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4"/>
  </p:sldMasterIdLst>
  <p:notesMasterIdLst>
    <p:notesMasterId r:id="rId79"/>
  </p:notesMasterIdLst>
  <p:sldIdLst>
    <p:sldId id="517" r:id="rId5"/>
    <p:sldId id="422" r:id="rId6"/>
    <p:sldId id="281" r:id="rId7"/>
    <p:sldId id="331" r:id="rId8"/>
    <p:sldId id="518" r:id="rId9"/>
    <p:sldId id="519" r:id="rId10"/>
    <p:sldId id="460" r:id="rId11"/>
    <p:sldId id="414" r:id="rId12"/>
    <p:sldId id="428" r:id="rId13"/>
    <p:sldId id="520" r:id="rId14"/>
    <p:sldId id="521" r:id="rId15"/>
    <p:sldId id="416" r:id="rId16"/>
    <p:sldId id="522" r:id="rId17"/>
    <p:sldId id="523" r:id="rId18"/>
    <p:sldId id="524" r:id="rId19"/>
    <p:sldId id="525" r:id="rId20"/>
    <p:sldId id="526" r:id="rId21"/>
    <p:sldId id="527" r:id="rId22"/>
    <p:sldId id="528" r:id="rId23"/>
    <p:sldId id="530" r:id="rId24"/>
    <p:sldId id="531" r:id="rId25"/>
    <p:sldId id="532" r:id="rId26"/>
    <p:sldId id="533" r:id="rId27"/>
    <p:sldId id="534" r:id="rId28"/>
    <p:sldId id="535" r:id="rId29"/>
    <p:sldId id="536" r:id="rId30"/>
    <p:sldId id="537" r:id="rId31"/>
    <p:sldId id="538" r:id="rId32"/>
    <p:sldId id="391" r:id="rId33"/>
    <p:sldId id="539" r:id="rId34"/>
    <p:sldId id="540" r:id="rId35"/>
    <p:sldId id="541" r:id="rId36"/>
    <p:sldId id="542" r:id="rId37"/>
    <p:sldId id="543" r:id="rId38"/>
    <p:sldId id="544" r:id="rId39"/>
    <p:sldId id="545" r:id="rId40"/>
    <p:sldId id="546" r:id="rId41"/>
    <p:sldId id="547" r:id="rId42"/>
    <p:sldId id="548" r:id="rId43"/>
    <p:sldId id="333" r:id="rId44"/>
    <p:sldId id="549" r:id="rId45"/>
    <p:sldId id="550" r:id="rId46"/>
    <p:sldId id="551" r:id="rId47"/>
    <p:sldId id="552" r:id="rId48"/>
    <p:sldId id="553" r:id="rId49"/>
    <p:sldId id="554" r:id="rId50"/>
    <p:sldId id="555" r:id="rId51"/>
    <p:sldId id="556" r:id="rId52"/>
    <p:sldId id="557" r:id="rId53"/>
    <p:sldId id="558" r:id="rId54"/>
    <p:sldId id="559" r:id="rId55"/>
    <p:sldId id="560" r:id="rId56"/>
    <p:sldId id="561" r:id="rId57"/>
    <p:sldId id="449" r:id="rId58"/>
    <p:sldId id="562" r:id="rId59"/>
    <p:sldId id="563" r:id="rId60"/>
    <p:sldId id="564" r:id="rId61"/>
    <p:sldId id="565" r:id="rId62"/>
    <p:sldId id="566" r:id="rId63"/>
    <p:sldId id="567" r:id="rId64"/>
    <p:sldId id="568" r:id="rId65"/>
    <p:sldId id="569" r:id="rId66"/>
    <p:sldId id="570" r:id="rId67"/>
    <p:sldId id="572" r:id="rId68"/>
    <p:sldId id="571" r:id="rId69"/>
    <p:sldId id="573" r:id="rId70"/>
    <p:sldId id="574" r:id="rId71"/>
    <p:sldId id="576" r:id="rId72"/>
    <p:sldId id="580" r:id="rId73"/>
    <p:sldId id="577" r:id="rId74"/>
    <p:sldId id="575" r:id="rId75"/>
    <p:sldId id="578" r:id="rId76"/>
    <p:sldId id="579" r:id="rId77"/>
    <p:sldId id="34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33D682-CA0D-43BA-99CC-A62808238DE6}">
          <p14:sldIdLst>
            <p14:sldId id="517"/>
          </p14:sldIdLst>
        </p14:section>
        <p14:section name="Intro" id="{7173B30D-ECD0-466D-B0A0-A20F017ECE69}">
          <p14:sldIdLst>
            <p14:sldId id="422"/>
            <p14:sldId id="281"/>
          </p14:sldIdLst>
        </p14:section>
        <p14:section name="Experience 1" id="{9338A3E7-BA7B-490E-864B-DFCAE42799DF}">
          <p14:sldIdLst>
            <p14:sldId id="331"/>
            <p14:sldId id="518"/>
            <p14:sldId id="519"/>
            <p14:sldId id="460"/>
            <p14:sldId id="414"/>
            <p14:sldId id="428"/>
            <p14:sldId id="520"/>
            <p14:sldId id="521"/>
            <p14:sldId id="416"/>
            <p14:sldId id="522"/>
            <p14:sldId id="523"/>
            <p14:sldId id="524"/>
            <p14:sldId id="525"/>
            <p14:sldId id="526"/>
            <p14:sldId id="527"/>
            <p14:sldId id="528"/>
            <p14:sldId id="530"/>
            <p14:sldId id="531"/>
            <p14:sldId id="532"/>
            <p14:sldId id="533"/>
            <p14:sldId id="534"/>
            <p14:sldId id="535"/>
            <p14:sldId id="536"/>
            <p14:sldId id="537"/>
            <p14:sldId id="538"/>
          </p14:sldIdLst>
        </p14:section>
        <p14:section name="Experience 2" id="{2EBAFB92-D875-4B9E-AA84-28D773521AA3}">
          <p14:sldIdLst>
            <p14:sldId id="391"/>
            <p14:sldId id="539"/>
            <p14:sldId id="540"/>
            <p14:sldId id="541"/>
            <p14:sldId id="542"/>
            <p14:sldId id="543"/>
            <p14:sldId id="544"/>
            <p14:sldId id="545"/>
            <p14:sldId id="546"/>
            <p14:sldId id="547"/>
            <p14:sldId id="548"/>
          </p14:sldIdLst>
        </p14:section>
        <p14:section name="Experience 3" id="{82C44C38-CF05-4108-A06F-FF29A56FBE55}">
          <p14:sldIdLst>
            <p14:sldId id="333"/>
            <p14:sldId id="549"/>
            <p14:sldId id="550"/>
            <p14:sldId id="551"/>
            <p14:sldId id="552"/>
            <p14:sldId id="553"/>
            <p14:sldId id="554"/>
            <p14:sldId id="555"/>
            <p14:sldId id="556"/>
            <p14:sldId id="557"/>
            <p14:sldId id="558"/>
            <p14:sldId id="559"/>
            <p14:sldId id="560"/>
            <p14:sldId id="561"/>
          </p14:sldIdLst>
        </p14:section>
        <p14:section name="Experience 4" id="{F419E849-15B4-4F9E-AE43-9FFA078AF771}">
          <p14:sldIdLst>
            <p14:sldId id="449"/>
            <p14:sldId id="562"/>
            <p14:sldId id="563"/>
            <p14:sldId id="564"/>
            <p14:sldId id="565"/>
            <p14:sldId id="566"/>
            <p14:sldId id="567"/>
            <p14:sldId id="568"/>
            <p14:sldId id="569"/>
            <p14:sldId id="570"/>
            <p14:sldId id="572"/>
            <p14:sldId id="571"/>
            <p14:sldId id="573"/>
            <p14:sldId id="574"/>
            <p14:sldId id="576"/>
            <p14:sldId id="580"/>
            <p14:sldId id="577"/>
            <p14:sldId id="575"/>
            <p14:sldId id="578"/>
          </p14:sldIdLst>
        </p14:section>
        <p14:section name="Conclusion" id="{4C7E1CC1-3E1B-45ED-9B81-F5BE2D3B4C7E}">
          <p14:sldIdLst>
            <p14:sldId id="579"/>
          </p14:sldIdLst>
        </p14:section>
        <p14:section name="Appendix" id="{0CBC495B-8439-4DB4-B64A-B9C340257EA3}">
          <p14:sldIdLst>
            <p14:sldId id="345"/>
          </p14:sldIdLst>
        </p14:section>
      </p14:sectionLst>
    </p:ext>
    <p:ext uri="{EFAFB233-063F-42B5-8137-9DF3F51BA10A}">
      <p15:sldGuideLst xmlns:p15="http://schemas.microsoft.com/office/powerpoint/2012/main">
        <p15:guide id="1" pos="929"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ourtney Gitlitz" initials="CG" lastIdx="1" clrIdx="6">
    <p:extLst>
      <p:ext uri="{19B8F6BF-5375-455C-9EA6-DF929625EA0E}">
        <p15:presenceInfo xmlns:p15="http://schemas.microsoft.com/office/powerpoint/2012/main" userId="S-1-5-21-383413107-1061881802-891584314-12471" providerId="AD"/>
      </p:ext>
    </p:extLst>
  </p:cmAuthor>
  <p:cmAuthor id="1" name="Abby Breckenridge" initials="AB" lastIdx="22" clrIdx="0">
    <p:extLst/>
  </p:cmAuthor>
  <p:cmAuthor id="2" name="Daniel Schmeichler" initials="DS" lastIdx="36" clrIdx="1">
    <p:extLst/>
  </p:cmAuthor>
  <p:cmAuthor id="3" name="Tara Shankar Jana" initials="TSJ" lastIdx="9" clrIdx="2">
    <p:extLst/>
  </p:cmAuthor>
  <p:cmAuthor id="4" name="Nick Dwyer" initials="ND" lastIdx="45" clrIdx="3">
    <p:extLst/>
  </p:cmAuthor>
  <p:cmAuthor id="5" name="Bill Jacobs" initials="BJ" lastIdx="20" clrIdx="4">
    <p:extLst/>
  </p:cmAuthor>
  <p:cmAuthor id="6" name="Thad Allen" initials="TA" lastIdx="2" clrIdx="5">
    <p:extLst>
      <p:ext uri="{19B8F6BF-5375-455C-9EA6-DF929625EA0E}">
        <p15:presenceInfo xmlns:p15="http://schemas.microsoft.com/office/powerpoint/2012/main" userId="c39bbe4d47f3ec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D83B01"/>
    <a:srgbClr val="00B294"/>
    <a:srgbClr val="FF8C00"/>
    <a:srgbClr val="E5F3F7"/>
    <a:srgbClr val="F3E5F1"/>
    <a:srgbClr val="E5E8ED"/>
    <a:srgbClr val="E5F1FB"/>
    <a:srgbClr val="E53E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6215" autoAdjust="0"/>
  </p:normalViewPr>
  <p:slideViewPr>
    <p:cSldViewPr snapToGrid="0">
      <p:cViewPr varScale="1">
        <p:scale>
          <a:sx n="65" d="100"/>
          <a:sy n="65" d="100"/>
        </p:scale>
        <p:origin x="972" y="48"/>
      </p:cViewPr>
      <p:guideLst>
        <p:guide pos="929"/>
        <p:guide orient="horz" pos="216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15828"/>
    </p:cViewPr>
  </p:sorter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17-02-07T13:45:24.872" idx="1">
    <p:pos x="48" y="30"/>
    <p:text>Nick Dwyer	9/7/2016
[DS] this could be a good slide to explain that we have the model running inside the database but that we could also consume intelligence services on the cloud (even if we’re focusing on on-premises)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91A8D-077B-4BC4-BA20-C0F59CF273B2}" type="datetimeFigureOut">
              <a:rPr lang="en-US" smtClean="0"/>
              <a:t>9/28/2018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E4FA5-625B-452A-B5C7-F3B882D94B08}" type="slidenum">
              <a:rPr lang="en-US" smtClean="0"/>
              <a:t>‹#›</a:t>
            </a:fld>
            <a:endParaRPr lang="en-US"/>
          </a:p>
        </p:txBody>
      </p:sp>
    </p:spTree>
    <p:extLst>
      <p:ext uri="{BB962C8B-B14F-4D97-AF65-F5344CB8AC3E}">
        <p14:creationId xmlns:p14="http://schemas.microsoft.com/office/powerpoint/2010/main" val="120599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Welcome to the </a:t>
            </a:r>
            <a:r>
              <a:rPr lang="en-US" sz="1200" b="1" kern="1200" dirty="0">
                <a:solidFill>
                  <a:schemeClr val="tx1"/>
                </a:solidFill>
                <a:effectLst/>
                <a:latin typeface="Segoe UI" panose="020B0502040204020203" pitchFamily="34" charset="0"/>
                <a:ea typeface="+mn-ea"/>
                <a:cs typeface="Segoe UI" panose="020B0502040204020203" pitchFamily="34" charset="0"/>
              </a:rPr>
              <a:t>Developing with data Hands-on lab!</a:t>
            </a:r>
            <a:r>
              <a:rPr lang="en-US" sz="1200" kern="1200" dirty="0">
                <a:solidFill>
                  <a:schemeClr val="tx1"/>
                </a:solidFill>
                <a:effectLst/>
                <a:latin typeface="Segoe UI" panose="020B0502040204020203" pitchFamily="34" charset="0"/>
                <a:ea typeface="+mn-ea"/>
                <a:cs typeface="Segoe UI" panose="020B0502040204020203" pitchFamily="34" charset="0"/>
              </a:rPr>
              <a:t> We’re here to empower you, the developer community, to bring intelligent applications to the market on Microsoft Azure. </a:t>
            </a:r>
          </a:p>
          <a:p>
            <a:endParaRPr lang="en-US" dirty="0"/>
          </a:p>
        </p:txBody>
      </p:sp>
      <p:sp>
        <p:nvSpPr>
          <p:cNvPr id="4" name="Slide Number Placeholder 3"/>
          <p:cNvSpPr>
            <a:spLocks noGrp="1"/>
          </p:cNvSpPr>
          <p:nvPr>
            <p:ph type="sldNum" sz="quarter" idx="10"/>
          </p:nvPr>
        </p:nvSpPr>
        <p:spPr/>
        <p:txBody>
          <a:bodyPr/>
          <a:lstStyle/>
          <a:p>
            <a:fld id="{683E4FA5-625B-452A-B5C7-F3B882D94B08}" type="slidenum">
              <a:rPr lang="en-US" smtClean="0"/>
              <a:t>1</a:t>
            </a:fld>
            <a:endParaRPr lang="en-US"/>
          </a:p>
        </p:txBody>
      </p:sp>
    </p:spTree>
    <p:extLst>
      <p:ext uri="{BB962C8B-B14F-4D97-AF65-F5344CB8AC3E}">
        <p14:creationId xmlns:p14="http://schemas.microsoft.com/office/powerpoint/2010/main" val="124284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1.1!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1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Performance is a really</a:t>
            </a:r>
            <a:r>
              <a:rPr lang="en-US" sz="1200" kern="1200" baseline="0" dirty="0">
                <a:solidFill>
                  <a:schemeClr val="tx1"/>
                </a:solidFill>
                <a:effectLst/>
                <a:latin typeface="+mn-lt"/>
                <a:ea typeface="+mn-ea"/>
                <a:cs typeface="+mn-cs"/>
              </a:rPr>
              <a:t> important feature to the thousands of </a:t>
            </a:r>
            <a:r>
              <a:rPr lang="en-US" sz="1200" kern="1200" baseline="0" dirty="0" err="1">
                <a:solidFill>
                  <a:schemeClr val="tx1"/>
                </a:solidFill>
                <a:effectLst/>
                <a:latin typeface="+mn-lt"/>
                <a:ea typeface="+mn-ea"/>
                <a:cs typeface="+mn-cs"/>
              </a:rPr>
              <a:t>MyExpenses</a:t>
            </a:r>
            <a:r>
              <a:rPr lang="en-US" sz="1200" kern="1200" baseline="0" dirty="0">
                <a:solidFill>
                  <a:schemeClr val="tx1"/>
                </a:solidFill>
                <a:effectLst/>
                <a:latin typeface="+mn-lt"/>
                <a:ea typeface="+mn-ea"/>
                <a:cs typeface="+mn-cs"/>
              </a:rPr>
              <a:t> users all over the world. However, a</a:t>
            </a:r>
            <a:r>
              <a:rPr lang="en-US" sz="1200" kern="1200" dirty="0">
                <a:solidFill>
                  <a:schemeClr val="tx1"/>
                </a:solidFill>
                <a:effectLst/>
                <a:latin typeface="+mn-lt"/>
                <a:ea typeface="+mn-ea"/>
                <a:cs typeface="+mn-cs"/>
              </a:rPr>
              <a:t>n app developer can encounter latency and throughput issues in transactional processing by slow disks. In this scenario, </a:t>
            </a:r>
            <a:r>
              <a:rPr lang="en-US" sz="1200" kern="1200" baseline="0" dirty="0">
                <a:solidFill>
                  <a:schemeClr val="tx1"/>
                </a:solidFill>
                <a:effectLst/>
                <a:latin typeface="+mn-lt"/>
                <a:ea typeface="+mn-ea"/>
                <a:cs typeface="+mn-cs"/>
              </a:rPr>
              <a:t>every request and response is logged into an auditory table for security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table "as is" is leading us to a </a:t>
            </a:r>
            <a:r>
              <a:rPr lang="en-US" sz="1200" b="1" kern="1200" dirty="0">
                <a:solidFill>
                  <a:schemeClr val="tx1"/>
                </a:solidFill>
                <a:effectLst/>
                <a:latin typeface="+mn-lt"/>
                <a:ea typeface="+mn-ea"/>
                <a:cs typeface="+mn-cs"/>
              </a:rPr>
              <a:t>big performance problem</a:t>
            </a:r>
            <a:r>
              <a:rPr lang="en-US" sz="1200" kern="1200" dirty="0">
                <a:solidFill>
                  <a:schemeClr val="tx1"/>
                </a:solidFill>
                <a:effectLst/>
                <a:latin typeface="+mn-lt"/>
                <a:ea typeface="+mn-ea"/>
                <a:cs typeface="+mn-cs"/>
              </a:rPr>
              <a:t>. Since this is a table where each and every request and response is stored, there are lots of concurrent operations generated by the web application. The more the web is used, the more traffic hits this table. This is a performance problem, because it can impact the entire database due the IO operations, and lead to degraded performance across the whole site.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148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We've decided to migrate the auditory table to an </a:t>
            </a:r>
            <a:r>
              <a:rPr lang="en-US" sz="1200" b="1" kern="1200" dirty="0">
                <a:solidFill>
                  <a:schemeClr val="tx1"/>
                </a:solidFill>
                <a:effectLst/>
                <a:latin typeface="+mn-lt"/>
                <a:ea typeface="+mn-ea"/>
                <a:cs typeface="+mn-cs"/>
              </a:rPr>
              <a:t>In-Memory OLTP table </a:t>
            </a:r>
            <a:r>
              <a:rPr lang="en-US" sz="1200" kern="1200" dirty="0">
                <a:solidFill>
                  <a:schemeClr val="tx1"/>
                </a:solidFill>
                <a:effectLst/>
                <a:latin typeface="+mn-lt"/>
                <a:ea typeface="+mn-ea"/>
                <a:cs typeface="+mn-cs"/>
              </a:rPr>
              <a:t>in order to support the high concurrency operations in the production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performance issue challenge is solved by using In-Memory OLTP in addition to on-disk storage. With In-Memory OLTP, you can divide cold, inactive data from hot, actively used data. By separating data based on its level of usage, you can ensure that higher performing In-Memory OLTP storage is paired with more demanding hot data. In-Memory OLTP is a memory-optimized database engine integrated into the SQL Server engine. Optimized for transactional processing, In-Memory OLTP allows you to store </a:t>
            </a:r>
            <a:r>
              <a:rPr lang="en-US" sz="1200" b="1" kern="1200" dirty="0">
                <a:solidFill>
                  <a:schemeClr val="tx1"/>
                </a:solidFill>
                <a:effectLst/>
                <a:latin typeface="+mn-lt"/>
                <a:ea typeface="+mn-ea"/>
                <a:cs typeface="+mn-cs"/>
              </a:rPr>
              <a:t>data in main memory (RAM). </a:t>
            </a:r>
            <a:r>
              <a:rPr lang="en-US" sz="1200" kern="1200" dirty="0">
                <a:solidFill>
                  <a:schemeClr val="tx1"/>
                </a:solidFill>
                <a:effectLst/>
                <a:latin typeface="+mn-lt"/>
                <a:ea typeface="+mn-ea"/>
                <a:cs typeface="+mn-cs"/>
              </a:rPr>
              <a:t>This makes it easier to readily access the data you need. </a:t>
            </a: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2016 has the In-Memory OLTP feature for in-memory tables. It improves throughput and reduces latency for transaction processing, and can help improve performance of transient data scenarios such as temp tables and ETL. In-Memory OLTP is a memory-optimized database engine integrated into the SQL Server engine, optimized for transaction processing.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features are: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Eliminate contention and logging in a high data insertion scenarios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Require low latency business transactions which typical database solutions cannot achieve.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Efficient data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979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1.2!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230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scenario, an app dev is encountering performance limitations on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large data warehousing tables due to the usage of a traditional row-oriented database. There</a:t>
            </a:r>
            <a:r>
              <a:rPr lang="en-US" sz="1200" kern="1200" baseline="0" dirty="0">
                <a:solidFill>
                  <a:schemeClr val="tx1"/>
                </a:solidFill>
                <a:effectLst/>
                <a:latin typeface="+mn-lt"/>
                <a:ea typeface="+mn-ea"/>
                <a:cs typeface="+mn-cs"/>
              </a:rPr>
              <a:t> is weak performance of two important </a:t>
            </a:r>
            <a:r>
              <a:rPr lang="en-US" sz="1200" kern="1200" baseline="0" dirty="0" err="1">
                <a:solidFill>
                  <a:schemeClr val="tx1"/>
                </a:solidFill>
                <a:effectLst/>
                <a:latin typeface="+mn-lt"/>
                <a:ea typeface="+mn-ea"/>
                <a:cs typeface="+mn-cs"/>
              </a:rPr>
              <a:t>MyExpenses</a:t>
            </a:r>
            <a:r>
              <a:rPr lang="en-US" sz="1200" kern="1200" baseline="0" dirty="0">
                <a:solidFill>
                  <a:schemeClr val="tx1"/>
                </a:solidFill>
                <a:effectLst/>
                <a:latin typeface="+mn-lt"/>
                <a:ea typeface="+mn-ea"/>
                <a:cs typeface="+mn-cs"/>
              </a:rPr>
              <a:t> areas: </a:t>
            </a:r>
            <a:r>
              <a:rPr lang="en-US" sz="1200" b="1" kern="1200" baseline="0" dirty="0">
                <a:solidFill>
                  <a:schemeClr val="tx1"/>
                </a:solidFill>
                <a:effectLst/>
                <a:latin typeface="+mn-lt"/>
                <a:ea typeface="+mn-ea"/>
                <a:cs typeface="+mn-cs"/>
              </a:rPr>
              <a:t>expenses </a:t>
            </a:r>
            <a:r>
              <a:rPr lang="en-US" sz="1200" b="0" kern="1200" baseline="0" dirty="0">
                <a:solidFill>
                  <a:schemeClr val="tx1"/>
                </a:solidFill>
                <a:effectLst/>
                <a:latin typeface="+mn-lt"/>
                <a:ea typeface="+mn-ea"/>
                <a:cs typeface="+mn-cs"/>
              </a:rPr>
              <a:t>and</a:t>
            </a:r>
            <a:r>
              <a:rPr lang="en-US" sz="1200" b="1" kern="1200" baseline="0" dirty="0">
                <a:solidFill>
                  <a:schemeClr val="tx1"/>
                </a:solidFill>
                <a:effectLst/>
                <a:latin typeface="+mn-lt"/>
                <a:ea typeface="+mn-ea"/>
                <a:cs typeface="+mn-cs"/>
              </a:rPr>
              <a:t> purchase orders. </a:t>
            </a:r>
            <a:r>
              <a:rPr lang="en-US" sz="1200" kern="1200" baseline="0" dirty="0">
                <a:solidFill>
                  <a:schemeClr val="tx1"/>
                </a:solidFill>
                <a:effectLst/>
                <a:latin typeface="+mn-lt"/>
                <a:ea typeface="+mn-ea"/>
                <a:cs typeface="+mn-cs"/>
              </a:rPr>
              <a:t>There needs to be a way to ensure that both the reports are shown to team managers and that the standard expense reporting in the website is as responsive as possible.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99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solution we’ll show the kind of performance improvement that can be obtained by using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indexes. A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index is a technology for storing, retrieving, and managing data by using a columnar data format, called a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over traditional row-oriented storage. So a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stores data that is logically organized as a table with rows and columns, and physically stored in a columnar </a:t>
            </a:r>
            <a:r>
              <a:rPr lang="en-US" sz="1200" kern="1200" dirty="0" err="1">
                <a:solidFill>
                  <a:schemeClr val="tx1"/>
                </a:solidFill>
                <a:effectLst/>
                <a:latin typeface="+mn-lt"/>
                <a:ea typeface="+mn-ea"/>
                <a:cs typeface="+mn-cs"/>
              </a:rPr>
              <a:t>format.The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index is the standard for storing and querying large data warehousing fact tables. It can achieve up to </a:t>
            </a:r>
            <a:r>
              <a:rPr lang="en-US" sz="1200" b="1" kern="1200" dirty="0">
                <a:solidFill>
                  <a:schemeClr val="tx1"/>
                </a:solidFill>
                <a:effectLst/>
                <a:latin typeface="+mn-lt"/>
                <a:ea typeface="+mn-ea"/>
                <a:cs typeface="+mn-cs"/>
              </a:rPr>
              <a:t>10 times faster query performance gains</a:t>
            </a:r>
            <a:r>
              <a:rPr lang="en-US" sz="1200" kern="1200" dirty="0">
                <a:solidFill>
                  <a:schemeClr val="tx1"/>
                </a:solidFill>
                <a:effectLst/>
                <a:latin typeface="+mn-lt"/>
                <a:ea typeface="+mn-ea"/>
                <a:cs typeface="+mn-cs"/>
              </a:rPr>
              <a:t> over traditional row-oriented storage, and up to </a:t>
            </a:r>
            <a:r>
              <a:rPr lang="en-US" sz="1200" b="1" kern="1200" dirty="0">
                <a:solidFill>
                  <a:schemeClr val="tx1"/>
                </a:solidFill>
                <a:effectLst/>
                <a:latin typeface="+mn-lt"/>
                <a:ea typeface="+mn-ea"/>
                <a:cs typeface="+mn-cs"/>
              </a:rPr>
              <a:t>10 times faster data compression</a:t>
            </a:r>
            <a:r>
              <a:rPr lang="en-US" sz="1200" kern="1200" dirty="0">
                <a:solidFill>
                  <a:schemeClr val="tx1"/>
                </a:solidFill>
                <a:effectLst/>
                <a:latin typeface="+mn-lt"/>
                <a:ea typeface="+mn-ea"/>
                <a:cs typeface="+mn-cs"/>
              </a:rPr>
              <a:t> over uncompressed data size. Further, in SQL Server 2016,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indexes enable real-time operational analytics on a transactional workload.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0375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1.3, where we’ll showcase </a:t>
            </a:r>
            <a:r>
              <a:rPr lang="en-US" sz="1200" kern="1200" baseline="0" dirty="0" err="1">
                <a:solidFill>
                  <a:schemeClr val="tx1"/>
                </a:solidFill>
                <a:effectLst/>
                <a:latin typeface="+mn-lt"/>
                <a:ea typeface="+mn-ea"/>
                <a:cs typeface="+mn-cs"/>
              </a:rPr>
              <a:t>Columnstore</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6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contains massive amounts of sensitive user information. There are significant security threats to the app, </a:t>
            </a:r>
            <a:r>
              <a:rPr lang="en-US" sz="1200" b="1" kern="1200" dirty="0">
                <a:solidFill>
                  <a:schemeClr val="tx1"/>
                </a:solidFill>
                <a:effectLst/>
                <a:latin typeface="+mn-lt"/>
                <a:ea typeface="+mn-ea"/>
                <a:cs typeface="+mn-cs"/>
              </a:rPr>
              <a:t>requiring security features such as data masking and encryption</a:t>
            </a:r>
            <a:r>
              <a:rPr lang="en-US" sz="1200" kern="1200" dirty="0">
                <a:solidFill>
                  <a:schemeClr val="tx1"/>
                </a:solidFill>
                <a:effectLst/>
                <a:latin typeface="+mn-lt"/>
                <a:ea typeface="+mn-ea"/>
                <a:cs typeface="+mn-cs"/>
              </a:rPr>
              <a:t>. Right now,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website controls the user access to the data via JavaScript filters. Think for a moment what would happen if developers accidentally forget or delete the lines of code in charge of filtering reports. Every employee of the company would see data they are not supposed to, and this could be a big problem!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7885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Scenario 1.4, the API is modified to eliminate the need for explicit filters and apply row-level security instead. With </a:t>
            </a:r>
            <a:r>
              <a:rPr lang="en-US" sz="1200" b="1" kern="1200" dirty="0">
                <a:solidFill>
                  <a:schemeClr val="tx1"/>
                </a:solidFill>
                <a:effectLst/>
                <a:latin typeface="+mn-lt"/>
                <a:ea typeface="+mn-ea"/>
                <a:cs typeface="+mn-cs"/>
              </a:rPr>
              <a:t>row-level security</a:t>
            </a:r>
            <a:r>
              <a:rPr lang="en-US" sz="1200" kern="1200" dirty="0">
                <a:solidFill>
                  <a:schemeClr val="tx1"/>
                </a:solidFill>
                <a:effectLst/>
                <a:latin typeface="+mn-lt"/>
                <a:ea typeface="+mn-ea"/>
                <a:cs typeface="+mn-cs"/>
              </a:rPr>
              <a:t>, sensitive information is confined to rows and users are granted access to only their rows in the result set. Managers and other users with greater access will be able to see the rows of their teams, based on permission settings. This removes the need for continual access changes from database managers or IT security staff.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Row-Level Security or RLS is a feature in SQL Server 2016 that enables customers to control access to rows in a database table based on the characteristics of the user executing a query.</a:t>
            </a:r>
            <a:r>
              <a:rPr lang="en-US" sz="1200" kern="1200" baseline="0" dirty="0">
                <a:solidFill>
                  <a:schemeClr val="tx1"/>
                </a:solidFill>
                <a:effectLst/>
                <a:latin typeface="+mn-lt"/>
                <a:ea typeface="+mn-ea"/>
                <a:cs typeface="+mn-cs"/>
              </a:rPr>
              <a:t> RLS </a:t>
            </a:r>
            <a:r>
              <a:rPr lang="en-US" sz="1200" kern="1200" dirty="0">
                <a:solidFill>
                  <a:schemeClr val="tx1"/>
                </a:solidFill>
                <a:effectLst/>
                <a:latin typeface="+mn-lt"/>
                <a:ea typeface="+mn-ea"/>
                <a:cs typeface="+mn-cs"/>
              </a:rPr>
              <a:t>simplifies the design and coding of security in your application. RLS enables you to implement restrictions on data row access.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its surface area.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8884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Dynamic</a:t>
            </a:r>
            <a:r>
              <a:rPr lang="en-US" sz="1200" b="1" kern="1200" baseline="0" dirty="0">
                <a:solidFill>
                  <a:schemeClr val="tx1"/>
                </a:solidFill>
                <a:effectLst/>
                <a:latin typeface="+mn-lt"/>
                <a:ea typeface="+mn-ea"/>
                <a:cs typeface="+mn-cs"/>
              </a:rPr>
              <a:t> Data Masking</a:t>
            </a:r>
            <a:r>
              <a:rPr lang="en-US" sz="1200" kern="1200" baseline="0" dirty="0">
                <a:solidFill>
                  <a:schemeClr val="tx1"/>
                </a:solidFill>
                <a:effectLst/>
                <a:latin typeface="+mn-lt"/>
                <a:ea typeface="+mn-ea"/>
                <a:cs typeface="+mn-cs"/>
              </a:rPr>
              <a:t>, or DDM, </a:t>
            </a:r>
            <a:r>
              <a:rPr lang="en-US" sz="1200" kern="1200" dirty="0">
                <a:solidFill>
                  <a:schemeClr val="tx1"/>
                </a:solidFill>
                <a:effectLst/>
                <a:latin typeface="+mn-lt"/>
                <a:ea typeface="+mn-ea"/>
                <a:cs typeface="+mn-cs"/>
              </a:rPr>
              <a:t>can be implemented on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and database to hide personal data such as a user’s name, social security number, or date of birth.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DDM can be defined on a per-column basis, indicating the level of obfuscation that</a:t>
            </a:r>
            <a:r>
              <a:rPr lang="en-US" sz="1200" kern="1200" baseline="0" dirty="0">
                <a:solidFill>
                  <a:schemeClr val="tx1"/>
                </a:solidFill>
                <a:effectLst/>
                <a:latin typeface="+mn-lt"/>
                <a:ea typeface="+mn-ea"/>
                <a:cs typeface="+mn-cs"/>
              </a:rPr>
              <a:t> will be applied to each value. There are a few different ways this can be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Default masking, which fully masks the original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Partial</a:t>
            </a:r>
            <a:r>
              <a:rPr lang="en-US" sz="1200" kern="1200" baseline="0" dirty="0">
                <a:solidFill>
                  <a:schemeClr val="tx1"/>
                </a:solidFill>
                <a:effectLst/>
                <a:latin typeface="+mn-lt"/>
                <a:ea typeface="+mn-ea"/>
                <a:cs typeface="+mn-cs"/>
              </a:rPr>
              <a:t> masking, which allows a custom masking to be applied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Random masking, which replaces a numeric value with a random one within a specific range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Email masking, which exposes only the first character of the email and keeps its format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In this scenario, we have a few fields that contain sensitive information, including social security numbers, the employee email address, and their account number. Right now, any IT employee that can connect to the </a:t>
            </a:r>
            <a:r>
              <a:rPr lang="en-US" sz="1200" kern="1200" baseline="0" dirty="0" err="1">
                <a:solidFill>
                  <a:schemeClr val="tx1"/>
                </a:solidFill>
                <a:effectLst/>
                <a:latin typeface="+mn-lt"/>
                <a:ea typeface="+mn-ea"/>
                <a:cs typeface="+mn-cs"/>
              </a:rPr>
              <a:t>MyExpenses</a:t>
            </a:r>
            <a:r>
              <a:rPr lang="en-US" sz="1200" kern="1200" baseline="0" dirty="0">
                <a:solidFill>
                  <a:schemeClr val="tx1"/>
                </a:solidFill>
                <a:effectLst/>
                <a:latin typeface="+mn-lt"/>
                <a:ea typeface="+mn-ea"/>
                <a:cs typeface="+mn-cs"/>
              </a:rPr>
              <a:t> database can access this information. </a:t>
            </a:r>
            <a:r>
              <a:rPr lang="en-US" sz="1200" kern="1200" dirty="0">
                <a:solidFill>
                  <a:schemeClr val="tx1"/>
                </a:solidFill>
                <a:effectLst/>
                <a:latin typeface="+mn-lt"/>
                <a:ea typeface="+mn-ea"/>
                <a:cs typeface="+mn-cs"/>
              </a:rPr>
              <a:t>In this scenario, users’ social security numbers are</a:t>
            </a:r>
            <a:r>
              <a:rPr lang="en-US" sz="1200" kern="1200" baseline="0" dirty="0">
                <a:solidFill>
                  <a:schemeClr val="tx1"/>
                </a:solidFill>
                <a:effectLst/>
                <a:latin typeface="+mn-lt"/>
                <a:ea typeface="+mn-ea"/>
                <a:cs typeface="+mn-cs"/>
              </a:rPr>
              <a:t> hidden via partial marking</a:t>
            </a:r>
            <a:r>
              <a:rPr lang="en-US" sz="1200" kern="1200" dirty="0">
                <a:solidFill>
                  <a:schemeClr val="tx1"/>
                </a:solidFill>
                <a:effectLst/>
                <a:latin typeface="+mn-lt"/>
                <a:ea typeface="+mn-ea"/>
                <a:cs typeface="+mn-cs"/>
              </a:rPr>
              <a:t>. A developer will not see the values when performing a query using the SQL Server Management Studio, but the app will show the correct information through the use of the unmasking function.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In the end, we get the expense reports just for the logged in employee. And without the need of doing any filtering in the application code!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509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 services is packed with tons of features to make apps more customer-friendly, more secure, more performant, and most of all – easier to develop. From the security benefits of Dynamic Data Masking to the performance improvements of in-memory OLTP, Azure provides developers with the tools they need.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be showcasing these features through a number of app development scenarios that we’ll review now.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93D5B2-296B-4365-91BB-43E950A7BD4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4147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SQL Server 2016, all data will be encrypted to prevent unwanted user access. In this scenario, user credit card numbers are ciphered to protect their identities. Only through the enhanced ADO.NET library can a result set be released revealing native information that is not ciphered. </a:t>
            </a:r>
          </a:p>
          <a:p>
            <a:endParaRPr lang="en-US" dirty="0"/>
          </a:p>
          <a:p>
            <a:r>
              <a:rPr lang="en-US" sz="1200" b="1" kern="1200" dirty="0">
                <a:solidFill>
                  <a:schemeClr val="tx1"/>
                </a:solidFill>
                <a:effectLst/>
                <a:latin typeface="+mn-lt"/>
                <a:ea typeface="+mn-ea"/>
                <a:cs typeface="+mn-cs"/>
              </a:rPr>
              <a:t>Always Encrypted </a:t>
            </a:r>
            <a:r>
              <a:rPr lang="en-US" sz="1200" kern="1200" dirty="0">
                <a:solidFill>
                  <a:schemeClr val="tx1"/>
                </a:solidFill>
                <a:effectLst/>
                <a:latin typeface="+mn-lt"/>
                <a:ea typeface="+mn-ea"/>
                <a:cs typeface="+mn-cs"/>
              </a:rPr>
              <a:t>is a client-side encryption technology that ensures that neither the encrypted data, nor the encryption keys, are revealed to the database (SQL Server 2016 in this scenario). It is the sole responsibility of the client driver to encrypt the data before sending it to the database engine, and decrypt the data retrieved from the database. This provides a clear separation between the data owners, who can view it freely, and the data managers, who shouldn't be able to access it. Since the encryption and decryption of the data is managed by the driver, Always Enabled makes encryption transparent to the client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Always Encrypted supports two types of encryption: randomized and deterministic. When using deterministic encryption, the same plain text value always generates the same encrypted value. This has the advantage of enabling grouping, indexing and equality joins on encrypted columns, but may allow an unauthorized user to examine patterns in the column and guess information about the encrypted values. Randomized encryption is not as predictable as deterministic encryption, and that makes it more secure, but it also prevents searching, grouping, indexing, and joining on encrypted columns.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Always Encrypted to encrypt the employees account numbers in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we aim to improve the security of the app by ensuring they cannot be read by anyone besides the client. Let’s see which steps we need to follow in order to get it done.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960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Hands-on lab 1.4, develop secure</a:t>
            </a:r>
            <a:r>
              <a:rPr lang="en-US" sz="1200" kern="1200" baseline="0" dirty="0">
                <a:solidFill>
                  <a:schemeClr val="tx1"/>
                </a:solidFill>
                <a:effectLst/>
                <a:latin typeface="+mn-lt"/>
                <a:ea typeface="+mn-ea"/>
                <a:cs typeface="+mn-cs"/>
              </a:rPr>
              <a:t> and compliant database apps!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1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App developers can face significant storage issues on their databases because cold data is stored alongside warm and hot data. Historic</a:t>
            </a:r>
            <a:r>
              <a:rPr lang="en-US" sz="1200" kern="1200" baseline="0" dirty="0">
                <a:solidFill>
                  <a:schemeClr val="tx1"/>
                </a:solidFill>
                <a:effectLst/>
                <a:latin typeface="+mn-lt"/>
                <a:ea typeface="+mn-ea"/>
                <a:cs typeface="+mn-cs"/>
              </a:rPr>
              <a:t> data, which by nature is typically cold data, can grow quickly and may cause performance issues. </a:t>
            </a:r>
            <a:r>
              <a:rPr lang="en-US" sz="1200" kern="1200" dirty="0">
                <a:solidFill>
                  <a:schemeClr val="tx1"/>
                </a:solidFill>
                <a:effectLst/>
                <a:latin typeface="+mn-lt"/>
                <a:ea typeface="+mn-ea"/>
                <a:cs typeface="+mn-cs"/>
              </a:rPr>
              <a:t>Even though you are not actively using the cold data, it is still taking up valuable space and is forcing database managers to increase their storage needs. This inefficiency means storage of data is not cost-effective.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requires transactional databases with large amounts of cold data typically stored in a smaller number of tables. Given these circumstances, there</a:t>
            </a:r>
            <a:r>
              <a:rPr lang="en-US" sz="1200" kern="1200" baseline="0" dirty="0">
                <a:solidFill>
                  <a:schemeClr val="tx1"/>
                </a:solidFill>
                <a:effectLst/>
                <a:latin typeface="+mn-lt"/>
                <a:ea typeface="+mn-ea"/>
                <a:cs typeface="+mn-cs"/>
              </a:rPr>
              <a:t> is </a:t>
            </a:r>
            <a:r>
              <a:rPr lang="en-US" sz="1200" kern="1200" dirty="0">
                <a:solidFill>
                  <a:schemeClr val="tx1"/>
                </a:solidFill>
                <a:effectLst/>
                <a:latin typeface="+mn-lt"/>
                <a:ea typeface="+mn-ea"/>
                <a:cs typeface="+mn-cs"/>
              </a:rPr>
              <a:t>a much better option.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092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solution for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is </a:t>
            </a:r>
            <a:r>
              <a:rPr lang="en-US" sz="1200" b="1" kern="1200" dirty="0">
                <a:solidFill>
                  <a:schemeClr val="tx1"/>
                </a:solidFill>
                <a:effectLst/>
                <a:latin typeface="+mn-lt"/>
                <a:ea typeface="+mn-ea"/>
                <a:cs typeface="+mn-cs"/>
              </a:rPr>
              <a:t>Stretch Database</a:t>
            </a:r>
            <a:r>
              <a:rPr lang="en-US" sz="1200" kern="1200" dirty="0">
                <a:solidFill>
                  <a:schemeClr val="tx1"/>
                </a:solidFill>
                <a:effectLst/>
                <a:latin typeface="+mn-lt"/>
                <a:ea typeface="+mn-ea"/>
                <a:cs typeface="+mn-cs"/>
              </a:rPr>
              <a:t>. Stretch DB migrates cold data transparently and securely to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purpose, it connects your SQL Server 2016</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instance with an Azure SQL Database. After you enable Stretch Database for a SQL Server instance, a database, and at least one table, Stretch Database silently begins to migrate your cold data to Azure. What is cold data? It is the data that you do not need now. You can think the typical historic table, such as Purchase History and just imagine a huge number of rows inside for every years. If the user wants to query that table through the application, it probably is interested to retrieve the most recent history. Of course it can retrieve more and older data from other years, but it is not common. But the most recent data is the important one and we can move the old data (cold) to save space in the physical table.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transparent for the application. In this tutorial we are going to check how SQL Server 2016 is smart to determine how it needs to retrieve data from the local table, from Azure or from both. Event there is a way to force the data retrieval. You don't have to change existing queries and client apps. You continue to have seamless access to both local and remote data, even during data migration. There is a small amount of latency for remote queries, but you only encounter this latency when you query the cold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Stretch DB provides cost-effective availability for cold data because your data is always online and available to query. </a:t>
            </a:r>
            <a:r>
              <a:rPr kumimoji="0" lang="en-US" sz="1200" b="0" i="0" u="none" strike="noStrike" kern="1200" cap="none" spc="0" normalizeH="0" baseline="0" noProof="0" dirty="0">
                <a:ln>
                  <a:noFill/>
                </a:ln>
                <a:solidFill>
                  <a:prstClr val="black"/>
                </a:solidFill>
                <a:effectLst/>
                <a:uLnTx/>
                <a:uFillTx/>
                <a:latin typeface="+mn-lt"/>
                <a:ea typeface="+mn-ea"/>
                <a:cs typeface="+mn-cs"/>
              </a:rPr>
              <a:t>You can provide longer data retention timelines without breaking the bank for large tables like Customer Order History. You choose the pricing tier and configure settings in the Azure Portal to maintain control over costs.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also doesn’t require changes to queries or applications, allowing users access to SQL Server data regardless of whether its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or stretched to the cloud. You set the policy on where data is stored and SQL Server handles the rest. Stretch DB also reduces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maintenance and storage for data. Backups for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data run faster and backups for the cloud portion of data run automatically.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storage needs are greatly reduced.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stretch process is transparent for the application. In this tutorial, we’ll show how SQL Server 2016 determines</a:t>
            </a:r>
            <a:r>
              <a:rPr lang="en-US" sz="1200" kern="1200" baseline="0" dirty="0">
                <a:solidFill>
                  <a:schemeClr val="tx1"/>
                </a:solidFill>
                <a:effectLst/>
                <a:latin typeface="+mn-lt"/>
                <a:ea typeface="+mn-ea"/>
                <a:cs typeface="+mn-cs"/>
              </a:rPr>
              <a:t> whether to retrieve data from the local table, from Azure, or from both. There is even a way to force the data retrieval without changing existing </a:t>
            </a:r>
            <a:r>
              <a:rPr lang="en-US" sz="1200" kern="1200" dirty="0">
                <a:solidFill>
                  <a:schemeClr val="tx1"/>
                </a:solidFill>
                <a:effectLst/>
                <a:latin typeface="+mn-lt"/>
                <a:ea typeface="+mn-ea"/>
                <a:cs typeface="+mn-cs"/>
              </a:rPr>
              <a:t>queries and client apps. You continue to have seamless access to both local and remote data, even during data migration. There is a small amount of latency for remote queries, but you only encounter this latency when you query the cold data.</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496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1.5</a:t>
            </a:r>
            <a:r>
              <a:rPr lang="en-US" sz="1200" kern="1200" baseline="0" dirty="0">
                <a:solidFill>
                  <a:schemeClr val="tx1"/>
                </a:solidFill>
                <a:effectLst/>
                <a:latin typeface="+mn-lt"/>
                <a:ea typeface="+mn-ea"/>
                <a:cs typeface="+mn-cs"/>
              </a:rPr>
              <a:t> will show users how to use Stretch!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25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a:t>
            </a:r>
            <a:r>
              <a:rPr lang="en-US" baseline="0" dirty="0"/>
              <a:t> the introduction of intelligent apps, the store database will only include basic </a:t>
            </a:r>
            <a:r>
              <a:rPr lang="en-US" baseline="0" dirty="0" err="1"/>
              <a:t>MyExpenses</a:t>
            </a:r>
            <a:r>
              <a:rPr lang="en-US" baseline="0" dirty="0"/>
              <a:t> data with limited opportunities for productivity improvement. This data must be structured and organized for a SQL database. </a:t>
            </a:r>
          </a:p>
          <a:p>
            <a:endParaRPr lang="en-US" baseline="0" dirty="0"/>
          </a:p>
          <a:p>
            <a:r>
              <a:rPr lang="en-US" baseline="0" dirty="0"/>
              <a:t>Remember that one of the features offered by </a:t>
            </a:r>
            <a:r>
              <a:rPr lang="en-US" baseline="0" dirty="0" err="1"/>
              <a:t>MyExpenses</a:t>
            </a:r>
            <a:r>
              <a:rPr lang="en-US" baseline="0" dirty="0"/>
              <a:t> is the reimbursement of expenses with company points. These points can be spent directly in the company website. We want to provide additional information about the existing products in our catalog, in particular the games currently available in the catalog. </a:t>
            </a:r>
            <a:r>
              <a:rPr lang="en-US" sz="1200" kern="1200" dirty="0">
                <a:solidFill>
                  <a:schemeClr val="tx1"/>
                </a:solidFill>
                <a:effectLst/>
                <a:latin typeface="+mn-lt"/>
                <a:ea typeface="+mn-ea"/>
                <a:cs typeface="+mn-cs"/>
              </a:rPr>
              <a:t>When doing something like this, it is common to use a service that provides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APIs to get all the available information about a videogame, and you usually obtain this information in a JSON format. But it would be a heavy task having to parse all the possible information to new columns to the table. Besides, it wouldn't be a good idea because our catalog comprises not only videogames, but hardware and other software products, so these new columns wouldn't make any sense and we should create a new table just for the videogame catalog. </a:t>
            </a:r>
          </a:p>
          <a:p>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requires transactional databases with large amounts of cold data typically stored in a smaller number of tables. Given these circumstances, there</a:t>
            </a:r>
            <a:r>
              <a:rPr lang="en-US" sz="1200" kern="1200" baseline="0" dirty="0">
                <a:solidFill>
                  <a:schemeClr val="tx1"/>
                </a:solidFill>
                <a:effectLst/>
                <a:latin typeface="+mn-lt"/>
                <a:ea typeface="+mn-ea"/>
                <a:cs typeface="+mn-cs"/>
              </a:rPr>
              <a:t> is </a:t>
            </a:r>
            <a:r>
              <a:rPr lang="en-US" sz="1200" kern="1200" dirty="0">
                <a:solidFill>
                  <a:schemeClr val="tx1"/>
                </a:solidFill>
                <a:effectLst/>
                <a:latin typeface="+mn-lt"/>
                <a:ea typeface="+mn-ea"/>
                <a:cs typeface="+mn-cs"/>
              </a:rPr>
              <a:t>a much better option.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101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SQL Server 2016 </a:t>
            </a:r>
            <a:r>
              <a:rPr lang="en-US" b="1" dirty="0"/>
              <a:t>is built-in JSON support</a:t>
            </a:r>
            <a:r>
              <a:rPr lang="en-US" dirty="0"/>
              <a:t>. This is a simple yet useful</a:t>
            </a:r>
            <a:r>
              <a:rPr lang="en-US" baseline="0" dirty="0"/>
              <a:t> framework for processing JSON documents. This allows more advanced and non-structured data in JSON field, which provide additional analytic information to improve app productivity. </a:t>
            </a:r>
            <a:r>
              <a:rPr lang="en-US" sz="1200" kern="1200" dirty="0">
                <a:solidFill>
                  <a:schemeClr val="tx1"/>
                </a:solidFill>
                <a:effectLst/>
                <a:latin typeface="+mn-lt"/>
                <a:ea typeface="+mn-ea"/>
                <a:cs typeface="+mn-cs"/>
              </a:rPr>
              <a:t>Instead of the</a:t>
            </a:r>
            <a:r>
              <a:rPr lang="en-US" sz="1200" kern="1200" baseline="0" dirty="0">
                <a:solidFill>
                  <a:schemeClr val="tx1"/>
                </a:solidFill>
                <a:effectLst/>
                <a:latin typeface="+mn-lt"/>
                <a:ea typeface="+mn-ea"/>
                <a:cs typeface="+mn-cs"/>
              </a:rPr>
              <a:t> previous approach,</a:t>
            </a:r>
            <a:r>
              <a:rPr lang="en-US" sz="1200" kern="1200" dirty="0">
                <a:solidFill>
                  <a:schemeClr val="tx1"/>
                </a:solidFill>
                <a:effectLst/>
                <a:latin typeface="+mn-lt"/>
                <a:ea typeface="+mn-ea"/>
                <a:cs typeface="+mn-cs"/>
              </a:rPr>
              <a:t> we are going to take advantage of the JSON capabilities to see how easy is to store the information provided in JSON by a web service in our table.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JSON is currently one of the most commonly used data exchange formats. JSON is also used for storing unstructured data in log files or NoSQL databases like Microsoft Azure Cosmos DB. Many REST web services return results formatted as JSON text or accept data formatted as JSON and most Azure services such as Azure Search, Azure Storage, and Azure Cosmos DB have REST endpoints that return or consume JSON. JSON is also the main format for exchanging data between web pages and web servers using AJAX calls. Because a lot of data is formatted as JSON, it is important to enable SQL Server to process JSON text retrieved from other systems or to format information retrieved from SQL Server tables as JSON text.</a:t>
            </a:r>
          </a:p>
          <a:p>
            <a:endParaRPr lang="en-US" baseline="0" dirty="0"/>
          </a:p>
          <a:p>
            <a:r>
              <a:rPr lang="en-US" baseline="0" dirty="0"/>
              <a:t>It is helpful to note that built-in JSON support is not the same as the native JSON type. In SQL Server 2016, JSON will be represented as NVARCHAR. NVARCHAR is supported in all SQL Server components, so JSON will also be supported everywhere. You can put JSON in in-memory, temporal or column store tables, apply standard security policies including row level security, use standard B-Tree and FTS indexes, and use JSON as a parameter or return value of procedures and UDFs.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provides built-in functions and operators that let you do the following things:</a:t>
            </a:r>
            <a:r>
              <a:rPr lang="en-US" sz="1200" kern="1200" baseline="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Parse JSON text and read or modify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Transform arrays of JSON objects into table format.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any Transact SQL query on the converted JSON objects.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Format the results of Transact-SQL queries in JSON format.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3094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explore the power of JSON in scenario 1.6!</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079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3997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this hands-on lab</a:t>
            </a:r>
            <a:r>
              <a:rPr lang="en-US" baseline="0" dirty="0"/>
              <a:t> features ways to modernize existing line of business apps. We’ll show how to apply intuitive features to develop apps that work smarter, eliminate errors through analysis, and minimize workload through cloud-based platforms.  </a:t>
            </a:r>
          </a:p>
          <a:p>
            <a:endParaRPr lang="en-US" baseline="0" dirty="0"/>
          </a:p>
          <a:p>
            <a:r>
              <a:rPr lang="en-US" baseline="0" dirty="0"/>
              <a:t>We’ll use the same </a:t>
            </a:r>
            <a:r>
              <a:rPr lang="en-US" baseline="0" dirty="0" err="1"/>
              <a:t>MyExpenses</a:t>
            </a:r>
            <a:r>
              <a:rPr lang="en-US" baseline="0" dirty="0"/>
              <a:t> scenario to illustrate these capabilities. </a:t>
            </a:r>
            <a:endParaRPr lang="en-US" dirty="0"/>
          </a:p>
        </p:txBody>
      </p:sp>
      <p:sp>
        <p:nvSpPr>
          <p:cNvPr id="4" name="Slide Number Placeholder 3"/>
          <p:cNvSpPr>
            <a:spLocks noGrp="1"/>
          </p:cNvSpPr>
          <p:nvPr>
            <p:ph type="sldNum" sz="quarter" idx="10"/>
          </p:nvPr>
        </p:nvSpPr>
        <p:spPr/>
        <p:txBody>
          <a:bodyPr/>
          <a:lstStyle/>
          <a:p>
            <a:fld id="{683E4FA5-625B-452A-B5C7-F3B882D94B08}" type="slidenum">
              <a:rPr lang="en-US" smtClean="0"/>
              <a:t>29</a:t>
            </a:fld>
            <a:endParaRPr lang="en-US"/>
          </a:p>
        </p:txBody>
      </p:sp>
    </p:spTree>
    <p:extLst>
      <p:ext uri="{BB962C8B-B14F-4D97-AF65-F5344CB8AC3E}">
        <p14:creationId xmlns:p14="http://schemas.microsoft.com/office/powerpoint/2010/main" val="1542102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lab is made up of 15 development scenarios. Each of these different scenarios first present a realistic development </a:t>
            </a:r>
            <a:r>
              <a:rPr lang="en-US" sz="1200" b="1" kern="1200" dirty="0">
                <a:solidFill>
                  <a:schemeClr val="tx1"/>
                </a:solidFill>
                <a:effectLst/>
                <a:latin typeface="+mn-lt"/>
                <a:ea typeface="+mn-ea"/>
                <a:cs typeface="+mn-cs"/>
              </a:rPr>
              <a:t>challenge</a:t>
            </a:r>
            <a:r>
              <a:rPr lang="en-US" sz="1200" kern="1200" dirty="0">
                <a:solidFill>
                  <a:schemeClr val="tx1"/>
                </a:solidFill>
                <a:effectLst/>
                <a:latin typeface="+mn-lt"/>
                <a:ea typeface="+mn-ea"/>
                <a:cs typeface="+mn-cs"/>
              </a:rPr>
              <a:t> and then highlight </a:t>
            </a:r>
            <a:r>
              <a:rPr lang="en-US" sz="1200" b="1" kern="1200" dirty="0">
                <a:solidFill>
                  <a:schemeClr val="tx1"/>
                </a:solidFill>
                <a:effectLst/>
                <a:latin typeface="+mn-lt"/>
                <a:ea typeface="+mn-ea"/>
                <a:cs typeface="+mn-cs"/>
              </a:rPr>
              <a:t>solutions</a:t>
            </a:r>
            <a:r>
              <a:rPr lang="en-US" sz="1200" kern="1200" dirty="0">
                <a:solidFill>
                  <a:schemeClr val="tx1"/>
                </a:solidFill>
                <a:effectLst/>
                <a:latin typeface="+mn-lt"/>
                <a:ea typeface="+mn-ea"/>
                <a:cs typeface="+mn-cs"/>
              </a:rPr>
              <a:t> provided by different features. The individual scenarios are divided into four experiences, which are thematic groups for all the features we’ll cover. </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1 is focused on SQL Server features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2 is about making apps intelligent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3 integrates Software-as-a-Service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Experience 4 is focused on modernizing cloud-based web apps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Experiences 1 and 2 are built on a mock business expense app called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and Experiences 3 and 4 use a mock ecommerce platform called Adventure Works Bikes. </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683E4FA5-625B-452A-B5C7-F3B882D94B08}" type="slidenum">
              <a:rPr lang="en-US" smtClean="0"/>
              <a:t>3</a:t>
            </a:fld>
            <a:endParaRPr lang="en-US" dirty="0"/>
          </a:p>
        </p:txBody>
      </p:sp>
    </p:spTree>
    <p:extLst>
      <p:ext uri="{BB962C8B-B14F-4D97-AF65-F5344CB8AC3E}">
        <p14:creationId xmlns:p14="http://schemas.microsoft.com/office/powerpoint/2010/main" val="2365043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Experience 2 is made</a:t>
            </a:r>
            <a:r>
              <a:rPr lang="en-US" sz="1200" kern="1200" baseline="0" dirty="0">
                <a:solidFill>
                  <a:schemeClr val="tx1"/>
                </a:solidFill>
                <a:effectLst/>
                <a:latin typeface="+mn-lt"/>
                <a:ea typeface="+mn-ea"/>
                <a:cs typeface="+mn-cs"/>
              </a:rPr>
              <a:t> up of two scenarios: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2.1, where we’ll build predictive analytics and 2.2, where we’ll reap the benefits of implementing a cloud architecture.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263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an app intelligent? It’s the ability to apply</a:t>
            </a:r>
            <a:r>
              <a:rPr lang="en-US" baseline="0" dirty="0"/>
              <a:t> new information that improves effectiveness and efficiency over time. By continually learning through transactions, events, and app decision-making, apps can now increasingly become more and more productive over time.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4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Applied to</a:t>
            </a:r>
            <a:r>
              <a:rPr lang="en-US" baseline="0" dirty="0"/>
              <a:t> the real world, intelligent apps improve business processes and the customer experience over time. As they become more predictive and intelligent, they can better detect errors, customize experiences, optimize operations, and gain more customer insight. These increases in productivity will play a significant role in increasing LOB revenue and decreases LOB costs.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784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aims to be an intelligent application, and what we mean here by intelligence is the ability to learn and make decisions. In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this means that we are going to build a system for assessing expenses. Even though that we assume the employees to be honest, sometimes they could make mistakes when adding a new expense (purposelessly or not). In this scenario, there is a potential risk of anomalies in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data.</a:t>
            </a:r>
            <a:r>
              <a:rPr lang="en-US" sz="1200" kern="1200" baseline="0" dirty="0">
                <a:solidFill>
                  <a:schemeClr val="tx1"/>
                </a:solidFill>
                <a:effectLst/>
                <a:latin typeface="+mn-lt"/>
                <a:ea typeface="+mn-ea"/>
                <a:cs typeface="+mn-cs"/>
              </a:rPr>
              <a:t> This tutorial will show how a suspicious detection system can mitigate this challenge.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630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solution, R Services will be used to add some learning capabilities to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application. R Services provides access to historical data to detect if a new expense might have an error on the amount. As a user, when inputting the amount of a new expense, the app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warn you if the amount is too high or too lower compared with other similar expenses.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2016 R Services provides a platform for developing and deploying intelligent applications that uncover new insights. You can use the rich and powerful R language and the many packages from the community to create models and generate predictions using your SQL Server data. Because R Services integrates the R language with SQL Server, you can keep analytics close to the data and eliminate the costs and security risks associated with data movement.</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R Services (In-Database)</a:t>
            </a:r>
            <a:r>
              <a:rPr lang="en-US" sz="1200" kern="1200" dirty="0">
                <a:solidFill>
                  <a:schemeClr val="tx1"/>
                </a:solidFill>
                <a:effectLst/>
                <a:latin typeface="+mn-lt"/>
                <a:ea typeface="+mn-ea"/>
                <a:cs typeface="+mn-cs"/>
              </a:rPr>
              <a:t>: Install this feature during SQL Server setup to enable secure execution of R scripts on the SQL Server </a:t>
            </a:r>
            <a:r>
              <a:rPr lang="en-US" sz="1200" kern="1200" dirty="0" err="1">
                <a:solidFill>
                  <a:schemeClr val="tx1"/>
                </a:solidFill>
                <a:effectLst/>
                <a:latin typeface="+mn-lt"/>
                <a:ea typeface="+mn-ea"/>
                <a:cs typeface="+mn-cs"/>
              </a:rPr>
              <a:t>computer.When</a:t>
            </a:r>
            <a:r>
              <a:rPr lang="en-US" sz="1200" kern="1200" dirty="0">
                <a:solidFill>
                  <a:schemeClr val="tx1"/>
                </a:solidFill>
                <a:effectLst/>
                <a:latin typeface="+mn-lt"/>
                <a:ea typeface="+mn-ea"/>
                <a:cs typeface="+mn-cs"/>
              </a:rPr>
              <a:t> you select this feature, extensions are installed in the database engine to support execution of R scripts, and a new service is created, the SQL Server Trusted Launchpad, to manage communications between the R runtime and the SQL Server instance.</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Microsoft R Client</a:t>
            </a:r>
            <a:r>
              <a:rPr lang="en-US" sz="1200" kern="1200" dirty="0">
                <a:solidFill>
                  <a:schemeClr val="tx1"/>
                </a:solidFill>
                <a:effectLst/>
                <a:latin typeface="+mn-lt"/>
                <a:ea typeface="+mn-ea"/>
                <a:cs typeface="+mn-cs"/>
              </a:rPr>
              <a:t>: A free tool that lets data scientists develop R solutions from their workstations while working with production data that resides on the SQL Server. When you install the in-database server or the client, you get the basic R libraries, plus the </a:t>
            </a:r>
            <a:r>
              <a:rPr lang="en-US" sz="1200" kern="1200" dirty="0" err="1">
                <a:solidFill>
                  <a:schemeClr val="tx1"/>
                </a:solidFill>
                <a:effectLst/>
                <a:latin typeface="+mn-lt"/>
                <a:ea typeface="+mn-ea"/>
                <a:cs typeface="+mn-cs"/>
              </a:rPr>
              <a:t>ScaleR</a:t>
            </a:r>
            <a:r>
              <a:rPr lang="en-US" sz="1200" kern="1200" dirty="0">
                <a:solidFill>
                  <a:schemeClr val="tx1"/>
                </a:solidFill>
                <a:effectLst/>
                <a:latin typeface="+mn-lt"/>
                <a:ea typeface="+mn-ea"/>
                <a:cs typeface="+mn-cs"/>
              </a:rPr>
              <a:t> libraries for enhanced connectivity and performance. Microsoft R Client is available as a separate, free installer.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manager, the application will warn you when you receive for approval a report containing an unusual expense.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703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a:t>
            </a:r>
            <a:r>
              <a:rPr lang="en-US" sz="1200" kern="1200" baseline="0" dirty="0">
                <a:solidFill>
                  <a:schemeClr val="tx1"/>
                </a:solidFill>
                <a:effectLst/>
                <a:latin typeface="+mn-lt"/>
                <a:ea typeface="+mn-ea"/>
                <a:cs typeface="+mn-cs"/>
              </a:rPr>
              <a:t> we’ll demonstrate how to use R in scenario 2.1.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63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scenario</a:t>
            </a:r>
            <a:r>
              <a:rPr lang="en-US" baseline="0" dirty="0"/>
              <a:t> with </a:t>
            </a:r>
            <a:r>
              <a:rPr lang="en-US" baseline="0" dirty="0" err="1"/>
              <a:t>MyExpenses</a:t>
            </a:r>
            <a:r>
              <a:rPr lang="en-US" baseline="0" dirty="0"/>
              <a:t> illustrates the benefits of implementing a cloud architecture for improved productivity. In this challenge slide, we see an on-premises architecture with potential challenges of scale.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857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re-architecting the line</a:t>
            </a:r>
            <a:r>
              <a:rPr lang="en-US" baseline="0" dirty="0"/>
              <a:t> of business workload to the cloud with Azure Data Services, businesses get all the goodness of SQL Server like in-memory, security features and temporal tables, plus they receive the benefit of Azure Search and </a:t>
            </a:r>
            <a:r>
              <a:rPr lang="en-US" baseline="0" dirty="0" err="1"/>
              <a:t>PowerBI</a:t>
            </a:r>
            <a:r>
              <a:rPr lang="en-US" baseline="0" dirty="0"/>
              <a:t> Embedded as well as machine learning capabilities. By pushing these resources to the cloud, we can ensure greater supportability and streamlined processes that will help the </a:t>
            </a:r>
            <a:r>
              <a:rPr lang="en-US" baseline="0" dirty="0" err="1"/>
              <a:t>MyExpenses</a:t>
            </a:r>
            <a:r>
              <a:rPr lang="en-US" baseline="0" dirty="0"/>
              <a:t> app run faster, provide helpful personalization to users, and make continual, proactive improvements based on data insights. </a:t>
            </a:r>
          </a:p>
          <a:p>
            <a:endParaRPr lang="en-US" baseline="0" dirty="0"/>
          </a:p>
          <a:p>
            <a:r>
              <a:rPr lang="en-US" baseline="0" dirty="0"/>
              <a:t>By transitioning to a platform as a service, apps can be more responsive future business challenges and customer preferences, benefiting from the scalability, pay-as-you-go model, and built-in </a:t>
            </a:r>
            <a:r>
              <a:rPr lang="en-US" baseline="0" dirty="0" err="1"/>
              <a:t>magameent</a:t>
            </a:r>
            <a:r>
              <a:rPr lang="en-US" baseline="0" dirty="0"/>
              <a:t> features of the cloud.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365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a:t>
            </a:r>
            <a:r>
              <a:rPr lang="en-US" sz="1200" kern="1200" baseline="0" dirty="0">
                <a:solidFill>
                  <a:schemeClr val="tx1"/>
                </a:solidFill>
                <a:effectLst/>
                <a:latin typeface="+mn-lt"/>
                <a:ea typeface="+mn-ea"/>
                <a:cs typeface="+mn-cs"/>
              </a:rPr>
              <a:t> we will re-architect the line-of-business workload for cloud.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879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063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with Experience 1: SQL Server 2016!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call this section “Everything built in” because SQL Server 2016 is designed to deliver breakthrough performance, advanced security, and rich analytics through comprehensive built-in features. </a:t>
            </a:r>
          </a:p>
          <a:p>
            <a:endParaRPr lang="en-US" dirty="0"/>
          </a:p>
        </p:txBody>
      </p:sp>
      <p:sp>
        <p:nvSpPr>
          <p:cNvPr id="4" name="Slide Number Placeholder 3"/>
          <p:cNvSpPr>
            <a:spLocks noGrp="1"/>
          </p:cNvSpPr>
          <p:nvPr>
            <p:ph type="sldNum" sz="quarter" idx="10"/>
          </p:nvPr>
        </p:nvSpPr>
        <p:spPr/>
        <p:txBody>
          <a:bodyPr/>
          <a:lstStyle/>
          <a:p>
            <a:fld id="{683E4FA5-625B-452A-B5C7-F3B882D94B08}" type="slidenum">
              <a:rPr lang="en-US" smtClean="0"/>
              <a:t>4</a:t>
            </a:fld>
            <a:endParaRPr lang="en-US"/>
          </a:p>
        </p:txBody>
      </p:sp>
    </p:spTree>
    <p:extLst>
      <p:ext uri="{BB962C8B-B14F-4D97-AF65-F5344CB8AC3E}">
        <p14:creationId xmlns:p14="http://schemas.microsoft.com/office/powerpoint/2010/main" val="1087483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Experience</a:t>
            </a:r>
            <a:r>
              <a:rPr lang="en-US" baseline="0" dirty="0"/>
              <a:t> 3 we will showcase how migrating to Software-as-a-Service (SaaS) can positively impact how businesses gather data and how they use it to improve their operations. We’ll show how SaaS workloads can improve performance, enhance security, manage variability, and streamline processes. </a:t>
            </a:r>
            <a:endParaRPr lang="en-US" dirty="0"/>
          </a:p>
        </p:txBody>
      </p:sp>
      <p:sp>
        <p:nvSpPr>
          <p:cNvPr id="4" name="Slide Number Placeholder 3"/>
          <p:cNvSpPr>
            <a:spLocks noGrp="1"/>
          </p:cNvSpPr>
          <p:nvPr>
            <p:ph type="sldNum" sz="quarter" idx="10"/>
          </p:nvPr>
        </p:nvSpPr>
        <p:spPr/>
        <p:txBody>
          <a:bodyPr/>
          <a:lstStyle/>
          <a:p>
            <a:fld id="{683E4FA5-625B-452A-B5C7-F3B882D94B08}" type="slidenum">
              <a:rPr lang="en-US" smtClean="0"/>
              <a:t>40</a:t>
            </a:fld>
            <a:endParaRPr lang="en-US"/>
          </a:p>
        </p:txBody>
      </p:sp>
    </p:spTree>
    <p:extLst>
      <p:ext uri="{BB962C8B-B14F-4D97-AF65-F5344CB8AC3E}">
        <p14:creationId xmlns:p14="http://schemas.microsoft.com/office/powerpoint/2010/main" val="560648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experience is made up of three different scenarios</a:t>
            </a:r>
            <a:r>
              <a:rPr lang="en-US" sz="1200" kern="1200" baseline="0" dirty="0">
                <a:solidFill>
                  <a:schemeClr val="tx1"/>
                </a:solidFill>
                <a:effectLst/>
                <a:latin typeface="+mn-lt"/>
                <a:ea typeface="+mn-ea"/>
                <a:cs typeface="+mn-cs"/>
              </a:rPr>
              <a:t> which highlight a number of benefits.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164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the rest of the lab, we’re moving to a new example app – </a:t>
            </a:r>
            <a:r>
              <a:rPr lang="en-US" baseline="0" dirty="0" err="1"/>
              <a:t>AdventureWorks</a:t>
            </a:r>
            <a:r>
              <a:rPr lang="en-US" baseline="0" dirty="0"/>
              <a:t> Bikes. </a:t>
            </a:r>
          </a:p>
          <a:p>
            <a:endParaRPr lang="en-US" baseline="0" dirty="0"/>
          </a:p>
          <a:p>
            <a:r>
              <a:rPr lang="en-US" dirty="0" err="1"/>
              <a:t>AdventureWorks</a:t>
            </a:r>
            <a:r>
              <a:rPr lang="en-US" dirty="0"/>
              <a:t> Bikes is an ecommerce SaaS platform focused on helping bike stores run better in the cloud—without the headaches and inefficiencies of disconnected and costly in-house IT systems for finance, order and inventory management.</a:t>
            </a:r>
            <a:r>
              <a:rPr lang="en-US" baseline="0" dirty="0"/>
              <a:t> </a:t>
            </a:r>
          </a:p>
          <a:p>
            <a:endParaRPr lang="en-US" baseline="0" dirty="0"/>
          </a:p>
          <a:p>
            <a:r>
              <a:rPr lang="en-US" baseline="0" dirty="0" err="1"/>
              <a:t>AdventureWorks</a:t>
            </a:r>
            <a:r>
              <a:rPr lang="en-US" baseline="0" dirty="0"/>
              <a:t> will help bike retailers to: </a:t>
            </a:r>
          </a:p>
          <a:p>
            <a:pPr marL="171450" indent="-171450">
              <a:buFont typeface="Arial" panose="020B0604020202020204" pitchFamily="34" charset="0"/>
              <a:buChar char="•"/>
            </a:pPr>
            <a:r>
              <a:rPr lang="en-US" dirty="0"/>
              <a:t>Eliminate manual processes and IT systems maintenance by running in the cloud.</a:t>
            </a:r>
          </a:p>
          <a:p>
            <a:pPr marL="171450" indent="-171450">
              <a:buFont typeface="Arial" panose="020B0604020202020204" pitchFamily="34" charset="0"/>
              <a:buChar char="•"/>
            </a:pPr>
            <a:r>
              <a:rPr lang="en-US" dirty="0"/>
              <a:t>Manage customers, orders and all the topics related to the business.</a:t>
            </a:r>
          </a:p>
          <a:p>
            <a:pPr marL="171450" indent="-171450">
              <a:buFont typeface="Arial" panose="020B0604020202020204" pitchFamily="34" charset="0"/>
              <a:buChar char="•"/>
            </a:pPr>
            <a:r>
              <a:rPr lang="en-US" dirty="0"/>
              <a:t>Manage in-store and online business, integrated with accounting, inventory, CRM and more. </a:t>
            </a:r>
          </a:p>
          <a:p>
            <a:pPr marL="171450" indent="-171450">
              <a:buFont typeface="Arial" panose="020B0604020202020204" pitchFamily="34" charset="0"/>
              <a:buChar char="•"/>
            </a:pPr>
            <a:r>
              <a:rPr lang="en-US" dirty="0"/>
              <a:t>Help grow revenues.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86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3999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with the </a:t>
            </a:r>
            <a:r>
              <a:rPr lang="en-US" dirty="0" err="1"/>
              <a:t>AdventureWorks</a:t>
            </a:r>
            <a:r>
              <a:rPr lang="en-US" baseline="0" dirty="0"/>
              <a:t> business model is that it serves diverse bike stores with different resource requirements for memory, IO, and CPU. These needs also change frequently, with seasonal peaks and valleys in demand like Christmas and end of summer sales. </a:t>
            </a:r>
          </a:p>
          <a:p>
            <a:endParaRPr lang="en-US" baseline="0" dirty="0"/>
          </a:p>
          <a:p>
            <a:r>
              <a:rPr lang="en-US" baseline="0" dirty="0"/>
              <a:t>This makes allocating resources difficult. Traditionally you have two options:</a:t>
            </a:r>
          </a:p>
          <a:p>
            <a:pPr marL="228600" indent="-228600">
              <a:buFont typeface="+mj-lt"/>
              <a:buAutoNum type="arabicPeriod"/>
            </a:pPr>
            <a:r>
              <a:rPr lang="en-US" dirty="0"/>
              <a:t>Over</a:t>
            </a:r>
            <a:r>
              <a:rPr lang="en-US" baseline="0" dirty="0"/>
              <a:t> </a:t>
            </a:r>
            <a:r>
              <a:rPr lang="en-US" dirty="0"/>
              <a:t>provision</a:t>
            </a:r>
            <a:r>
              <a:rPr lang="en-US" baseline="0" dirty="0"/>
              <a:t> resources based on peak usage and over pay. </a:t>
            </a:r>
          </a:p>
          <a:p>
            <a:pPr marL="228600" indent="-228600">
              <a:buFont typeface="+mj-lt"/>
              <a:buAutoNum type="arabicPeriod"/>
            </a:pPr>
            <a:r>
              <a:rPr lang="en-US" baseline="0" dirty="0"/>
              <a:t>Under provision to save cost, at the expense of performance and customer satisfaction during peaks.  </a:t>
            </a:r>
          </a:p>
          <a:p>
            <a:pPr marL="228600" indent="-228600">
              <a:buFont typeface="+mj-lt"/>
              <a:buAutoNum type="arabicPeriod"/>
            </a:pPr>
            <a:endParaRPr lang="en-US" baseline="0" dirty="0"/>
          </a:p>
          <a:p>
            <a:pPr marL="228600" indent="-228600">
              <a:buFont typeface="+mj-lt"/>
              <a:buAutoNum type="arabicPeriod"/>
            </a:pPr>
            <a:endParaRPr lang="en-US" baseline="0" dirty="0"/>
          </a:p>
          <a:p>
            <a:pPr marL="0" indent="0">
              <a:buFont typeface="+mj-lt"/>
              <a:buNone/>
            </a:pPr>
            <a:r>
              <a:rPr lang="en-US" baseline="0" dirty="0"/>
              <a:t>Another challenge is the need to update database schemas across all stores. For example, we may want to store additional information about customers, requiring new information and new tables. Updating the databases one-by-one would be difficult, particularly as </a:t>
            </a:r>
            <a:r>
              <a:rPr lang="en-US" baseline="0" dirty="0" err="1"/>
              <a:t>AdventureWorks</a:t>
            </a:r>
            <a:r>
              <a:rPr lang="en-US" baseline="0" dirty="0"/>
              <a:t> Bikes grows to its goal of having hundreds of stores.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533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pools provide a simple and cost effective solution to manage the performance goals for multiple databases that have widely varying and unpredictable usage patterns. Elastic database pools ensure that databases get the performance resources they need, when they need it, while providing a simple resource allocation mechanism within a predictable budget. </a:t>
            </a:r>
          </a:p>
          <a:p>
            <a:endParaRPr lang="en-US" dirty="0"/>
          </a:p>
          <a:p>
            <a:r>
              <a:rPr lang="en-US" dirty="0"/>
              <a:t>In SQL Database, the relative measure of a database's ability to handle resource demands is expressed in Database Transaction Units (DTUs) for single databases and elastic DTUs (</a:t>
            </a:r>
            <a:r>
              <a:rPr lang="en-US" dirty="0" err="1"/>
              <a:t>eDTUs</a:t>
            </a:r>
            <a:r>
              <a:rPr lang="en-US" dirty="0"/>
              <a:t>) for elastic database pools. </a:t>
            </a:r>
          </a:p>
          <a:p>
            <a:endParaRPr lang="en-US" dirty="0"/>
          </a:p>
          <a:p>
            <a:r>
              <a:rPr lang="en-US" dirty="0"/>
              <a:t>Elastic database jobs helps solve</a:t>
            </a:r>
            <a:r>
              <a:rPr lang="en-US" baseline="0" dirty="0"/>
              <a:t> the challenge of streamlining administrative tasks. With jobs, you can easily and reliably manage large groups of Azure SQL Databases by running Transact-SQL scripts to perform administrative operations. Changes may include schema changes, credentials management, reference data updates, performance data collection or customer telemetry collection. Jobs can reduce overhead and offers flexibility through the ability to define custom groups and schedules for running jobs. </a:t>
            </a:r>
          </a:p>
          <a:p>
            <a:r>
              <a:rPr lang="en-US" baseline="0" dirty="0"/>
              <a:t>This makes allocating resources difficult. Traditionally you have two options:</a:t>
            </a:r>
          </a:p>
          <a:p>
            <a:pPr marL="228600" indent="-228600">
              <a:buFont typeface="+mj-lt"/>
              <a:buAutoNum type="arabicPeriod"/>
            </a:pPr>
            <a:r>
              <a:rPr lang="en-US" dirty="0"/>
              <a:t>Over</a:t>
            </a:r>
            <a:r>
              <a:rPr lang="en-US" baseline="0" dirty="0"/>
              <a:t> </a:t>
            </a:r>
            <a:r>
              <a:rPr lang="en-US" dirty="0"/>
              <a:t>provision</a:t>
            </a:r>
            <a:r>
              <a:rPr lang="en-US" baseline="0" dirty="0"/>
              <a:t> resources based on peak usage and over pay. </a:t>
            </a:r>
          </a:p>
          <a:p>
            <a:pPr marL="228600" indent="-228600">
              <a:buFont typeface="+mj-lt"/>
              <a:buAutoNum type="arabicPeriod"/>
            </a:pPr>
            <a:r>
              <a:rPr lang="en-US" baseline="0" dirty="0"/>
              <a:t>Under provision to save cost, at the expense of performance and customer satisfaction during peaks.  </a:t>
            </a:r>
          </a:p>
          <a:p>
            <a:pPr marL="228600" indent="-228600">
              <a:buFont typeface="+mj-lt"/>
              <a:buAutoNum type="arabicPeriod"/>
            </a:pPr>
            <a:endParaRPr lang="en-US" baseline="0" dirty="0"/>
          </a:p>
          <a:p>
            <a:pPr marL="228600" indent="-228600">
              <a:buFont typeface="+mj-lt"/>
              <a:buAutoNum type="arabicPeriod"/>
            </a:pPr>
            <a:endParaRPr lang="en-US" baseline="0" dirty="0"/>
          </a:p>
          <a:p>
            <a:pPr marL="0" indent="0">
              <a:buFont typeface="+mj-lt"/>
              <a:buNone/>
            </a:pPr>
            <a:r>
              <a:rPr lang="en-US" baseline="0" dirty="0"/>
              <a:t>Another challenge is the need to update database schemas across all stores. For example, we may want to store additional information about customers, requiring new information and new tables. Updating the databases one-by-one would be difficult, particularly as </a:t>
            </a:r>
            <a:r>
              <a:rPr lang="en-US" baseline="0" dirty="0" err="1"/>
              <a:t>AdventureWorks</a:t>
            </a:r>
            <a:r>
              <a:rPr lang="en-US" baseline="0" dirty="0"/>
              <a:t> Bikes grows to its goal of having hundreds of stores.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379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3.1!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677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is processing a</a:t>
            </a:r>
            <a:r>
              <a:rPr lang="en-US" baseline="0" dirty="0"/>
              <a:t> massive amount of information through numerous stores that use its platform. This can lead to all sorts of challenges, not the least being threats to security via SQL injection. </a:t>
            </a:r>
          </a:p>
          <a:p>
            <a:endParaRPr lang="en-US" baseline="0" dirty="0"/>
          </a:p>
          <a:p>
            <a:r>
              <a:rPr lang="en-US" baseline="0" dirty="0"/>
              <a:t>Further, the </a:t>
            </a:r>
            <a:r>
              <a:rPr lang="en-US" baseline="0" dirty="0" err="1"/>
              <a:t>AdventureWorks</a:t>
            </a:r>
            <a:r>
              <a:rPr lang="en-US" baseline="0" dirty="0"/>
              <a:t> business necessitates significant management and tuning to ensure optimal performance. Understanding how to compile, assess, and make performance improvements requires substantial time and database management expertise.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880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is processing a</a:t>
            </a:r>
            <a:r>
              <a:rPr lang="en-US" baseline="0" dirty="0"/>
              <a:t> massive amount of information through numerous stores that use its platform. This can lead to all sorts of challenges, not the least being threats to security via SQL injection. </a:t>
            </a:r>
          </a:p>
          <a:p>
            <a:endParaRPr lang="en-US" baseline="0" dirty="0"/>
          </a:p>
          <a:p>
            <a:r>
              <a:rPr lang="en-US" baseline="0" dirty="0"/>
              <a:t>Further, the </a:t>
            </a:r>
            <a:r>
              <a:rPr lang="en-US" baseline="0" dirty="0" err="1"/>
              <a:t>AdventureWorks</a:t>
            </a:r>
            <a:r>
              <a:rPr lang="en-US" baseline="0" dirty="0"/>
              <a:t> business necessitates significant management and tuning to ensure optimal performance. Understanding how to compile, assess, and make performance improvements requires substantial time and database management expertise.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783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a:t>
            </a:r>
            <a:r>
              <a:rPr lang="en-US" sz="1200" kern="1200" baseline="0" dirty="0">
                <a:solidFill>
                  <a:schemeClr val="tx1"/>
                </a:solidFill>
                <a:effectLst/>
                <a:latin typeface="+mn-lt"/>
                <a:ea typeface="+mn-ea"/>
                <a:cs typeface="+mn-cs"/>
              </a:rPr>
              <a:t> now show how to implement threat detection, query performance insight, and index advisor in scenario 3.2.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19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lab is made up of 15 development scenarios. Each of these different scenarios first present a realistic development </a:t>
            </a:r>
            <a:r>
              <a:rPr lang="en-US" sz="1200" b="1" kern="1200" dirty="0">
                <a:solidFill>
                  <a:schemeClr val="tx1"/>
                </a:solidFill>
                <a:effectLst/>
                <a:latin typeface="+mn-lt"/>
                <a:ea typeface="+mn-ea"/>
                <a:cs typeface="+mn-cs"/>
              </a:rPr>
              <a:t>challenge</a:t>
            </a:r>
            <a:r>
              <a:rPr lang="en-US" sz="1200" kern="1200" dirty="0">
                <a:solidFill>
                  <a:schemeClr val="tx1"/>
                </a:solidFill>
                <a:effectLst/>
                <a:latin typeface="+mn-lt"/>
                <a:ea typeface="+mn-ea"/>
                <a:cs typeface="+mn-cs"/>
              </a:rPr>
              <a:t> and then highlight </a:t>
            </a:r>
            <a:r>
              <a:rPr lang="en-US" sz="1200" b="1" kern="1200" dirty="0">
                <a:solidFill>
                  <a:schemeClr val="tx1"/>
                </a:solidFill>
                <a:effectLst/>
                <a:latin typeface="+mn-lt"/>
                <a:ea typeface="+mn-ea"/>
                <a:cs typeface="+mn-cs"/>
              </a:rPr>
              <a:t>solutions</a:t>
            </a:r>
            <a:r>
              <a:rPr lang="en-US" sz="1200" kern="1200" dirty="0">
                <a:solidFill>
                  <a:schemeClr val="tx1"/>
                </a:solidFill>
                <a:effectLst/>
                <a:latin typeface="+mn-lt"/>
                <a:ea typeface="+mn-ea"/>
                <a:cs typeface="+mn-cs"/>
              </a:rPr>
              <a:t> provided by different features. The individual scenarios are divided into four experiences, which are thematic groups for all the features we’ll cover. </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1 is focused on SQL Server features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2 is about making apps intelligent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Experience 3 integrates Software-as-a-Service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Experience 4 is focused on modernizing cloud-based web apps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Experiences 1 and 2 are built on a mock business expense app called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and Experiences 3 and 4 use a mock ecommerce platform called Adventure Works Bikes. </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439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AdventureWorks</a:t>
            </a:r>
            <a:r>
              <a:rPr lang="en-US" dirty="0"/>
              <a:t> Bikes has a group of database administrators that need access to existing databases. Their timely</a:t>
            </a:r>
            <a:r>
              <a:rPr lang="en-US" baseline="0" dirty="0"/>
              <a:t> access is crucial to maintain the databases. With many different identities of app developers seeking access, this can be time consuming and difficult to properly manage.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There</a:t>
            </a:r>
            <a:r>
              <a:rPr lang="en-US" baseline="0" dirty="0"/>
              <a:t> is also a need to control the accessibility of sensitive data. Without proper security features, unauthorized access to data can threaten the viability of </a:t>
            </a:r>
            <a:r>
              <a:rPr lang="en-US" baseline="0" dirty="0" err="1"/>
              <a:t>AdventureWorks</a:t>
            </a:r>
            <a:r>
              <a:rPr lang="en-US" baseline="0" dirty="0"/>
              <a:t> Bikes. Access to sensitive information can also require resource and time commitments.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222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a:t>
            </a:r>
            <a:r>
              <a:rPr lang="en-US" baseline="0" dirty="0"/>
              <a:t> access can be simplified through </a:t>
            </a:r>
            <a:r>
              <a:rPr lang="en-US" b="1" baseline="0" dirty="0"/>
              <a:t>Azure Active Directory (AD) authentication. </a:t>
            </a:r>
            <a:r>
              <a:rPr lang="en-US" baseline="0" dirty="0"/>
              <a:t>This is a mechanism of connecting to Azure SQL Database and SQL Data Warehouse by using identities in Azure AD. With Azure AD authentication, you can centrally manage the identities of database users and other Microsoft services in one central location. This helps stop the proliferation of user identities across database servers, allows password rotation in a single place, can eliminate storing passwords, and provides an alternative to SQL Server authentication. </a:t>
            </a:r>
            <a:endParaRPr lang="en-US" dirty="0"/>
          </a:p>
          <a:p>
            <a:endParaRPr lang="en-US" dirty="0"/>
          </a:p>
          <a:p>
            <a:r>
              <a:rPr lang="en-US" b="1" dirty="0"/>
              <a:t>SQL Database Dynamic Data Masking </a:t>
            </a:r>
            <a:r>
              <a:rPr lang="en-US" dirty="0"/>
              <a:t>limits sensitive data exposure by masking it to non-privileged users. Dynamic data masking is supported for the V12 version of Azure SQL Database. </a:t>
            </a:r>
          </a:p>
          <a:p>
            <a:endParaRPr lang="en-US" dirty="0"/>
          </a:p>
          <a:p>
            <a:r>
              <a:rPr lang="en-US" dirty="0"/>
              <a:t>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917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a:t>
            </a:r>
            <a:r>
              <a:rPr lang="en-US" sz="1200" kern="1200" baseline="0" dirty="0">
                <a:solidFill>
                  <a:schemeClr val="tx1"/>
                </a:solidFill>
                <a:effectLst/>
                <a:latin typeface="+mn-lt"/>
                <a:ea typeface="+mn-ea"/>
                <a:cs typeface="+mn-cs"/>
              </a:rPr>
              <a:t> will showcase Azure Active Directory and Dynamic Data Masking in scenario 3.3.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296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2079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fourth and final Experience of this lab,</a:t>
            </a:r>
            <a:r>
              <a:rPr lang="en-US" baseline="0" dirty="0"/>
              <a:t> we’ll show you how updated cloud-based web apps can improve interoperability, streamline processes and scaling, and provide insightful analytics.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experience also uses the </a:t>
            </a:r>
            <a:r>
              <a:rPr lang="en-US" baseline="0" dirty="0" err="1"/>
              <a:t>AdventureWorks</a:t>
            </a:r>
            <a:r>
              <a:rPr lang="en-US" baseline="0" dirty="0"/>
              <a:t> Bikes ecommerce platform. </a:t>
            </a:r>
            <a:endParaRPr lang="en-US" dirty="0"/>
          </a:p>
          <a:p>
            <a:endParaRPr lang="en-US" dirty="0"/>
          </a:p>
        </p:txBody>
      </p:sp>
      <p:sp>
        <p:nvSpPr>
          <p:cNvPr id="4" name="Slide Number Placeholder 3"/>
          <p:cNvSpPr>
            <a:spLocks noGrp="1"/>
          </p:cNvSpPr>
          <p:nvPr>
            <p:ph type="sldNum" sz="quarter" idx="10"/>
          </p:nvPr>
        </p:nvSpPr>
        <p:spPr/>
        <p:txBody>
          <a:bodyPr/>
          <a:lstStyle/>
          <a:p>
            <a:fld id="{683E4FA5-625B-452A-B5C7-F3B882D94B08}" type="slidenum">
              <a:rPr lang="en-US" smtClean="0"/>
              <a:t>54</a:t>
            </a:fld>
            <a:endParaRPr lang="en-US"/>
          </a:p>
        </p:txBody>
      </p:sp>
    </p:spTree>
    <p:extLst>
      <p:ext uri="{BB962C8B-B14F-4D97-AF65-F5344CB8AC3E}">
        <p14:creationId xmlns:p14="http://schemas.microsoft.com/office/powerpoint/2010/main" val="3916850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experience features four scenarios. We’ll explore how to</a:t>
            </a:r>
            <a:r>
              <a:rPr lang="en-US" sz="1200" kern="1200" baseline="0" dirty="0">
                <a:solidFill>
                  <a:schemeClr val="tx1"/>
                </a:solidFill>
                <a:effectLst/>
                <a:latin typeface="+mn-lt"/>
                <a:ea typeface="+mn-ea"/>
                <a:cs typeface="+mn-cs"/>
              </a:rPr>
              <a:t> apply NoSQL, Azure Search, Azure Data Lake Analytics, and Azure SQL Database into web apps.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284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Relational databases like SQL Server have been the go-to databases for over 20</a:t>
            </a:r>
            <a:r>
              <a:rPr lang="en-US" baseline="0" dirty="0"/>
              <a:t> years. However, the ever increasing need to process higher volumes and varieties of data at a rapid rate has altered the nature of data storage needs for app </a:t>
            </a:r>
            <a:r>
              <a:rPr lang="en-US" baseline="0" dirty="0" err="1"/>
              <a:t>devs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112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a:t>
            </a:r>
            <a:r>
              <a:rPr lang="en-US" baseline="0" dirty="0"/>
              <a:t> Microsoft’s NoSQL option for storing and managing complex, unstructured data. By transforming complex data into a JSON document and storing it in Azure Cosmos DB, app </a:t>
            </a:r>
            <a:r>
              <a:rPr lang="en-US" baseline="0" dirty="0" err="1"/>
              <a:t>devs</a:t>
            </a:r>
            <a:r>
              <a:rPr lang="en-US" baseline="0" dirty="0"/>
              <a:t> can retrieve complete data with one query and no joins. This more straightforward approach allows for the </a:t>
            </a:r>
            <a:r>
              <a:rPr lang="en-US" b="1" baseline="0" dirty="0"/>
              <a:t>usage of dynamic data loads and myriads of schemas</a:t>
            </a:r>
            <a:r>
              <a:rPr lang="en-US" baseline="0" dirty="0"/>
              <a:t>. Azure Cosmos DB is ideal when flexibility, agility, and a schema-agnostic approach are needed. </a:t>
            </a:r>
          </a:p>
          <a:p>
            <a:endParaRPr lang="en-US" baseline="0" dirty="0"/>
          </a:p>
          <a:p>
            <a:r>
              <a:rPr lang="en-US" baseline="0" dirty="0"/>
              <a:t>Throughput and performance can be improved through the systematic use of </a:t>
            </a:r>
            <a:r>
              <a:rPr lang="en-US" b="1" baseline="0" dirty="0"/>
              <a:t>database partitions </a:t>
            </a:r>
            <a:r>
              <a:rPr lang="en-US" baseline="0" dirty="0"/>
              <a:t>in Azure Cosmos DB. This allows similar data to be organized and spread across different partitions of the database, improving data throughput and providing practically unlimited storage.</a:t>
            </a:r>
          </a:p>
          <a:p>
            <a:endParaRPr lang="en-US" baseline="0" dirty="0"/>
          </a:p>
          <a:p>
            <a:r>
              <a:rPr lang="en-US" baseline="0" dirty="0"/>
              <a:t>With partitions, c</a:t>
            </a:r>
            <a:r>
              <a:rPr lang="en-US" dirty="0"/>
              <a:t>ollections are logical resources and can span one or more physical partitions or servers. The number of partitions is determined by Azure Cosmos DB based on the storage size and the provisioned throughput of the collection. Every partition in Azure Cosmos DB has a fixed amount of SSD-backed storage associated with it, and is replicated for high availability. Partition management is fully managed by Azure Cosmos DB, and you do not have to write complex code to manage your partitions. Partitioning is completely transparent to your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977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867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Regional scalability</a:t>
            </a:r>
            <a:r>
              <a:rPr lang="en-US" baseline="0" dirty="0"/>
              <a:t> issues can be solved by Azure Cosmos DB. </a:t>
            </a:r>
            <a:r>
              <a:rPr lang="en-US" dirty="0"/>
              <a:t>As a globally distributed database system, Azure Cosmos DB simplifies the global distribution of data by offering fully managed, </a:t>
            </a:r>
            <a:r>
              <a:rPr lang="en-US" b="1" dirty="0"/>
              <a:t>multi-region database accounts </a:t>
            </a:r>
            <a:r>
              <a:rPr lang="en-US" dirty="0"/>
              <a:t>that provide clear tradeoffs between consistency, availability and performance, all with corresponding guarantees. An app dev can simply select the preferred</a:t>
            </a:r>
            <a:r>
              <a:rPr lang="en-US" baseline="0" dirty="0"/>
              <a:t> consistency level across all stores to enable global updates.</a:t>
            </a:r>
          </a:p>
          <a:p>
            <a:endParaRPr lang="en-US" baseline="0" dirty="0"/>
          </a:p>
          <a:p>
            <a:r>
              <a:rPr lang="en-US" baseline="0" dirty="0"/>
              <a:t>Azure Cosmos DB also allows changes to differ across regions through </a:t>
            </a:r>
            <a:r>
              <a:rPr lang="en-US" b="1" baseline="0" dirty="0"/>
              <a:t>global database replication</a:t>
            </a:r>
            <a:r>
              <a:rPr lang="en-US" baseline="0" dirty="0"/>
              <a:t>. Settings and performance preferences can be made and replicated to only stores grouped together into specific regions. </a:t>
            </a:r>
          </a:p>
          <a:p>
            <a:endParaRPr lang="en-US" baseline="0" dirty="0"/>
          </a:p>
          <a:p>
            <a:r>
              <a:rPr lang="en-US" baseline="0" dirty="0"/>
              <a:t>These features can provide both a universal and a customized shopping experience based on </a:t>
            </a:r>
            <a:r>
              <a:rPr lang="en-US" baseline="0" dirty="0" err="1"/>
              <a:t>AdventureWorks</a:t>
            </a:r>
            <a:r>
              <a:rPr lang="en-US" baseline="0" dirty="0"/>
              <a:t>’ needs.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61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be using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to illustrate how to get the most out of SQL Server features.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is an application that allows users to submit work-related expenses. Managers can approve or reject the submitted expense reports to provide reimbursement of business expenses.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Users can choose to receive points instead of money and can use these points to buy items from an online corporate store. Managers can do everything an employee can, but also review, approve or reject the expense reports submitted by team members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680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4.1!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180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search function</a:t>
            </a:r>
            <a:r>
              <a:rPr lang="en-US" baseline="0" dirty="0"/>
              <a:t> is essential to ecommerce platforms like </a:t>
            </a:r>
            <a:r>
              <a:rPr lang="en-US" baseline="0" dirty="0" err="1"/>
              <a:t>AdventureWorks</a:t>
            </a:r>
            <a:r>
              <a:rPr lang="en-US" baseline="0" dirty="0"/>
              <a:t> Bikes. Customers expect a unified shopping experience where all products can be fluidly searched, and app developers benefit from a powerful tool which can solve search problems and provide accurate searches. </a:t>
            </a:r>
          </a:p>
          <a:p>
            <a:endParaRPr lang="en-US" baseline="0" dirty="0"/>
          </a:p>
          <a:p>
            <a:r>
              <a:rPr lang="en-US" baseline="0" dirty="0"/>
              <a:t>Many search functions suffer from inaccurate results based on inputted information. Even worse, some may struggle to analyze language discrepancies of inputted text and will produce error messages. </a:t>
            </a:r>
          </a:p>
          <a:p>
            <a:endParaRPr lang="en-US" baseline="0" dirty="0"/>
          </a:p>
          <a:p>
            <a:r>
              <a:rPr lang="en-US" baseline="0" dirty="0"/>
              <a:t>There needs to be a way to simplify the app dev workload for search and improve the search experience for customers.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5107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is a cloud</a:t>
            </a:r>
            <a:r>
              <a:rPr lang="en-US" baseline="0" dirty="0"/>
              <a:t> search-as-a-service solution that delegates server and infrastructure management to Microsoft, leaving app </a:t>
            </a:r>
            <a:r>
              <a:rPr lang="en-US" baseline="0" dirty="0" err="1"/>
              <a:t>devs</a:t>
            </a:r>
            <a:r>
              <a:rPr lang="en-US" baseline="0" dirty="0"/>
              <a:t> with a ready-to-use service with robust and intuitive features. </a:t>
            </a:r>
          </a:p>
          <a:p>
            <a:endParaRPr lang="en-US" baseline="0" dirty="0"/>
          </a:p>
          <a:p>
            <a:r>
              <a:rPr lang="en-US" baseline="0" dirty="0"/>
              <a:t>Azure Search provides accurate search results through the </a:t>
            </a:r>
            <a:r>
              <a:rPr lang="en-US" b="1" baseline="0" dirty="0"/>
              <a:t>Scoring Profile </a:t>
            </a:r>
            <a:r>
              <a:rPr lang="en-US" baseline="0" dirty="0"/>
              <a:t>feature. Scoring refers to the computation of a search score for every item returned in search results. The score is an indication of an item's relevance in the context of the current search operation. The higher the score, the more relevant the item. In search results, items are rank ordered from high to low, based on the search scores calculated for each item. Azure Search uses default scoring to compute an initial score, but app </a:t>
            </a:r>
            <a:r>
              <a:rPr lang="en-US" baseline="0" dirty="0" err="1"/>
              <a:t>devs</a:t>
            </a:r>
            <a:r>
              <a:rPr lang="en-US" baseline="0" dirty="0"/>
              <a:t> can customize the calculation through a scoring profile. Scoring profiles give users greater control over the ranking of items in search results.  </a:t>
            </a:r>
          </a:p>
          <a:p>
            <a:endParaRPr lang="en-US" baseline="0" dirty="0"/>
          </a:p>
          <a:p>
            <a:r>
              <a:rPr lang="en-US" baseline="0" dirty="0"/>
              <a:t>Azure Search allows for changes in </a:t>
            </a:r>
            <a:r>
              <a:rPr lang="en-US" b="1" baseline="0" dirty="0"/>
              <a:t>scale</a:t>
            </a:r>
            <a:r>
              <a:rPr lang="en-US" baseline="0" dirty="0"/>
              <a:t> based on bike store needs. If we expect spikes in customer demand for the online search function, app </a:t>
            </a:r>
            <a:r>
              <a:rPr lang="en-US" baseline="0" dirty="0" err="1"/>
              <a:t>devs</a:t>
            </a:r>
            <a:r>
              <a:rPr lang="en-US" baseline="0" dirty="0"/>
              <a:t> can scale the search engine to increase the number of bicycles analyzed without losing performance. This can result in a greater recall of relevant products. Users can scale up or down based on need to get the most appropriate availability with great performance. Increases in capacity are used automatically by the search service, with no further action required by app </a:t>
            </a:r>
            <a:r>
              <a:rPr lang="en-US" baseline="0" dirty="0" err="1"/>
              <a:t>devs</a:t>
            </a:r>
            <a:r>
              <a:rPr lang="en-US" baseline="0"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071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Language support </a:t>
            </a:r>
            <a:r>
              <a:rPr lang="en-US" dirty="0"/>
              <a:t>is</a:t>
            </a:r>
            <a:r>
              <a:rPr lang="en-US" baseline="0" dirty="0"/>
              <a:t> a helpful tool in minimizing inaccuracies and errors. Refined by years of natural language processing in Microsoft products, Azure search can handle language-specific linguistics. Searchable fields are analyzed for word breaking, text normalization, and term filtering. Apache Lucene Standard analyzes search fields, breaking text into “Unicode Text Segmentation” rules. Characters are converted to lower case, “trailing ‘s” are removed from words, spaces are added where needed, missing letters are replaced, and stop words are removed. </a:t>
            </a:r>
            <a:endParaRPr lang="en-US" dirty="0"/>
          </a:p>
          <a:p>
            <a:endParaRPr lang="en-US" dirty="0"/>
          </a:p>
          <a:p>
            <a:r>
              <a:rPr lang="en-US" dirty="0"/>
              <a:t>Azure Search</a:t>
            </a:r>
            <a:r>
              <a:rPr lang="en-US" baseline="0" dirty="0"/>
              <a:t> also provides an intelligent </a:t>
            </a:r>
            <a:r>
              <a:rPr lang="en-US" b="1" baseline="0" dirty="0"/>
              <a:t>Synonyms</a:t>
            </a:r>
            <a:r>
              <a:rPr lang="en-US" baseline="0" dirty="0"/>
              <a:t> feature where synonym terms are categorized for all search terms, allowing search terms with similar meanings to generate the same search results.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012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we will perform the hands-on lab featuring</a:t>
            </a:r>
            <a:r>
              <a:rPr lang="en-US" sz="1200" kern="1200" baseline="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coring profile, search, synonyms, and language support.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779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Analytics can require</a:t>
            </a:r>
            <a:r>
              <a:rPr lang="en-US" baseline="0" dirty="0"/>
              <a:t> substantial resource allocation and expertise to properly manage. App </a:t>
            </a:r>
            <a:r>
              <a:rPr lang="en-US" baseline="0" dirty="0" err="1"/>
              <a:t>devs</a:t>
            </a:r>
            <a:r>
              <a:rPr lang="en-US" baseline="0" dirty="0"/>
              <a:t> responsible for analytics end up focused on deployment, configuration, and tuning of hardware instead of unearthing business insights.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71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data</a:t>
            </a:r>
            <a:r>
              <a:rPr lang="en-US" b="1" baseline="0" dirty="0"/>
              <a:t> lake analytics </a:t>
            </a:r>
            <a:r>
              <a:rPr lang="en-US" baseline="0" dirty="0"/>
              <a:t>makes big data analytics easy. This service lets app </a:t>
            </a:r>
            <a:r>
              <a:rPr lang="en-US" baseline="0" dirty="0" err="1"/>
              <a:t>devs</a:t>
            </a:r>
            <a:r>
              <a:rPr lang="en-US" baseline="0" dirty="0"/>
              <a:t> focus on writing, running and managing jobs rather than operating distributed infrastructure. Data Lake Analytics includes </a:t>
            </a:r>
            <a:r>
              <a:rPr lang="en-US" b="1" baseline="0" dirty="0"/>
              <a:t>U-SQL</a:t>
            </a:r>
            <a:r>
              <a:rPr lang="en-US" baseline="0" dirty="0"/>
              <a:t>, which extends the familiar, simple, and declarative nature of SQL with the expressive power of C#. App </a:t>
            </a:r>
            <a:r>
              <a:rPr lang="en-US" baseline="0" dirty="0" err="1"/>
              <a:t>devs</a:t>
            </a:r>
            <a:r>
              <a:rPr lang="en-US" baseline="0" dirty="0"/>
              <a:t> only need to develop a U-SQL script and submit it to the Data Lake Analytics account. The script reads from the source data, processes the data, and then saves the output to either a Data Lake Store account or a Blob storage account.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2148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In scenario 4.3 we’ll demonstrate U-SQL and Data Lake Analytics.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1814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data warehouses have fixed storage volume and cannot adjust their capacity based on need. This leads to over resourced or under resourced data warehouses, particularly in scenarios where demand is difficult to forecast. </a:t>
            </a:r>
          </a:p>
          <a:p>
            <a:endParaRPr lang="en-US" baseline="0" dirty="0"/>
          </a:p>
          <a:p>
            <a:r>
              <a:rPr lang="en-US" baseline="0" dirty="0"/>
              <a:t>These data warehouses also struggle to manage a variety of data types, including complex non-relational data which may not be conducive to conventional table storage.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0830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data warehouses have fixed storage volume and cannot adjust their capacity based on need. This leads to over resourced or under resourced data warehouses, particularly in scenarios where demand is difficult to forecast. </a:t>
            </a:r>
          </a:p>
          <a:p>
            <a:endParaRPr lang="en-US" baseline="0" dirty="0"/>
          </a:p>
          <a:p>
            <a:r>
              <a:rPr lang="en-US" baseline="0" dirty="0"/>
              <a:t>These data warehouses also struggle to manage a variety of data types, including complex non-relational data which may not be conducive to conventional table storage.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69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diving into the specific scenarios, we’d like to present the SQL Server 2016 Architecture for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is built on top of a SQL Server 2016 database,</a:t>
            </a:r>
            <a:r>
              <a:rPr lang="en-US" sz="1200" kern="1200" baseline="0" dirty="0">
                <a:solidFill>
                  <a:schemeClr val="tx1"/>
                </a:solidFill>
                <a:effectLst/>
                <a:latin typeface="+mn-lt"/>
                <a:ea typeface="+mn-ea"/>
                <a:cs typeface="+mn-cs"/>
              </a:rPr>
              <a:t> with a frontend in AngularJS and a backend using Node.js. It can be run </a:t>
            </a:r>
            <a:r>
              <a:rPr lang="en-US" sz="1200" kern="1200" dirty="0">
                <a:solidFill>
                  <a:schemeClr val="tx1"/>
                </a:solidFill>
                <a:effectLst/>
                <a:latin typeface="+mn-lt"/>
                <a:ea typeface="+mn-ea"/>
                <a:cs typeface="+mn-cs"/>
              </a:rPr>
              <a:t>from Windows, Ubuntu Linux, or Mac platforms. SQL Server</a:t>
            </a:r>
            <a:r>
              <a:rPr lang="en-US" sz="1200" kern="1200" baseline="0" dirty="0">
                <a:solidFill>
                  <a:schemeClr val="tx1"/>
                </a:solidFill>
                <a:effectLst/>
                <a:latin typeface="+mn-lt"/>
                <a:ea typeface="+mn-ea"/>
                <a:cs typeface="+mn-cs"/>
              </a:rPr>
              <a:t> allows us to easily scale the services offered to our clients and provide good performance. </a:t>
            </a:r>
            <a:r>
              <a:rPr lang="en-US" sz="1200" kern="1200" dirty="0">
                <a:solidFill>
                  <a:schemeClr val="tx1"/>
                </a:solidFill>
                <a:effectLst/>
                <a:latin typeface="+mn-lt"/>
                <a:ea typeface="+mn-ea"/>
                <a:cs typeface="+mn-cs"/>
              </a:rPr>
              <a:t>SQL Server includes a wide array of product features, and is connected to SQL Server Reporting Services (SSRS). SSRS runs on mobile devices, can work offline, and provides a variety of report designs based on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SSRS provides reports which can be paginated, interactive, tabular, or graphical with a variety of data including relational, multidimensional, and XML-based data 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Basic steps to start the Hands-On-Lab are: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Learn how to connect to the virtual machine and the SQL Server instance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Update the connection strings in your local app.</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 access to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you can use the following users: - Andrew.Davis@experiencehol.onmicrosoft.com - Robin.Count@experiencehol.onmicrosoft.com - Password for both users: P2ssw0rd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excited to show you how SQL Server features can help you better develop apps!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391749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a:t>
            </a:r>
            <a:r>
              <a:rPr lang="en-US" baseline="0" dirty="0"/>
              <a:t> Data Warehouse a cloud-based, scale-out database capable of processing massive amounts of data, both relational and non-relational. </a:t>
            </a:r>
          </a:p>
          <a:p>
            <a:endParaRPr lang="en-US" baseline="0" dirty="0"/>
          </a:p>
          <a:p>
            <a:r>
              <a:rPr lang="en-US" baseline="0" dirty="0"/>
              <a:t>Azure SQL Data Warehouse can store both non-relational and relational data thanks to </a:t>
            </a:r>
            <a:r>
              <a:rPr lang="en-US" b="1" baseline="0" dirty="0" err="1"/>
              <a:t>Polybase</a:t>
            </a:r>
            <a:r>
              <a:rPr lang="en-US" baseline="0" dirty="0"/>
              <a:t> technology. </a:t>
            </a:r>
            <a:r>
              <a:rPr lang="en-US" baseline="0" dirty="0" err="1"/>
              <a:t>Polybase</a:t>
            </a:r>
            <a:r>
              <a:rPr lang="en-US" baseline="0" dirty="0"/>
              <a:t> allows users to run </a:t>
            </a:r>
            <a:r>
              <a:rPr lang="en-US" baseline="0" dirty="0" err="1"/>
              <a:t>querires</a:t>
            </a:r>
            <a:r>
              <a:rPr lang="en-US" baseline="0" dirty="0"/>
              <a:t> on external data on Azure blob storage. It uses external tables to access Azure Blob storage. By simply using T-SQL statements, app </a:t>
            </a:r>
            <a:r>
              <a:rPr lang="en-US" baseline="0" dirty="0" err="1"/>
              <a:t>devs</a:t>
            </a:r>
            <a:r>
              <a:rPr lang="en-US" baseline="0" dirty="0"/>
              <a:t> can import and export data back and forth between relational tables in SQL Server and non-relational data in Azure Blob Storage. </a:t>
            </a:r>
          </a:p>
          <a:p>
            <a:endParaRPr lang="en-US" baseline="0" dirty="0"/>
          </a:p>
          <a:p>
            <a:r>
              <a:rPr lang="en-US" baseline="0" dirty="0"/>
              <a:t>Azure SQL Data Warehouse uses the Microsoft massively parallel processing (MPP) architecture, designed to run some of the world’s largest on-premises data warehouses. By combining MPP with Azure storage capabilities, the DW can grow or shrink in storage independent of compute without moving data. It can pause compute capacity while keeping data intact, and can resume at a moment’s notice. The benefits of the cloud enable great </a:t>
            </a:r>
            <a:r>
              <a:rPr lang="en-US" b="1" baseline="0" dirty="0"/>
              <a:t>flexibility</a:t>
            </a:r>
            <a:r>
              <a:rPr lang="en-US" baseline="0" dirty="0"/>
              <a:t> in storage. </a:t>
            </a:r>
          </a:p>
          <a:p>
            <a:endParaRPr lang="en-US" baseline="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1092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get started the</a:t>
            </a:r>
            <a:r>
              <a:rPr lang="en-US" sz="1200" kern="1200" baseline="0" dirty="0">
                <a:solidFill>
                  <a:schemeClr val="tx1"/>
                </a:solidFill>
                <a:effectLst/>
                <a:latin typeface="+mn-lt"/>
                <a:ea typeface="+mn-ea"/>
                <a:cs typeface="+mn-cs"/>
              </a:rPr>
              <a:t> lab for Scenario 4.4 for SQL Data Warehouse. This is the final hands-on lab!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548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4087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3E4FA5-625B-452A-B5C7-F3B882D94B08}" type="slidenum">
              <a:rPr lang="en-US" smtClean="0"/>
              <a:t>73</a:t>
            </a:fld>
            <a:endParaRPr lang="en-US"/>
          </a:p>
        </p:txBody>
      </p:sp>
    </p:spTree>
    <p:extLst>
      <p:ext uri="{BB962C8B-B14F-4D97-AF65-F5344CB8AC3E}">
        <p14:creationId xmlns:p14="http://schemas.microsoft.com/office/powerpoint/2010/main" val="2831172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93D5B2-296B-4365-91BB-43E950A7BD4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9888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scenario, we have a user of the </a:t>
            </a:r>
            <a:r>
              <a:rPr lang="en-US" sz="1200" kern="1200" dirty="0" err="1">
                <a:solidFill>
                  <a:schemeClr val="tx1"/>
                </a:solidFill>
                <a:effectLst/>
                <a:latin typeface="+mn-lt"/>
                <a:ea typeface="+mn-ea"/>
                <a:cs typeface="+mn-cs"/>
              </a:rPr>
              <a:t>MyExpenses</a:t>
            </a:r>
            <a:r>
              <a:rPr lang="en-US" sz="1200" kern="1200" dirty="0">
                <a:solidFill>
                  <a:schemeClr val="tx1"/>
                </a:solidFill>
                <a:effectLst/>
                <a:latin typeface="+mn-lt"/>
                <a:ea typeface="+mn-ea"/>
                <a:cs typeface="+mn-cs"/>
              </a:rPr>
              <a:t> app submitting an expense report and a manager receiving the expense report for approval or rejection.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user submits his report, but realizes soon after that he made a mistake typing one of the expense into the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user can make a modification and resubmit a new expense report, however the record of the initial submission is now lost. The manager can only see the corrected expense report, since the incorrect submission has been replaced and was not recorded. This is because each</a:t>
            </a:r>
            <a:r>
              <a:rPr lang="en-US" sz="1200" kern="1200" baseline="0" dirty="0">
                <a:solidFill>
                  <a:schemeClr val="tx1"/>
                </a:solidFill>
                <a:effectLst/>
                <a:latin typeface="+mn-lt"/>
                <a:ea typeface="+mn-ea"/>
                <a:cs typeface="+mn-cs"/>
              </a:rPr>
              <a:t> change overwrites the previous value. </a:t>
            </a:r>
            <a:r>
              <a:rPr lang="en-US" sz="1200" kern="1200" dirty="0">
                <a:solidFill>
                  <a:schemeClr val="tx1"/>
                </a:solidFill>
                <a:effectLst/>
                <a:latin typeface="+mn-lt"/>
                <a:ea typeface="+mn-ea"/>
                <a:cs typeface="+mn-cs"/>
              </a:rPr>
              <a:t>We want the manager to be able to see all submissions, not just the modified, latest versions.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878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solution to this problem is facilitated by temporal tables,</a:t>
            </a:r>
            <a:r>
              <a:rPr lang="en-US" sz="1200" kern="1200" baseline="0" dirty="0">
                <a:solidFill>
                  <a:schemeClr val="tx1"/>
                </a:solidFill>
                <a:effectLst/>
                <a:latin typeface="+mn-lt"/>
                <a:ea typeface="+mn-ea"/>
                <a:cs typeface="+mn-cs"/>
              </a:rPr>
              <a:t> a new feature included in SQL Server 2016. Temporal tables allow system-versioned tables where</a:t>
            </a:r>
            <a:r>
              <a:rPr lang="en-US" sz="1200" kern="1200" dirty="0">
                <a:solidFill>
                  <a:schemeClr val="tx1"/>
                </a:solidFill>
                <a:effectLst/>
                <a:latin typeface="+mn-lt"/>
                <a:ea typeface="+mn-ea"/>
                <a:cs typeface="+mn-cs"/>
              </a:rPr>
              <a:t> both the initial</a:t>
            </a:r>
            <a:r>
              <a:rPr lang="en-US" sz="1200" kern="1200" baseline="0" dirty="0">
                <a:solidFill>
                  <a:schemeClr val="tx1"/>
                </a:solidFill>
                <a:effectLst/>
                <a:latin typeface="+mn-lt"/>
                <a:ea typeface="+mn-ea"/>
                <a:cs typeface="+mn-cs"/>
              </a:rPr>
              <a:t>, incorrect entry and the corrected expense </a:t>
            </a:r>
            <a:r>
              <a:rPr lang="en-US" sz="1200" kern="1200" dirty="0">
                <a:solidFill>
                  <a:schemeClr val="tx1"/>
                </a:solidFill>
                <a:effectLst/>
                <a:latin typeface="+mn-lt"/>
                <a:ea typeface="+mn-ea"/>
                <a:cs typeface="+mn-cs"/>
              </a:rPr>
              <a:t>entry get saved in their own tables – a history table and a temporal table. Once a query is made to finalize the expense report, both data from the history table and the temporal table are pulled. This results in a comprehensive expense report for the manager, who can now see both the original incorrect expense entry and the following correction.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temporal tables, staff now have an organized and streamlined way to see changes to expense report submissions. The</a:t>
            </a:r>
            <a:r>
              <a:rPr lang="en-US" sz="1200" kern="1200" baseline="0" dirty="0">
                <a:solidFill>
                  <a:schemeClr val="tx1"/>
                </a:solidFill>
                <a:effectLst/>
                <a:latin typeface="+mn-lt"/>
                <a:ea typeface="+mn-ea"/>
                <a:cs typeface="+mn-cs"/>
              </a:rPr>
              <a:t> benefits of this feature include: </a:t>
            </a:r>
          </a:p>
          <a:p>
            <a:endParaRPr lang="en-US" sz="120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History tracking:</a:t>
            </a:r>
            <a:r>
              <a:rPr lang="en-US" sz="1200" kern="1200" dirty="0">
                <a:solidFill>
                  <a:schemeClr val="tx1"/>
                </a:solidFill>
                <a:effectLst/>
                <a:latin typeface="+mn-lt"/>
                <a:ea typeface="+mn-ea"/>
                <a:cs typeface="+mn-cs"/>
              </a:rPr>
              <a:t> it is integrated into SQL Server. You don’t have to configure anything (triggers, stored procedures, app…). The process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automatic and optimal.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Data analysis:</a:t>
            </a:r>
            <a:r>
              <a:rPr lang="en-US" sz="1200" kern="1200" dirty="0">
                <a:solidFill>
                  <a:schemeClr val="tx1"/>
                </a:solidFill>
                <a:effectLst/>
                <a:latin typeface="+mn-lt"/>
                <a:ea typeface="+mn-ea"/>
                <a:cs typeface="+mn-cs"/>
              </a:rPr>
              <a:t> The new clause “FOR SYSTEM TIME” give us to travel into the history time of a table. That’s makes querying simple.</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Schema maintenance:</a:t>
            </a:r>
            <a:r>
              <a:rPr lang="en-US" sz="1200" kern="1200" dirty="0">
                <a:solidFill>
                  <a:schemeClr val="tx1"/>
                </a:solidFill>
                <a:effectLst/>
                <a:latin typeface="+mn-lt"/>
                <a:ea typeface="+mn-ea"/>
                <a:cs typeface="+mn-cs"/>
              </a:rPr>
              <a:t> To do any change to your table schema.</a:t>
            </a:r>
            <a:r>
              <a:rPr lang="en-US" sz="1200" kern="1200" baseline="0" dirty="0">
                <a:solidFill>
                  <a:schemeClr val="tx1"/>
                </a:solidFill>
                <a:effectLst/>
                <a:latin typeface="+mn-lt"/>
                <a:ea typeface="+mn-ea"/>
                <a:cs typeface="+mn-cs"/>
              </a:rPr>
              <a:t> For instance, an additional column can be automatically added into the history table.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Data protection:</a:t>
            </a:r>
            <a:r>
              <a:rPr lang="en-US" sz="1200" kern="1200" dirty="0">
                <a:solidFill>
                  <a:schemeClr val="tx1"/>
                </a:solidFill>
                <a:effectLst/>
                <a:latin typeface="+mn-lt"/>
                <a:ea typeface="+mn-ea"/>
                <a:cs typeface="+mn-cs"/>
              </a:rPr>
              <a:t> Nobody can change temporal tables. Immutability of history is guaranteed so your history is protected from external access.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8989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 or subtitle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5" name="Picture 14"/>
          <p:cNvPicPr>
            <a:picLocks noChangeAspect="1"/>
          </p:cNvPicPr>
          <p:nvPr userDrawn="1"/>
        </p:nvPicPr>
        <p:blipFill rotWithShape="1">
          <a:blip r:embed="rId3"/>
          <a:srcRect t="18967" b="14339"/>
          <a:stretch/>
        </p:blipFill>
        <p:spPr>
          <a:xfrm>
            <a:off x="5334350" y="0"/>
            <a:ext cx="6857651" cy="6858000"/>
          </a:xfrm>
          <a:prstGeom prst="rect">
            <a:avLst/>
          </a:prstGeom>
        </p:spPr>
      </p:pic>
    </p:spTree>
    <p:extLst>
      <p:ext uri="{BB962C8B-B14F-4D97-AF65-F5344CB8AC3E}">
        <p14:creationId xmlns:p14="http://schemas.microsoft.com/office/powerpoint/2010/main" val="3337845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2454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5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08817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7EE709-1765-4D58-A278-7B94FD4CDF2B}"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85897-7830-4718-9A34-9CB4EBFD3F8D}" type="slidenum">
              <a:rPr lang="en-US" smtClean="0"/>
              <a:t>‹#›</a:t>
            </a:fld>
            <a:endParaRPr lang="en-US"/>
          </a:p>
        </p:txBody>
      </p:sp>
    </p:spTree>
    <p:extLst>
      <p:ext uri="{BB962C8B-B14F-4D97-AF65-F5344CB8AC3E}">
        <p14:creationId xmlns:p14="http://schemas.microsoft.com/office/powerpoint/2010/main" val="4149868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37EE709-1765-4D58-A278-7B94FD4CDF2B}"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85897-7830-4718-9A34-9CB4EBFD3F8D}" type="slidenum">
              <a:rPr lang="en-US" smtClean="0"/>
              <a:t>‹#›</a:t>
            </a:fld>
            <a:endParaRPr lang="en-US"/>
          </a:p>
        </p:txBody>
      </p:sp>
    </p:spTree>
    <p:extLst>
      <p:ext uri="{BB962C8B-B14F-4D97-AF65-F5344CB8AC3E}">
        <p14:creationId xmlns:p14="http://schemas.microsoft.com/office/powerpoint/2010/main" val="2948128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05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solidFill>
            <a:schemeClr val="bg1"/>
          </a:solidFill>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11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0" y="289511"/>
            <a:ext cx="11655840" cy="899665"/>
          </a:xfrm>
          <a:solidFill>
            <a:schemeClr val="bg1"/>
          </a:solidFill>
        </p:spPr>
        <p:txBody>
          <a:bodyPr/>
          <a:lstStyle/>
          <a:p>
            <a:r>
              <a:rPr lang="en-US"/>
              <a:t>Click to edit Master title style</a:t>
            </a:r>
            <a:endParaRPr lang="en-US" dirty="0"/>
          </a:p>
        </p:txBody>
      </p:sp>
    </p:spTree>
    <p:extLst>
      <p:ext uri="{BB962C8B-B14F-4D97-AF65-F5344CB8AC3E}">
        <p14:creationId xmlns:p14="http://schemas.microsoft.com/office/powerpoint/2010/main" val="30596902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405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313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20798" r="6141"/>
          <a:stretch/>
        </p:blipFill>
        <p:spPr>
          <a:xfrm>
            <a:off x="0" y="0"/>
            <a:ext cx="12191999" cy="6858001"/>
          </a:xfrm>
          <a:prstGeom prst="rect">
            <a:avLst/>
          </a:prstGeom>
        </p:spPr>
      </p:pic>
      <p:sp>
        <p:nvSpPr>
          <p:cNvPr id="10" name="Rectangle 9"/>
          <p:cNvSpPr/>
          <p:nvPr userDrawn="1"/>
        </p:nvSpPr>
        <p:spPr bwMode="auto">
          <a:xfrm>
            <a:off x="-1"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61536678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0252" b="5364"/>
          <a:stretch/>
        </p:blipFill>
        <p:spPr>
          <a:xfrm>
            <a:off x="0" y="0"/>
            <a:ext cx="12192000" cy="6858001"/>
          </a:xfrm>
          <a:prstGeom prst="rect">
            <a:avLst/>
          </a:prstGeom>
        </p:spPr>
      </p:pic>
      <p:sp>
        <p:nvSpPr>
          <p:cNvPr id="10" name="Rectangle 9"/>
          <p:cNvSpPr/>
          <p:nvPr userDrawn="1"/>
        </p:nvSpPr>
        <p:spPr bwMode="auto">
          <a:xfrm>
            <a:off x="-2" y="-1"/>
            <a:ext cx="12192001" cy="6858002"/>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74851761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32949" r="27010" b="5459"/>
          <a:stretch/>
        </p:blipFill>
        <p:spPr>
          <a:xfrm>
            <a:off x="0" y="0"/>
            <a:ext cx="12191999" cy="6858000"/>
          </a:xfrm>
          <a:prstGeom prst="rect">
            <a:avLst/>
          </a:prstGeom>
        </p:spPr>
      </p:pic>
      <p:sp>
        <p:nvSpPr>
          <p:cNvPr id="10" name="Rectangle 9"/>
          <p:cNvSpPr/>
          <p:nvPr userDrawn="1"/>
        </p:nvSpPr>
        <p:spPr bwMode="auto">
          <a:xfrm>
            <a:off x="-2" y="0"/>
            <a:ext cx="12192001" cy="685800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30831095"/>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2292" b="13324"/>
          <a:stretch/>
        </p:blipFill>
        <p:spPr>
          <a:xfrm>
            <a:off x="0" y="0"/>
            <a:ext cx="12191999" cy="6858001"/>
          </a:xfrm>
          <a:prstGeom prst="rect">
            <a:avLst/>
          </a:prstGeom>
        </p:spPr>
      </p:pic>
      <p:sp>
        <p:nvSpPr>
          <p:cNvPr id="10" name="Rectangle 9"/>
          <p:cNvSpPr/>
          <p:nvPr userDrawn="1"/>
        </p:nvSpPr>
        <p:spPr bwMode="auto">
          <a:xfrm>
            <a:off x="-2"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7638324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a:solidFill>
            <a:schemeClr val="bg1"/>
          </a:solidFill>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584762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4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7.svg"/><Relationship Id="rId11" Type="http://schemas.openxmlformats.org/officeDocument/2006/relationships/image" Target="../media/image45.png"/><Relationship Id="rId5" Type="http://schemas.openxmlformats.org/officeDocument/2006/relationships/image" Target="../media/image16.png"/><Relationship Id="rId10" Type="http://schemas.openxmlformats.org/officeDocument/2006/relationships/image" Target="../media/image44.png"/><Relationship Id="rId4" Type="http://schemas.openxmlformats.org/officeDocument/2006/relationships/image" Target="../media/image15.sv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Developing with data</a:t>
            </a:r>
          </a:p>
        </p:txBody>
      </p:sp>
      <p:sp>
        <p:nvSpPr>
          <p:cNvPr id="5" name="Text Placeholder 4"/>
          <p:cNvSpPr>
            <a:spLocks noGrp="1"/>
          </p:cNvSpPr>
          <p:nvPr>
            <p:ph type="body" sz="quarter" idx="14"/>
          </p:nvPr>
        </p:nvSpPr>
        <p:spPr/>
        <p:txBody>
          <a:bodyPr/>
          <a:lstStyle/>
          <a:p>
            <a:r>
              <a:rPr lang="en-US"/>
              <a:t>Developer immersion</a:t>
            </a:r>
            <a:endParaRPr lang="en-US" dirty="0"/>
          </a:p>
        </p:txBody>
      </p:sp>
    </p:spTree>
    <p:extLst>
      <p:ext uri="{BB962C8B-B14F-4D97-AF65-F5344CB8AC3E}">
        <p14:creationId xmlns:p14="http://schemas.microsoft.com/office/powerpoint/2010/main" val="257969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450" r="12440"/>
          <a:stretch/>
        </p:blipFill>
        <p:spPr>
          <a:xfrm>
            <a:off x="6675515" y="0"/>
            <a:ext cx="5516485"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4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Recover from user errors more easily with Temporal</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1.1</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224175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2140860" y="2417287"/>
            <a:ext cx="2339494" cy="1530608"/>
            <a:chOff x="9210545" y="5074015"/>
            <a:chExt cx="2021654" cy="1322662"/>
          </a:xfrm>
        </p:grpSpPr>
        <p:pic>
          <p:nvPicPr>
            <p:cNvPr id="62" name="Graphic 6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3" name="Graphic 6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6" y="5121375"/>
              <a:ext cx="1933303" cy="1275302"/>
            </a:xfrm>
            <a:prstGeom prst="rect">
              <a:avLst/>
            </a:prstGeom>
          </p:spPr>
        </p:pic>
      </p:gr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grpSp>
        <p:nvGrpSpPr>
          <p:cNvPr id="97" name="Group 96"/>
          <p:cNvGrpSpPr/>
          <p:nvPr/>
        </p:nvGrpSpPr>
        <p:grpSpPr>
          <a:xfrm>
            <a:off x="9556226" y="4119442"/>
            <a:ext cx="1597339" cy="1276596"/>
            <a:chOff x="9419980" y="2730917"/>
            <a:chExt cx="1597339" cy="1276596"/>
          </a:xfrm>
        </p:grpSpPr>
        <p:sp>
          <p:nvSpPr>
            <p:cNvPr id="112" name="Rectangle 111"/>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Limited performance due to on-disk usage</a:t>
              </a: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 name="Title 3"/>
          <p:cNvSpPr>
            <a:spLocks noGrp="1"/>
          </p:cNvSpPr>
          <p:nvPr>
            <p:ph type="title"/>
          </p:nvPr>
        </p:nvSpPr>
        <p:spPr>
          <a:xfrm>
            <a:off x="455830" y="289511"/>
            <a:ext cx="10580470" cy="899665"/>
          </a:xfrm>
        </p:spPr>
        <p:txBody>
          <a:bodyPr/>
          <a:lstStyle/>
          <a:p>
            <a:r>
              <a:rPr lang="en-US" sz="4000" dirty="0"/>
              <a:t>Optimize transactional performance using memory optimized tables and natively compiled SPs</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1.2</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grpSp>
        <p:nvGrpSpPr>
          <p:cNvPr id="78" name="Group 77"/>
          <p:cNvGrpSpPr/>
          <p:nvPr/>
        </p:nvGrpSpPr>
        <p:grpSpPr>
          <a:xfrm>
            <a:off x="2926560" y="2988633"/>
            <a:ext cx="1566895" cy="1166707"/>
            <a:chOff x="3104055" y="3815075"/>
            <a:chExt cx="1233943" cy="918791"/>
          </a:xfrm>
        </p:grpSpPr>
        <p:sp>
          <p:nvSpPr>
            <p:cNvPr id="80" name="Rectangle 79"/>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82" name="Group 81"/>
          <p:cNvGrpSpPr>
            <a:grpSpLocks noChangeAspect="1"/>
          </p:cNvGrpSpPr>
          <p:nvPr/>
        </p:nvGrpSpPr>
        <p:grpSpPr>
          <a:xfrm flipH="1">
            <a:off x="1070939" y="3531131"/>
            <a:ext cx="1627268" cy="1685372"/>
            <a:chOff x="3807371" y="2914650"/>
            <a:chExt cx="637629" cy="660397"/>
          </a:xfrm>
          <a:solidFill>
            <a:schemeClr val="tx1"/>
          </a:solidFill>
        </p:grpSpPr>
        <p:sp>
          <p:nvSpPr>
            <p:cNvPr id="83" name="Oval 8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8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8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grpSp>
      <p:sp>
        <p:nvSpPr>
          <p:cNvPr id="86" name="Freeform 99"/>
          <p:cNvSpPr>
            <a:spLocks noChangeAspect="1"/>
          </p:cNvSpPr>
          <p:nvPr/>
        </p:nvSpPr>
        <p:spPr bwMode="auto">
          <a:xfrm>
            <a:off x="3484889" y="3390394"/>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tx1"/>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cxnSp>
        <p:nvCxnSpPr>
          <p:cNvPr id="93" name="Straight Connector 92"/>
          <p:cNvCxnSpPr/>
          <p:nvPr/>
        </p:nvCxnSpPr>
        <p:spPr>
          <a:xfrm flipH="1">
            <a:off x="4484510" y="3623921"/>
            <a:ext cx="600800" cy="10536"/>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806647" y="3611406"/>
            <a:ext cx="600800" cy="10536"/>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Connector: Elbow 97"/>
          <p:cNvCxnSpPr/>
          <p:nvPr/>
        </p:nvCxnSpPr>
        <p:spPr>
          <a:xfrm rot="10800000" flipV="1">
            <a:off x="2794635" y="3665942"/>
            <a:ext cx="6675120" cy="1440218"/>
          </a:xfrm>
          <a:prstGeom prst="bentConnector3">
            <a:avLst>
              <a:gd name="adj1" fmla="val 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519970" y="4741818"/>
            <a:ext cx="722285" cy="722285"/>
            <a:chOff x="8350722" y="-1191707"/>
            <a:chExt cx="842905" cy="842905"/>
          </a:xfrm>
        </p:grpSpPr>
        <p:sp>
          <p:nvSpPr>
            <p:cNvPr id="100" name="Oval 99"/>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1"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nvGrpSpPr>
          <p:cNvPr id="177" name="Group 176"/>
          <p:cNvGrpSpPr/>
          <p:nvPr/>
        </p:nvGrpSpPr>
        <p:grpSpPr>
          <a:xfrm>
            <a:off x="9191251" y="3288490"/>
            <a:ext cx="1576646" cy="524271"/>
            <a:chOff x="7469951" y="2627267"/>
            <a:chExt cx="1576646" cy="524271"/>
          </a:xfrm>
        </p:grpSpPr>
        <p:sp>
          <p:nvSpPr>
            <p:cNvPr id="178" name="Freeform 106"/>
            <p:cNvSpPr>
              <a:spLocks noChangeAspect="1"/>
            </p:cNvSpPr>
            <p:nvPr/>
          </p:nvSpPr>
          <p:spPr bwMode="black">
            <a:xfrm>
              <a:off x="7469951" y="2627267"/>
              <a:ext cx="527991" cy="52427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p:cNvSpPr/>
            <p:nvPr/>
          </p:nvSpPr>
          <p:spPr>
            <a:xfrm>
              <a:off x="8054018" y="2704736"/>
              <a:ext cx="992579" cy="369332"/>
            </a:xfrm>
            <a:prstGeom prst="rect">
              <a:avLst/>
            </a:prstGeom>
          </p:spPr>
          <p:txBody>
            <a:bodyPr wrap="non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b="1" kern="0" dirty="0">
                  <a:gradFill>
                    <a:gsLst>
                      <a:gs pos="1250">
                        <a:schemeClr val="tx1"/>
                      </a:gs>
                      <a:gs pos="100000">
                        <a:schemeClr val="tx1"/>
                      </a:gs>
                    </a:gsLst>
                    <a:lin ang="5400000" scaled="0"/>
                  </a:gradFill>
                </a:rPr>
                <a:t>On-Disk</a:t>
              </a:r>
            </a:p>
          </p:txBody>
        </p:sp>
      </p:grpSp>
      <p:cxnSp>
        <p:nvCxnSpPr>
          <p:cNvPr id="180" name="Straight Arrow Connector 179"/>
          <p:cNvCxnSpPr/>
          <p:nvPr/>
        </p:nvCxnSpPr>
        <p:spPr>
          <a:xfrm>
            <a:off x="8691424" y="3611406"/>
            <a:ext cx="43854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1" name="Freeform 5"/>
          <p:cNvSpPr>
            <a:spLocks noEditPoints="1"/>
          </p:cNvSpPr>
          <p:nvPr/>
        </p:nvSpPr>
        <p:spPr bwMode="auto">
          <a:xfrm>
            <a:off x="9538472" y="3636374"/>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2" name="TextBox 181"/>
          <p:cNvSpPr txBox="1"/>
          <p:nvPr/>
        </p:nvSpPr>
        <p:spPr>
          <a:xfrm>
            <a:off x="1070938" y="5258599"/>
            <a:ext cx="1420699" cy="276999"/>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App Dev</a:t>
            </a:r>
          </a:p>
        </p:txBody>
      </p:sp>
      <p:sp>
        <p:nvSpPr>
          <p:cNvPr id="183" name="Freeform 182"/>
          <p:cNvSpPr/>
          <p:nvPr/>
        </p:nvSpPr>
        <p:spPr bwMode="auto">
          <a:xfrm>
            <a:off x="7407447" y="2647357"/>
            <a:ext cx="1283977" cy="17276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TextBox 183"/>
          <p:cNvSpPr txBox="1"/>
          <p:nvPr/>
        </p:nvSpPr>
        <p:spPr>
          <a:xfrm>
            <a:off x="7406076" y="3357310"/>
            <a:ext cx="1285347"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400" b="1" kern="0" dirty="0">
                <a:gradFill>
                  <a:gsLst>
                    <a:gs pos="1250">
                      <a:schemeClr val="bg1"/>
                    </a:gs>
                    <a:gs pos="100000">
                      <a:schemeClr val="bg1"/>
                    </a:gs>
                  </a:gsLst>
                  <a:lin ang="5400000" scaled="0"/>
                </a:gradFill>
              </a:rPr>
              <a:t>SQL SERVER</a:t>
            </a:r>
          </a:p>
        </p:txBody>
      </p:sp>
      <p:grpSp>
        <p:nvGrpSpPr>
          <p:cNvPr id="185" name="Group 184"/>
          <p:cNvGrpSpPr/>
          <p:nvPr/>
        </p:nvGrpSpPr>
        <p:grpSpPr>
          <a:xfrm>
            <a:off x="4921403" y="2809864"/>
            <a:ext cx="2041414" cy="1603083"/>
            <a:chOff x="4577018" y="3272060"/>
            <a:chExt cx="1648921" cy="1294866"/>
          </a:xfrm>
        </p:grpSpPr>
        <p:grpSp>
          <p:nvGrpSpPr>
            <p:cNvPr id="186" name="Group 185"/>
            <p:cNvGrpSpPr/>
            <p:nvPr/>
          </p:nvGrpSpPr>
          <p:grpSpPr>
            <a:xfrm>
              <a:off x="4577018" y="3272060"/>
              <a:ext cx="1648921" cy="1294866"/>
              <a:chOff x="3184313" y="2967742"/>
              <a:chExt cx="927810" cy="694770"/>
            </a:xfrm>
            <a:solidFill>
              <a:srgbClr val="107C10"/>
            </a:solidFill>
          </p:grpSpPr>
          <p:grpSp>
            <p:nvGrpSpPr>
              <p:cNvPr id="206" name="Group 205"/>
              <p:cNvGrpSpPr/>
              <p:nvPr/>
            </p:nvGrpSpPr>
            <p:grpSpPr>
              <a:xfrm>
                <a:off x="3184314" y="2967742"/>
                <a:ext cx="927809" cy="694770"/>
                <a:chOff x="2331433" y="3147790"/>
                <a:chExt cx="927809" cy="694770"/>
              </a:xfrm>
              <a:grpFill/>
            </p:grpSpPr>
            <p:sp>
              <p:nvSpPr>
                <p:cNvPr id="209" name="Rectangle 208"/>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2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207" name="Rectangle 206"/>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87" name="Group 186"/>
            <p:cNvGrpSpPr/>
            <p:nvPr/>
          </p:nvGrpSpPr>
          <p:grpSpPr>
            <a:xfrm>
              <a:off x="5025102" y="3603976"/>
              <a:ext cx="798451" cy="450951"/>
              <a:chOff x="3481278" y="3212859"/>
              <a:chExt cx="798451" cy="450951"/>
            </a:xfrm>
          </p:grpSpPr>
          <p:sp>
            <p:nvSpPr>
              <p:cNvPr id="188" name="Arrow: Pentagon 187"/>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89" name="Group 188"/>
              <p:cNvGrpSpPr/>
              <p:nvPr/>
            </p:nvGrpSpPr>
            <p:grpSpPr>
              <a:xfrm>
                <a:off x="3481278" y="3212859"/>
                <a:ext cx="684253" cy="450951"/>
                <a:chOff x="684764" y="3415502"/>
                <a:chExt cx="1066063" cy="702580"/>
              </a:xfrm>
            </p:grpSpPr>
            <p:grpSp>
              <p:nvGrpSpPr>
                <p:cNvPr id="190" name="Group 189"/>
                <p:cNvGrpSpPr>
                  <a:grpSpLocks noChangeAspect="1"/>
                </p:cNvGrpSpPr>
                <p:nvPr/>
              </p:nvGrpSpPr>
              <p:grpSpPr bwMode="auto">
                <a:xfrm>
                  <a:off x="684764" y="3415502"/>
                  <a:ext cx="1066063" cy="702580"/>
                  <a:chOff x="-1331" y="3111"/>
                  <a:chExt cx="918" cy="605"/>
                </a:xfrm>
              </p:grpSpPr>
              <p:sp>
                <p:nvSpPr>
                  <p:cNvPr id="203"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1" name="Group 190"/>
                <p:cNvGrpSpPr/>
                <p:nvPr/>
              </p:nvGrpSpPr>
              <p:grpSpPr>
                <a:xfrm>
                  <a:off x="764549" y="3890671"/>
                  <a:ext cx="208129" cy="136465"/>
                  <a:chOff x="-1968651" y="1723586"/>
                  <a:chExt cx="433388" cy="284162"/>
                </a:xfrm>
              </p:grpSpPr>
              <p:sp>
                <p:nvSpPr>
                  <p:cNvPr id="192"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Tree>
    <p:extLst>
      <p:ext uri="{BB962C8B-B14F-4D97-AF65-F5344CB8AC3E}">
        <p14:creationId xmlns:p14="http://schemas.microsoft.com/office/powerpoint/2010/main" val="407790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wipe(left)">
                                      <p:cBhvr>
                                        <p:cTn id="13" dur="500"/>
                                        <p:tgtEl>
                                          <p:spTgt spid="93"/>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wipe(left)">
                                      <p:cBhvr>
                                        <p:cTn id="21" dur="500"/>
                                        <p:tgtEl>
                                          <p:spTgt spid="18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childTnLst>
                          </p:cTn>
                        </p:par>
                        <p:par>
                          <p:cTn id="26" fill="hold">
                            <p:stCondLst>
                              <p:cond delay="2000"/>
                            </p:stCondLst>
                            <p:childTnLst>
                              <p:par>
                                <p:cTn id="27" presetID="10" presetClass="entr" presetSubtype="0" fill="hold" grpId="0" nodeType="afterEffect">
                                  <p:stCondLst>
                                    <p:cond delay="750"/>
                                  </p:stCondLst>
                                  <p:childTnLst>
                                    <p:set>
                                      <p:cBhvr>
                                        <p:cTn id="28" dur="1" fill="hold">
                                          <p:stCondLst>
                                            <p:cond delay="0"/>
                                          </p:stCondLst>
                                        </p:cTn>
                                        <p:tgtEl>
                                          <p:spTgt spid="181"/>
                                        </p:tgtEl>
                                        <p:attrNameLst>
                                          <p:attrName>style.visibility</p:attrName>
                                        </p:attrNameLst>
                                      </p:cBhvr>
                                      <p:to>
                                        <p:strVal val="visible"/>
                                      </p:to>
                                    </p:set>
                                    <p:animEffect transition="in" filter="fade">
                                      <p:cBhvr>
                                        <p:cTn id="29" dur="500"/>
                                        <p:tgtEl>
                                          <p:spTgt spid="181"/>
                                        </p:tgtEl>
                                      </p:cBhvr>
                                    </p:animEffect>
                                  </p:childTnLst>
                                </p:cTn>
                              </p:par>
                            </p:childTnLst>
                          </p:cTn>
                        </p:par>
                        <p:par>
                          <p:cTn id="30" fill="hold">
                            <p:stCondLst>
                              <p:cond delay="3250"/>
                            </p:stCondLst>
                            <p:childTnLst>
                              <p:par>
                                <p:cTn id="31" presetID="22" presetClass="entr" presetSubtype="1"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wipe(up)">
                                      <p:cBhvr>
                                        <p:cTn id="33" dur="1000"/>
                                        <p:tgtEl>
                                          <p:spTgt spid="97"/>
                                        </p:tgtEl>
                                      </p:cBhvr>
                                    </p:animEffect>
                                  </p:childTnLst>
                                </p:cTn>
                              </p:par>
                            </p:childTnLst>
                          </p:cTn>
                        </p:par>
                        <p:par>
                          <p:cTn id="34" fill="hold">
                            <p:stCondLst>
                              <p:cond delay="4250"/>
                            </p:stCondLst>
                            <p:childTnLst>
                              <p:par>
                                <p:cTn id="35" presetID="22" presetClass="entr" presetSubtype="2" fill="hold" nodeType="after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right)">
                                      <p:cBhvr>
                                        <p:cTn id="37" dur="1500"/>
                                        <p:tgtEl>
                                          <p:spTgt spid="98"/>
                                        </p:tgtEl>
                                      </p:cBhvr>
                                    </p:animEffect>
                                  </p:childTnLst>
                                </p:cTn>
                              </p:par>
                              <p:par>
                                <p:cTn id="38" presetID="10"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par>
                          <p:cTn id="41" fill="hold">
                            <p:stCondLst>
                              <p:cond delay="5750"/>
                            </p:stCondLst>
                            <p:childTnLst>
                              <p:par>
                                <p:cTn id="42" presetID="8" presetClass="emph" presetSubtype="0" repeatCount="indefinite" decel="100000" fill="hold" nodeType="afterEffect">
                                  <p:stCondLst>
                                    <p:cond delay="0"/>
                                  </p:stCondLst>
                                  <p:endCondLst>
                                    <p:cond evt="onNext" delay="0">
                                      <p:tgtEl>
                                        <p:sldTgt/>
                                      </p:tgtEl>
                                    </p:cond>
                                  </p:endCondLst>
                                  <p:childTnLst>
                                    <p:animRot by="21600000">
                                      <p:cBhvr>
                                        <p:cTn id="43" dur="2000" fill="hold"/>
                                        <p:tgtEl>
                                          <p:spTgt spid="9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3616428" y="2971903"/>
            <a:ext cx="2041414" cy="1603083"/>
            <a:chOff x="4577018" y="3272060"/>
            <a:chExt cx="1648921" cy="1294866"/>
          </a:xfrm>
        </p:grpSpPr>
        <p:grpSp>
          <p:nvGrpSpPr>
            <p:cNvPr id="68" name="Group 67"/>
            <p:cNvGrpSpPr/>
            <p:nvPr/>
          </p:nvGrpSpPr>
          <p:grpSpPr>
            <a:xfrm>
              <a:off x="4577018" y="3272060"/>
              <a:ext cx="1648921" cy="1294866"/>
              <a:chOff x="3184313" y="2967742"/>
              <a:chExt cx="927810" cy="694770"/>
            </a:xfrm>
            <a:solidFill>
              <a:srgbClr val="107C10"/>
            </a:solidFill>
          </p:grpSpPr>
          <p:grpSp>
            <p:nvGrpSpPr>
              <p:cNvPr id="127" name="Group 126"/>
              <p:cNvGrpSpPr/>
              <p:nvPr/>
            </p:nvGrpSpPr>
            <p:grpSpPr>
              <a:xfrm>
                <a:off x="3184314" y="2967742"/>
                <a:ext cx="927809" cy="694770"/>
                <a:chOff x="2331433" y="3147790"/>
                <a:chExt cx="927809" cy="694770"/>
              </a:xfrm>
              <a:grpFill/>
            </p:grpSpPr>
            <p:sp>
              <p:nvSpPr>
                <p:cNvPr id="129" name="Rectangle 128"/>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3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28" name="Rectangle 127"/>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69" name="Group 68"/>
            <p:cNvGrpSpPr/>
            <p:nvPr/>
          </p:nvGrpSpPr>
          <p:grpSpPr>
            <a:xfrm>
              <a:off x="5025102" y="3603976"/>
              <a:ext cx="798451" cy="450951"/>
              <a:chOff x="3481278" y="3212859"/>
              <a:chExt cx="798451" cy="450951"/>
            </a:xfrm>
          </p:grpSpPr>
          <p:sp>
            <p:nvSpPr>
              <p:cNvPr id="70" name="Arrow: Pentagon 69"/>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1" name="Group 70"/>
              <p:cNvGrpSpPr/>
              <p:nvPr/>
            </p:nvGrpSpPr>
            <p:grpSpPr>
              <a:xfrm>
                <a:off x="3481278" y="3212859"/>
                <a:ext cx="684253" cy="450951"/>
                <a:chOff x="684764" y="3415502"/>
                <a:chExt cx="1066063" cy="702580"/>
              </a:xfrm>
            </p:grpSpPr>
            <p:grpSp>
              <p:nvGrpSpPr>
                <p:cNvPr id="72" name="Group 71"/>
                <p:cNvGrpSpPr>
                  <a:grpSpLocks noChangeAspect="1"/>
                </p:cNvGrpSpPr>
                <p:nvPr/>
              </p:nvGrpSpPr>
              <p:grpSpPr bwMode="auto">
                <a:xfrm>
                  <a:off x="684764" y="3415502"/>
                  <a:ext cx="1066063" cy="702580"/>
                  <a:chOff x="-1331" y="3111"/>
                  <a:chExt cx="918" cy="605"/>
                </a:xfrm>
              </p:grpSpPr>
              <p:sp>
                <p:nvSpPr>
                  <p:cNvPr id="123"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764549" y="3890671"/>
                  <a:ext cx="208129" cy="136465"/>
                  <a:chOff x="-1968651" y="1723586"/>
                  <a:chExt cx="433388" cy="284162"/>
                </a:xfrm>
              </p:grpSpPr>
              <p:sp>
                <p:nvSpPr>
                  <p:cNvPr id="82"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
        <p:nvSpPr>
          <p:cNvPr id="2" name="Oval 1"/>
          <p:cNvSpPr/>
          <p:nvPr/>
        </p:nvSpPr>
        <p:spPr bwMode="auto">
          <a:xfrm>
            <a:off x="10774638" y="4260394"/>
            <a:ext cx="492333" cy="49233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91" name="Straight Connector 90"/>
          <p:cNvCxnSpPr/>
          <p:nvPr/>
        </p:nvCxnSpPr>
        <p:spPr>
          <a:xfrm flipH="1">
            <a:off x="2475324" y="4245484"/>
            <a:ext cx="1141039" cy="0"/>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657777" y="4228608"/>
            <a:ext cx="746137" cy="0"/>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96"/>
          <p:cNvCxnSpPr/>
          <p:nvPr/>
        </p:nvCxnSpPr>
        <p:spPr>
          <a:xfrm rot="10800000" flipV="1">
            <a:off x="2700502" y="4181411"/>
            <a:ext cx="7772400" cy="640080"/>
          </a:xfrm>
          <a:prstGeom prst="bentConnector3">
            <a:avLst>
              <a:gd name="adj1" fmla="val -2635"/>
            </a:avLst>
          </a:prstGeom>
          <a:ln w="38100">
            <a:solidFill>
              <a:srgbClr val="FF8C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8507912" y="3134884"/>
            <a:ext cx="1620730" cy="524271"/>
            <a:chOff x="7469951" y="2627267"/>
            <a:chExt cx="1620730" cy="524271"/>
          </a:xfrm>
        </p:grpSpPr>
        <p:sp>
          <p:nvSpPr>
            <p:cNvPr id="44" name="Freeform 106"/>
            <p:cNvSpPr>
              <a:spLocks noChangeAspect="1"/>
            </p:cNvSpPr>
            <p:nvPr/>
          </p:nvSpPr>
          <p:spPr bwMode="black">
            <a:xfrm>
              <a:off x="7469951" y="2627267"/>
              <a:ext cx="527991" cy="52427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8009936" y="2704736"/>
              <a:ext cx="1080745" cy="400110"/>
            </a:xfrm>
            <a:prstGeom prst="rect">
              <a:avLst/>
            </a:prstGeom>
          </p:spPr>
          <p:txBody>
            <a:bodyPr wrap="non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2000" b="1" kern="0" dirty="0">
                  <a:gradFill>
                    <a:gsLst>
                      <a:gs pos="1250">
                        <a:schemeClr val="accent1"/>
                      </a:gs>
                      <a:gs pos="100000">
                        <a:schemeClr val="accent1"/>
                      </a:gs>
                    </a:gsLst>
                    <a:lin ang="5400000" scaled="0"/>
                  </a:gradFill>
                </a:rPr>
                <a:t>On-Disk</a:t>
              </a:r>
            </a:p>
          </p:txBody>
        </p:sp>
      </p:grpSp>
      <p:grpSp>
        <p:nvGrpSpPr>
          <p:cNvPr id="30" name="Group 29"/>
          <p:cNvGrpSpPr/>
          <p:nvPr/>
        </p:nvGrpSpPr>
        <p:grpSpPr>
          <a:xfrm>
            <a:off x="8500675" y="3909471"/>
            <a:ext cx="1913108" cy="543019"/>
            <a:chOff x="7462714" y="3386784"/>
            <a:chExt cx="1913108" cy="543019"/>
          </a:xfrm>
        </p:grpSpPr>
        <p:sp>
          <p:nvSpPr>
            <p:cNvPr id="73" name="Rectangle 72"/>
            <p:cNvSpPr/>
            <p:nvPr/>
          </p:nvSpPr>
          <p:spPr>
            <a:xfrm>
              <a:off x="8080276" y="3473627"/>
              <a:ext cx="1295546" cy="369332"/>
            </a:xfrm>
            <a:prstGeom prst="rect">
              <a:avLst/>
            </a:prstGeom>
          </p:spPr>
          <p:txBody>
            <a:bodyPr wrap="non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0">
                        <a:srgbClr val="FF8C00"/>
                      </a:gs>
                      <a:gs pos="100000">
                        <a:srgbClr val="FF8C00"/>
                      </a:gs>
                    </a:gsLst>
                    <a:lin ang="5400000" scaled="0"/>
                  </a:gradFill>
                  <a:effectLst/>
                  <a:uLnTx/>
                  <a:uFillTx/>
                  <a:ea typeface="Segoe UI" pitchFamily="34" charset="0"/>
                  <a:cs typeface="Segoe UI" pitchFamily="34" charset="0"/>
                </a:rPr>
                <a:t>In-Memory</a:t>
              </a:r>
            </a:p>
          </p:txBody>
        </p:sp>
        <p:grpSp>
          <p:nvGrpSpPr>
            <p:cNvPr id="75" name="Group 74"/>
            <p:cNvGrpSpPr/>
            <p:nvPr/>
          </p:nvGrpSpPr>
          <p:grpSpPr>
            <a:xfrm>
              <a:off x="7462714" y="3386784"/>
              <a:ext cx="542464" cy="543019"/>
              <a:chOff x="718259" y="900423"/>
              <a:chExt cx="1188186" cy="1189406"/>
            </a:xfrm>
            <a:solidFill>
              <a:srgbClr val="00BCF2"/>
            </a:solidFill>
          </p:grpSpPr>
          <p:sp>
            <p:nvSpPr>
              <p:cNvPr id="76" name="Rounded Rectangle 291"/>
              <p:cNvSpPr/>
              <p:nvPr/>
            </p:nvSpPr>
            <p:spPr>
              <a:xfrm>
                <a:off x="718259" y="900423"/>
                <a:ext cx="1188186" cy="1189406"/>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78"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rgbClr val="D83B01"/>
                  </a:solidFill>
                  <a:effectLst/>
                  <a:uLnTx/>
                  <a:uFillTx/>
                  <a:cs typeface="Segoe UI" panose="020B0502040204020203" pitchFamily="34" charset="0"/>
                </a:endParaRPr>
              </a:p>
            </p:txBody>
          </p:sp>
          <p:grpSp>
            <p:nvGrpSpPr>
              <p:cNvPr id="77" name="Group 76"/>
              <p:cNvGrpSpPr/>
              <p:nvPr/>
            </p:nvGrpSpPr>
            <p:grpSpPr>
              <a:xfrm>
                <a:off x="950403" y="1353838"/>
                <a:ext cx="723899" cy="282576"/>
                <a:chOff x="4003676" y="4410074"/>
                <a:chExt cx="723899" cy="282576"/>
              </a:xfrm>
              <a:grpFill/>
            </p:grpSpPr>
            <p:sp>
              <p:nvSpPr>
                <p:cNvPr id="78" name="Freeform 6"/>
                <p:cNvSpPr>
                  <a:spLocks/>
                </p:cNvSpPr>
                <p:nvPr/>
              </p:nvSpPr>
              <p:spPr bwMode="auto">
                <a:xfrm>
                  <a:off x="4003676" y="4410074"/>
                  <a:ext cx="111126" cy="282573"/>
                </a:xfrm>
                <a:custGeom>
                  <a:avLst/>
                  <a:gdLst>
                    <a:gd name="T0" fmla="*/ 70 w 70"/>
                    <a:gd name="T1" fmla="*/ 0 h 178"/>
                    <a:gd name="T2" fmla="*/ 70 w 70"/>
                    <a:gd name="T3" fmla="*/ 30 h 178"/>
                    <a:gd name="T4" fmla="*/ 56 w 70"/>
                    <a:gd name="T5" fmla="*/ 30 h 178"/>
                    <a:gd name="T6" fmla="*/ 56 w 70"/>
                    <a:gd name="T7" fmla="*/ 148 h 178"/>
                    <a:gd name="T8" fmla="*/ 70 w 70"/>
                    <a:gd name="T9" fmla="*/ 148 h 178"/>
                    <a:gd name="T10" fmla="*/ 70 w 70"/>
                    <a:gd name="T11" fmla="*/ 178 h 178"/>
                    <a:gd name="T12" fmla="*/ 0 w 70"/>
                    <a:gd name="T13" fmla="*/ 178 h 178"/>
                    <a:gd name="T14" fmla="*/ 0 w 70"/>
                    <a:gd name="T15" fmla="*/ 148 h 178"/>
                    <a:gd name="T16" fmla="*/ 14 w 70"/>
                    <a:gd name="T17" fmla="*/ 148 h 178"/>
                    <a:gd name="T18" fmla="*/ 14 w 70"/>
                    <a:gd name="T19" fmla="*/ 30 h 178"/>
                    <a:gd name="T20" fmla="*/ 0 w 70"/>
                    <a:gd name="T21" fmla="*/ 30 h 178"/>
                    <a:gd name="T22" fmla="*/ 0 w 70"/>
                    <a:gd name="T23" fmla="*/ 0 h 178"/>
                    <a:gd name="T24" fmla="*/ 70 w 70"/>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78">
                      <a:moveTo>
                        <a:pt x="70" y="0"/>
                      </a:moveTo>
                      <a:lnTo>
                        <a:pt x="70" y="30"/>
                      </a:lnTo>
                      <a:lnTo>
                        <a:pt x="56" y="30"/>
                      </a:lnTo>
                      <a:lnTo>
                        <a:pt x="56" y="148"/>
                      </a:lnTo>
                      <a:lnTo>
                        <a:pt x="70" y="148"/>
                      </a:lnTo>
                      <a:lnTo>
                        <a:pt x="70" y="178"/>
                      </a:lnTo>
                      <a:lnTo>
                        <a:pt x="0" y="178"/>
                      </a:lnTo>
                      <a:lnTo>
                        <a:pt x="0" y="148"/>
                      </a:lnTo>
                      <a:lnTo>
                        <a:pt x="14" y="148"/>
                      </a:lnTo>
                      <a:lnTo>
                        <a:pt x="14" y="30"/>
                      </a:lnTo>
                      <a:lnTo>
                        <a:pt x="0" y="30"/>
                      </a:lnTo>
                      <a:lnTo>
                        <a:pt x="0" y="0"/>
                      </a:lnTo>
                      <a:lnTo>
                        <a:pt x="7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7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endParaRPr>
                </a:p>
              </p:txBody>
            </p:sp>
            <p:sp>
              <p:nvSpPr>
                <p:cNvPr id="79" name="Freeform 7"/>
                <p:cNvSpPr>
                  <a:spLocks/>
                </p:cNvSpPr>
                <p:nvPr/>
              </p:nvSpPr>
              <p:spPr bwMode="auto">
                <a:xfrm>
                  <a:off x="4149725" y="4486275"/>
                  <a:ext cx="196850" cy="206375"/>
                </a:xfrm>
                <a:custGeom>
                  <a:avLst/>
                  <a:gdLst>
                    <a:gd name="T0" fmla="*/ 124 w 124"/>
                    <a:gd name="T1" fmla="*/ 130 h 130"/>
                    <a:gd name="T2" fmla="*/ 84 w 124"/>
                    <a:gd name="T3" fmla="*/ 130 h 130"/>
                    <a:gd name="T4" fmla="*/ 84 w 124"/>
                    <a:gd name="T5" fmla="*/ 60 h 130"/>
                    <a:gd name="T6" fmla="*/ 84 w 124"/>
                    <a:gd name="T7" fmla="*/ 60 h 130"/>
                    <a:gd name="T8" fmla="*/ 84 w 124"/>
                    <a:gd name="T9" fmla="*/ 46 h 130"/>
                    <a:gd name="T10" fmla="*/ 80 w 124"/>
                    <a:gd name="T11" fmla="*/ 38 h 130"/>
                    <a:gd name="T12" fmla="*/ 72 w 124"/>
                    <a:gd name="T13" fmla="*/ 32 h 130"/>
                    <a:gd name="T14" fmla="*/ 64 w 124"/>
                    <a:gd name="T15" fmla="*/ 30 h 130"/>
                    <a:gd name="T16" fmla="*/ 64 w 124"/>
                    <a:gd name="T17" fmla="*/ 30 h 130"/>
                    <a:gd name="T18" fmla="*/ 54 w 124"/>
                    <a:gd name="T19" fmla="*/ 32 h 130"/>
                    <a:gd name="T20" fmla="*/ 46 w 124"/>
                    <a:gd name="T21" fmla="*/ 38 h 130"/>
                    <a:gd name="T22" fmla="*/ 46 w 124"/>
                    <a:gd name="T23" fmla="*/ 38 h 130"/>
                    <a:gd name="T24" fmla="*/ 42 w 124"/>
                    <a:gd name="T25" fmla="*/ 46 h 130"/>
                    <a:gd name="T26" fmla="*/ 40 w 124"/>
                    <a:gd name="T27" fmla="*/ 58 h 130"/>
                    <a:gd name="T28" fmla="*/ 40 w 124"/>
                    <a:gd name="T29" fmla="*/ 130 h 130"/>
                    <a:gd name="T30" fmla="*/ 0 w 124"/>
                    <a:gd name="T31" fmla="*/ 130 h 130"/>
                    <a:gd name="T32" fmla="*/ 0 w 124"/>
                    <a:gd name="T33" fmla="*/ 2 h 130"/>
                    <a:gd name="T34" fmla="*/ 40 w 124"/>
                    <a:gd name="T35" fmla="*/ 2 h 130"/>
                    <a:gd name="T36" fmla="*/ 40 w 124"/>
                    <a:gd name="T37" fmla="*/ 22 h 130"/>
                    <a:gd name="T38" fmla="*/ 40 w 124"/>
                    <a:gd name="T39" fmla="*/ 22 h 130"/>
                    <a:gd name="T40" fmla="*/ 40 w 124"/>
                    <a:gd name="T41" fmla="*/ 22 h 130"/>
                    <a:gd name="T42" fmla="*/ 48 w 124"/>
                    <a:gd name="T43" fmla="*/ 12 h 130"/>
                    <a:gd name="T44" fmla="*/ 58 w 124"/>
                    <a:gd name="T45" fmla="*/ 6 h 130"/>
                    <a:gd name="T46" fmla="*/ 70 w 124"/>
                    <a:gd name="T47" fmla="*/ 0 h 130"/>
                    <a:gd name="T48" fmla="*/ 82 w 124"/>
                    <a:gd name="T49" fmla="*/ 0 h 130"/>
                    <a:gd name="T50" fmla="*/ 82 w 124"/>
                    <a:gd name="T51" fmla="*/ 0 h 130"/>
                    <a:gd name="T52" fmla="*/ 92 w 124"/>
                    <a:gd name="T53" fmla="*/ 0 h 130"/>
                    <a:gd name="T54" fmla="*/ 100 w 124"/>
                    <a:gd name="T55" fmla="*/ 2 h 130"/>
                    <a:gd name="T56" fmla="*/ 108 w 124"/>
                    <a:gd name="T57" fmla="*/ 6 h 130"/>
                    <a:gd name="T58" fmla="*/ 114 w 124"/>
                    <a:gd name="T59" fmla="*/ 12 h 130"/>
                    <a:gd name="T60" fmla="*/ 118 w 124"/>
                    <a:gd name="T61" fmla="*/ 20 h 130"/>
                    <a:gd name="T62" fmla="*/ 122 w 124"/>
                    <a:gd name="T63" fmla="*/ 30 h 130"/>
                    <a:gd name="T64" fmla="*/ 124 w 124"/>
                    <a:gd name="T65" fmla="*/ 40 h 130"/>
                    <a:gd name="T66" fmla="*/ 124 w 124"/>
                    <a:gd name="T67" fmla="*/ 52 h 130"/>
                    <a:gd name="T68" fmla="*/ 124 w 124"/>
                    <a:gd name="T6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30">
                      <a:moveTo>
                        <a:pt x="124" y="130"/>
                      </a:moveTo>
                      <a:lnTo>
                        <a:pt x="84" y="130"/>
                      </a:lnTo>
                      <a:lnTo>
                        <a:pt x="84" y="60"/>
                      </a:lnTo>
                      <a:lnTo>
                        <a:pt x="84" y="60"/>
                      </a:lnTo>
                      <a:lnTo>
                        <a:pt x="84" y="46"/>
                      </a:lnTo>
                      <a:lnTo>
                        <a:pt x="80" y="38"/>
                      </a:lnTo>
                      <a:lnTo>
                        <a:pt x="72" y="32"/>
                      </a:lnTo>
                      <a:lnTo>
                        <a:pt x="64" y="30"/>
                      </a:lnTo>
                      <a:lnTo>
                        <a:pt x="64" y="30"/>
                      </a:lnTo>
                      <a:lnTo>
                        <a:pt x="54" y="32"/>
                      </a:lnTo>
                      <a:lnTo>
                        <a:pt x="46" y="38"/>
                      </a:lnTo>
                      <a:lnTo>
                        <a:pt x="46" y="38"/>
                      </a:lnTo>
                      <a:lnTo>
                        <a:pt x="42" y="46"/>
                      </a:lnTo>
                      <a:lnTo>
                        <a:pt x="40" y="58"/>
                      </a:lnTo>
                      <a:lnTo>
                        <a:pt x="40" y="130"/>
                      </a:lnTo>
                      <a:lnTo>
                        <a:pt x="0" y="130"/>
                      </a:lnTo>
                      <a:lnTo>
                        <a:pt x="0" y="2"/>
                      </a:lnTo>
                      <a:lnTo>
                        <a:pt x="40" y="2"/>
                      </a:lnTo>
                      <a:lnTo>
                        <a:pt x="40" y="22"/>
                      </a:lnTo>
                      <a:lnTo>
                        <a:pt x="40" y="22"/>
                      </a:lnTo>
                      <a:lnTo>
                        <a:pt x="40" y="22"/>
                      </a:lnTo>
                      <a:lnTo>
                        <a:pt x="48" y="12"/>
                      </a:lnTo>
                      <a:lnTo>
                        <a:pt x="58" y="6"/>
                      </a:lnTo>
                      <a:lnTo>
                        <a:pt x="70" y="0"/>
                      </a:lnTo>
                      <a:lnTo>
                        <a:pt x="82" y="0"/>
                      </a:lnTo>
                      <a:lnTo>
                        <a:pt x="82" y="0"/>
                      </a:lnTo>
                      <a:lnTo>
                        <a:pt x="92" y="0"/>
                      </a:lnTo>
                      <a:lnTo>
                        <a:pt x="100" y="2"/>
                      </a:lnTo>
                      <a:lnTo>
                        <a:pt x="108" y="6"/>
                      </a:lnTo>
                      <a:lnTo>
                        <a:pt x="114" y="12"/>
                      </a:lnTo>
                      <a:lnTo>
                        <a:pt x="118" y="20"/>
                      </a:lnTo>
                      <a:lnTo>
                        <a:pt x="122" y="30"/>
                      </a:lnTo>
                      <a:lnTo>
                        <a:pt x="124" y="40"/>
                      </a:lnTo>
                      <a:lnTo>
                        <a:pt x="124" y="52"/>
                      </a:lnTo>
                      <a:lnTo>
                        <a:pt x="124" y="1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7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endParaRPr>
                </a:p>
              </p:txBody>
            </p:sp>
            <p:sp>
              <p:nvSpPr>
                <p:cNvPr id="80" name="Freeform 8"/>
                <p:cNvSpPr>
                  <a:spLocks/>
                </p:cNvSpPr>
                <p:nvPr/>
              </p:nvSpPr>
              <p:spPr bwMode="auto">
                <a:xfrm>
                  <a:off x="4403725" y="4410075"/>
                  <a:ext cx="323850" cy="282575"/>
                </a:xfrm>
                <a:custGeom>
                  <a:avLst/>
                  <a:gdLst>
                    <a:gd name="T0" fmla="*/ 204 w 204"/>
                    <a:gd name="T1" fmla="*/ 178 h 178"/>
                    <a:gd name="T2" fmla="*/ 164 w 204"/>
                    <a:gd name="T3" fmla="*/ 178 h 178"/>
                    <a:gd name="T4" fmla="*/ 164 w 204"/>
                    <a:gd name="T5" fmla="*/ 72 h 178"/>
                    <a:gd name="T6" fmla="*/ 164 w 204"/>
                    <a:gd name="T7" fmla="*/ 72 h 178"/>
                    <a:gd name="T8" fmla="*/ 166 w 204"/>
                    <a:gd name="T9" fmla="*/ 32 h 178"/>
                    <a:gd name="T10" fmla="*/ 164 w 204"/>
                    <a:gd name="T11" fmla="*/ 32 h 178"/>
                    <a:gd name="T12" fmla="*/ 164 w 204"/>
                    <a:gd name="T13" fmla="*/ 32 h 178"/>
                    <a:gd name="T14" fmla="*/ 160 w 204"/>
                    <a:gd name="T15" fmla="*/ 56 h 178"/>
                    <a:gd name="T16" fmla="*/ 118 w 204"/>
                    <a:gd name="T17" fmla="*/ 178 h 178"/>
                    <a:gd name="T18" fmla="*/ 84 w 204"/>
                    <a:gd name="T19" fmla="*/ 178 h 178"/>
                    <a:gd name="T20" fmla="*/ 42 w 204"/>
                    <a:gd name="T21" fmla="*/ 58 h 178"/>
                    <a:gd name="T22" fmla="*/ 42 w 204"/>
                    <a:gd name="T23" fmla="*/ 58 h 178"/>
                    <a:gd name="T24" fmla="*/ 36 w 204"/>
                    <a:gd name="T25" fmla="*/ 32 h 178"/>
                    <a:gd name="T26" fmla="*/ 34 w 204"/>
                    <a:gd name="T27" fmla="*/ 32 h 178"/>
                    <a:gd name="T28" fmla="*/ 34 w 204"/>
                    <a:gd name="T29" fmla="*/ 32 h 178"/>
                    <a:gd name="T30" fmla="*/ 36 w 204"/>
                    <a:gd name="T31" fmla="*/ 80 h 178"/>
                    <a:gd name="T32" fmla="*/ 36 w 204"/>
                    <a:gd name="T33" fmla="*/ 178 h 178"/>
                    <a:gd name="T34" fmla="*/ 0 w 204"/>
                    <a:gd name="T35" fmla="*/ 178 h 178"/>
                    <a:gd name="T36" fmla="*/ 0 w 204"/>
                    <a:gd name="T37" fmla="*/ 0 h 178"/>
                    <a:gd name="T38" fmla="*/ 60 w 204"/>
                    <a:gd name="T39" fmla="*/ 0 h 178"/>
                    <a:gd name="T40" fmla="*/ 96 w 204"/>
                    <a:gd name="T41" fmla="*/ 106 h 178"/>
                    <a:gd name="T42" fmla="*/ 96 w 204"/>
                    <a:gd name="T43" fmla="*/ 106 h 178"/>
                    <a:gd name="T44" fmla="*/ 102 w 204"/>
                    <a:gd name="T45" fmla="*/ 132 h 178"/>
                    <a:gd name="T46" fmla="*/ 102 w 204"/>
                    <a:gd name="T47" fmla="*/ 132 h 178"/>
                    <a:gd name="T48" fmla="*/ 102 w 204"/>
                    <a:gd name="T49" fmla="*/ 132 h 178"/>
                    <a:gd name="T50" fmla="*/ 110 w 204"/>
                    <a:gd name="T51" fmla="*/ 106 h 178"/>
                    <a:gd name="T52" fmla="*/ 146 w 204"/>
                    <a:gd name="T53" fmla="*/ 0 h 178"/>
                    <a:gd name="T54" fmla="*/ 204 w 204"/>
                    <a:gd name="T55" fmla="*/ 0 h 178"/>
                    <a:gd name="T56" fmla="*/ 204 w 204"/>
                    <a:gd name="T5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178">
                      <a:moveTo>
                        <a:pt x="204" y="178"/>
                      </a:moveTo>
                      <a:lnTo>
                        <a:pt x="164" y="178"/>
                      </a:lnTo>
                      <a:lnTo>
                        <a:pt x="164" y="72"/>
                      </a:lnTo>
                      <a:lnTo>
                        <a:pt x="164" y="72"/>
                      </a:lnTo>
                      <a:lnTo>
                        <a:pt x="166" y="32"/>
                      </a:lnTo>
                      <a:lnTo>
                        <a:pt x="164" y="32"/>
                      </a:lnTo>
                      <a:lnTo>
                        <a:pt x="164" y="32"/>
                      </a:lnTo>
                      <a:lnTo>
                        <a:pt x="160" y="56"/>
                      </a:lnTo>
                      <a:lnTo>
                        <a:pt x="118" y="178"/>
                      </a:lnTo>
                      <a:lnTo>
                        <a:pt x="84" y="178"/>
                      </a:lnTo>
                      <a:lnTo>
                        <a:pt x="42" y="58"/>
                      </a:lnTo>
                      <a:lnTo>
                        <a:pt x="42" y="58"/>
                      </a:lnTo>
                      <a:lnTo>
                        <a:pt x="36" y="32"/>
                      </a:lnTo>
                      <a:lnTo>
                        <a:pt x="34" y="32"/>
                      </a:lnTo>
                      <a:lnTo>
                        <a:pt x="34" y="32"/>
                      </a:lnTo>
                      <a:lnTo>
                        <a:pt x="36" y="80"/>
                      </a:lnTo>
                      <a:lnTo>
                        <a:pt x="36" y="178"/>
                      </a:lnTo>
                      <a:lnTo>
                        <a:pt x="0" y="178"/>
                      </a:lnTo>
                      <a:lnTo>
                        <a:pt x="0" y="0"/>
                      </a:lnTo>
                      <a:lnTo>
                        <a:pt x="60" y="0"/>
                      </a:lnTo>
                      <a:lnTo>
                        <a:pt x="96" y="106"/>
                      </a:lnTo>
                      <a:lnTo>
                        <a:pt x="96" y="106"/>
                      </a:lnTo>
                      <a:lnTo>
                        <a:pt x="102" y="132"/>
                      </a:lnTo>
                      <a:lnTo>
                        <a:pt x="102" y="132"/>
                      </a:lnTo>
                      <a:lnTo>
                        <a:pt x="102" y="132"/>
                      </a:lnTo>
                      <a:lnTo>
                        <a:pt x="110" y="106"/>
                      </a:lnTo>
                      <a:lnTo>
                        <a:pt x="146" y="0"/>
                      </a:lnTo>
                      <a:lnTo>
                        <a:pt x="204" y="0"/>
                      </a:lnTo>
                      <a:lnTo>
                        <a:pt x="204" y="1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7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endParaRPr>
                </a:p>
              </p:txBody>
            </p:sp>
          </p:grpSp>
        </p:grpSp>
      </p:grpSp>
      <p:sp>
        <p:nvSpPr>
          <p:cNvPr id="81" name="Rectangle 80"/>
          <p:cNvSpPr/>
          <p:nvPr/>
        </p:nvSpPr>
        <p:spPr>
          <a:xfrm>
            <a:off x="1271086" y="4809463"/>
            <a:ext cx="1580939" cy="276999"/>
          </a:xfrm>
          <a:prstGeom prst="rect">
            <a:avLst/>
          </a:prstGeom>
        </p:spPr>
        <p:txBody>
          <a:bodyPr wrap="square" lIns="0" tIns="0" rIns="0" bIns="0" anchor="ctr" anchorCtr="0">
            <a:spAutoFit/>
          </a:bodyPr>
          <a:lstStyle/>
          <a:p>
            <a:pPr algn="ctr">
              <a:defRPr/>
            </a:pPr>
            <a:r>
              <a:rPr lang="en-US" b="1" kern="0" dirty="0">
                <a:gradFill>
                  <a:gsLst>
                    <a:gs pos="1250">
                      <a:schemeClr val="tx1"/>
                    </a:gs>
                    <a:gs pos="100000">
                      <a:schemeClr val="tx1"/>
                    </a:gs>
                  </a:gsLst>
                  <a:lin ang="5400000" scaled="0"/>
                </a:gradFill>
              </a:rPr>
              <a:t>User</a:t>
            </a:r>
          </a:p>
        </p:txBody>
      </p:sp>
      <p:sp>
        <p:nvSpPr>
          <p:cNvPr id="94" name="Freeform 182"/>
          <p:cNvSpPr/>
          <p:nvPr/>
        </p:nvSpPr>
        <p:spPr bwMode="auto">
          <a:xfrm>
            <a:off x="6404064" y="2794160"/>
            <a:ext cx="1458048" cy="185945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Shape 94"/>
          <p:cNvSpPr/>
          <p:nvPr/>
        </p:nvSpPr>
        <p:spPr bwMode="auto">
          <a:xfrm>
            <a:off x="6404064" y="3028549"/>
            <a:ext cx="1458048" cy="1625068"/>
          </a:xfrm>
          <a:custGeom>
            <a:avLst/>
            <a:gdLst>
              <a:gd name="connsiteX0" fmla="*/ 1 w 1458048"/>
              <a:gd name="connsiteY0" fmla="*/ 788535 h 1625068"/>
              <a:gd name="connsiteX1" fmla="*/ 1115 w 1458048"/>
              <a:gd name="connsiteY1" fmla="*/ 788535 h 1625068"/>
              <a:gd name="connsiteX2" fmla="*/ 3765 w 1458048"/>
              <a:gd name="connsiteY2" fmla="*/ 809823 h 1625068"/>
              <a:gd name="connsiteX3" fmla="*/ 729025 w 1458048"/>
              <a:gd name="connsiteY3" fmla="*/ 1075287 h 1625068"/>
              <a:gd name="connsiteX4" fmla="*/ 1454284 w 1458048"/>
              <a:gd name="connsiteY4" fmla="*/ 809823 h 1625068"/>
              <a:gd name="connsiteX5" fmla="*/ 1456934 w 1458048"/>
              <a:gd name="connsiteY5" fmla="*/ 788535 h 1625068"/>
              <a:gd name="connsiteX6" fmla="*/ 1458048 w 1458048"/>
              <a:gd name="connsiteY6" fmla="*/ 788535 h 1625068"/>
              <a:gd name="connsiteX7" fmla="*/ 1458048 w 1458048"/>
              <a:gd name="connsiteY7" fmla="*/ 891388 h 1625068"/>
              <a:gd name="connsiteX8" fmla="*/ 1458048 w 1458048"/>
              <a:gd name="connsiteY8" fmla="*/ 1329367 h 1625068"/>
              <a:gd name="connsiteX9" fmla="*/ 1458048 w 1458048"/>
              <a:gd name="connsiteY9" fmla="*/ 1329370 h 1625068"/>
              <a:gd name="connsiteX10" fmla="*/ 1458048 w 1458048"/>
              <a:gd name="connsiteY10" fmla="*/ 1329373 h 1625068"/>
              <a:gd name="connsiteX11" fmla="*/ 1458048 w 1458048"/>
              <a:gd name="connsiteY11" fmla="*/ 1338316 h 1625068"/>
              <a:gd name="connsiteX12" fmla="*/ 1456934 w 1458048"/>
              <a:gd name="connsiteY12" fmla="*/ 1338316 h 1625068"/>
              <a:gd name="connsiteX13" fmla="*/ 1454284 w 1458048"/>
              <a:gd name="connsiteY13" fmla="*/ 1359604 h 1625068"/>
              <a:gd name="connsiteX14" fmla="*/ 729025 w 1458048"/>
              <a:gd name="connsiteY14" fmla="*/ 1625068 h 1625068"/>
              <a:gd name="connsiteX15" fmla="*/ 3765 w 1458048"/>
              <a:gd name="connsiteY15" fmla="*/ 1359604 h 1625068"/>
              <a:gd name="connsiteX16" fmla="*/ 1115 w 1458048"/>
              <a:gd name="connsiteY16" fmla="*/ 1338316 h 1625068"/>
              <a:gd name="connsiteX17" fmla="*/ 1 w 1458048"/>
              <a:gd name="connsiteY17" fmla="*/ 1338316 h 1625068"/>
              <a:gd name="connsiteX18" fmla="*/ 1 w 1458048"/>
              <a:gd name="connsiteY18" fmla="*/ 1329370 h 1625068"/>
              <a:gd name="connsiteX19" fmla="*/ 1 w 1458048"/>
              <a:gd name="connsiteY19" fmla="*/ 61306 h 1625068"/>
              <a:gd name="connsiteX20" fmla="*/ 1 w 1458048"/>
              <a:gd name="connsiteY20" fmla="*/ 61312 h 1625068"/>
              <a:gd name="connsiteX21" fmla="*/ 1 w 1458048"/>
              <a:gd name="connsiteY21" fmla="*/ 61306 h 1625068"/>
              <a:gd name="connsiteX22" fmla="*/ 1 w 1458048"/>
              <a:gd name="connsiteY22" fmla="*/ 689 h 1625068"/>
              <a:gd name="connsiteX23" fmla="*/ 1 w 1458048"/>
              <a:gd name="connsiteY23" fmla="*/ 21705 h 1625068"/>
              <a:gd name="connsiteX24" fmla="*/ 1 w 1458048"/>
              <a:gd name="connsiteY24" fmla="*/ 61306 h 1625068"/>
              <a:gd name="connsiteX25" fmla="*/ 0 w 1458048"/>
              <a:gd name="connsiteY25" fmla="*/ 61309 h 1625068"/>
              <a:gd name="connsiteX26" fmla="*/ 1 w 1458048"/>
              <a:gd name="connsiteY26" fmla="*/ 689 h 162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8048" h="1625068">
                <a:moveTo>
                  <a:pt x="1" y="788535"/>
                </a:moveTo>
                <a:lnTo>
                  <a:pt x="1115" y="788535"/>
                </a:lnTo>
                <a:lnTo>
                  <a:pt x="3765" y="809823"/>
                </a:lnTo>
                <a:cubicBezTo>
                  <a:pt x="41099" y="958930"/>
                  <a:pt x="351560" y="1075287"/>
                  <a:pt x="729025" y="1075287"/>
                </a:cubicBezTo>
                <a:cubicBezTo>
                  <a:pt x="1106489" y="1075287"/>
                  <a:pt x="1416952" y="958930"/>
                  <a:pt x="1454284" y="809823"/>
                </a:cubicBezTo>
                <a:lnTo>
                  <a:pt x="1456934" y="788535"/>
                </a:lnTo>
                <a:lnTo>
                  <a:pt x="1458048" y="788535"/>
                </a:lnTo>
                <a:lnTo>
                  <a:pt x="1458048" y="891388"/>
                </a:lnTo>
                <a:cubicBezTo>
                  <a:pt x="1458048" y="1081909"/>
                  <a:pt x="1458048" y="1250113"/>
                  <a:pt x="1458048" y="1329367"/>
                </a:cubicBezTo>
                <a:lnTo>
                  <a:pt x="1458048" y="1329370"/>
                </a:lnTo>
                <a:lnTo>
                  <a:pt x="1458048" y="1329373"/>
                </a:lnTo>
                <a:lnTo>
                  <a:pt x="1458048" y="1338316"/>
                </a:lnTo>
                <a:lnTo>
                  <a:pt x="1456934" y="1338316"/>
                </a:lnTo>
                <a:lnTo>
                  <a:pt x="1454284" y="1359604"/>
                </a:lnTo>
                <a:cubicBezTo>
                  <a:pt x="1416952" y="1508711"/>
                  <a:pt x="1106489" y="1625068"/>
                  <a:pt x="729025" y="1625068"/>
                </a:cubicBezTo>
                <a:cubicBezTo>
                  <a:pt x="351560" y="1625068"/>
                  <a:pt x="41099" y="1508711"/>
                  <a:pt x="3765" y="1359604"/>
                </a:cubicBezTo>
                <a:lnTo>
                  <a:pt x="1115" y="1338316"/>
                </a:lnTo>
                <a:lnTo>
                  <a:pt x="1" y="1338316"/>
                </a:lnTo>
                <a:lnTo>
                  <a:pt x="1" y="1329370"/>
                </a:lnTo>
                <a:close/>
                <a:moveTo>
                  <a:pt x="1" y="61306"/>
                </a:moveTo>
                <a:lnTo>
                  <a:pt x="1" y="61312"/>
                </a:lnTo>
                <a:lnTo>
                  <a:pt x="1" y="61306"/>
                </a:lnTo>
                <a:close/>
                <a:moveTo>
                  <a:pt x="1" y="689"/>
                </a:moveTo>
                <a:cubicBezTo>
                  <a:pt x="1" y="-2005"/>
                  <a:pt x="1" y="2845"/>
                  <a:pt x="1" y="21705"/>
                </a:cubicBezTo>
                <a:lnTo>
                  <a:pt x="1" y="61306"/>
                </a:lnTo>
                <a:lnTo>
                  <a:pt x="0" y="61309"/>
                </a:lnTo>
                <a:cubicBezTo>
                  <a:pt x="0" y="61310"/>
                  <a:pt x="1" y="7424"/>
                  <a:pt x="1" y="689"/>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20" name="Straight Arrow Connector 119"/>
          <p:cNvCxnSpPr/>
          <p:nvPr/>
        </p:nvCxnSpPr>
        <p:spPr>
          <a:xfrm>
            <a:off x="7945182" y="3402975"/>
            <a:ext cx="3772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7945182" y="4181411"/>
            <a:ext cx="377267" cy="0"/>
          </a:xfrm>
          <a:prstGeom prst="straightConnector1">
            <a:avLst/>
          </a:prstGeom>
          <a:ln w="38100">
            <a:solidFill>
              <a:srgbClr val="FF8C00"/>
            </a:solidFill>
            <a:tailEnd type="triangle"/>
          </a:ln>
        </p:spPr>
        <p:style>
          <a:lnRef idx="1">
            <a:schemeClr val="accent1"/>
          </a:lnRef>
          <a:fillRef idx="0">
            <a:schemeClr val="accent1"/>
          </a:fillRef>
          <a:effectRef idx="0">
            <a:schemeClr val="accent1"/>
          </a:effectRef>
          <a:fontRef idx="minor">
            <a:schemeClr val="tx1"/>
          </a:fontRef>
        </p:style>
      </p:cxnSp>
      <p:sp>
        <p:nvSpPr>
          <p:cNvPr id="125" name="Freeform 302"/>
          <p:cNvSpPr/>
          <p:nvPr/>
        </p:nvSpPr>
        <p:spPr bwMode="auto">
          <a:xfrm>
            <a:off x="10747023" y="4228608"/>
            <a:ext cx="545686" cy="545686"/>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7" name="Group 56"/>
          <p:cNvGrpSpPr/>
          <p:nvPr/>
        </p:nvGrpSpPr>
        <p:grpSpPr>
          <a:xfrm>
            <a:off x="1454038" y="3597913"/>
            <a:ext cx="1232075" cy="1142535"/>
            <a:chOff x="5605418" y="4825800"/>
            <a:chExt cx="1232075" cy="1142535"/>
          </a:xfrm>
          <a:solidFill>
            <a:schemeClr val="tx1"/>
          </a:solidFill>
        </p:grpSpPr>
        <p:sp>
          <p:nvSpPr>
            <p:cNvPr id="58" name="Freeform 204"/>
            <p:cNvSpPr/>
            <p:nvPr/>
          </p:nvSpPr>
          <p:spPr>
            <a:xfrm>
              <a:off x="5605418" y="4825800"/>
              <a:ext cx="1232075" cy="1142535"/>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sp>
          <p:nvSpPr>
            <p:cNvPr id="59" name="Flowchart: Stored Data 58"/>
            <p:cNvSpPr/>
            <p:nvPr/>
          </p:nvSpPr>
          <p:spPr bwMode="auto">
            <a:xfrm rot="16200000">
              <a:off x="5985578" y="5469155"/>
              <a:ext cx="465632" cy="421666"/>
            </a:xfrm>
            <a:prstGeom prst="flowChartOnlineStorag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0" name="Flowchart: Connector 59"/>
            <p:cNvSpPr/>
            <p:nvPr/>
          </p:nvSpPr>
          <p:spPr bwMode="auto">
            <a:xfrm flipV="1">
              <a:off x="6024665" y="5661600"/>
              <a:ext cx="387457" cy="278969"/>
            </a:xfrm>
            <a:prstGeom prst="flowChartConnector">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61" name="TextBox 60"/>
          <p:cNvSpPr txBox="1"/>
          <p:nvPr/>
        </p:nvSpPr>
        <p:spPr>
          <a:xfrm>
            <a:off x="6419953" y="3647487"/>
            <a:ext cx="1442159" cy="307777"/>
          </a:xfrm>
          <a:prstGeom prst="rect">
            <a:avLst/>
          </a:prstGeom>
          <a:noFill/>
        </p:spPr>
        <p:txBody>
          <a:bodyPr wrap="square" rtlCol="0">
            <a:spAutoFit/>
          </a:bodyPr>
          <a:lstStyle/>
          <a:p>
            <a:pPr algn="ctr">
              <a:defRPr/>
            </a:pPr>
            <a:r>
              <a:rPr lang="en-US" sz="1400" b="1" kern="0" dirty="0">
                <a:gradFill>
                  <a:gsLst>
                    <a:gs pos="1250">
                      <a:schemeClr val="bg1"/>
                    </a:gs>
                    <a:gs pos="100000">
                      <a:schemeClr val="bg1"/>
                    </a:gs>
                  </a:gsLst>
                  <a:lin ang="5400000" scaled="0"/>
                </a:gradFill>
              </a:rPr>
              <a:t>SQL SERVER</a:t>
            </a:r>
          </a:p>
        </p:txBody>
      </p:sp>
      <p:sp>
        <p:nvSpPr>
          <p:cNvPr id="63" name="Rectangle 62"/>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65" name="Rectangle 6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1.2</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31" name="Rectangle 130"/>
          <p:cNvSpPr/>
          <p:nvPr/>
        </p:nvSpPr>
        <p:spPr>
          <a:xfrm>
            <a:off x="8401074" y="4889565"/>
            <a:ext cx="2282481" cy="375537"/>
          </a:xfrm>
          <a:prstGeom prst="rect">
            <a:avLst/>
          </a:prstGeom>
          <a:solidFill>
            <a:srgbClr val="00B294"/>
          </a:solidFill>
          <a:ln w="12700">
            <a:noFill/>
          </a:ln>
        </p:spPr>
        <p:txBody>
          <a:bodyPr wrap="square" lIns="137160" rIns="0">
            <a:noAutofit/>
          </a:bodyPr>
          <a:lstStyle/>
          <a:p>
            <a:pPr>
              <a:buSzPct val="115000"/>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IN-MEMORY OLTP</a:t>
            </a:r>
          </a:p>
        </p:txBody>
      </p:sp>
      <p:sp>
        <p:nvSpPr>
          <p:cNvPr id="132" name="Oval 131"/>
          <p:cNvSpPr/>
          <p:nvPr/>
        </p:nvSpPr>
        <p:spPr>
          <a:xfrm>
            <a:off x="7822892" y="4757293"/>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2" name="Rectangle 61"/>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Title 3"/>
          <p:cNvSpPr>
            <a:spLocks noGrp="1"/>
          </p:cNvSpPr>
          <p:nvPr>
            <p:ph type="title"/>
          </p:nvPr>
        </p:nvSpPr>
        <p:spPr>
          <a:xfrm>
            <a:off x="455830" y="289511"/>
            <a:ext cx="10580470" cy="899665"/>
          </a:xfrm>
        </p:spPr>
        <p:txBody>
          <a:bodyPr/>
          <a:lstStyle/>
          <a:p>
            <a:r>
              <a:rPr lang="en-US" sz="4000" dirty="0"/>
              <a:t>Optimize transactional performance using memory optimized tables and natively compiled SPs</a:t>
            </a:r>
          </a:p>
        </p:txBody>
      </p:sp>
    </p:spTree>
    <p:extLst>
      <p:ext uri="{BB962C8B-B14F-4D97-AF65-F5344CB8AC3E}">
        <p14:creationId xmlns:p14="http://schemas.microsoft.com/office/powerpoint/2010/main" val="23481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left)">
                                      <p:cBhvr>
                                        <p:cTn id="13" dur="500"/>
                                        <p:tgtEl>
                                          <p:spTgt spid="9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wipe(left)">
                                      <p:cBhvr>
                                        <p:cTn id="21" dur="500"/>
                                        <p:tgtEl>
                                          <p:spTgt spid="1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down)">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wipe(left)">
                                      <p:cBhvr>
                                        <p:cTn id="33" dur="500"/>
                                        <p:tgtEl>
                                          <p:spTgt spid="121"/>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3500"/>
                            </p:stCondLst>
                            <p:childTnLst>
                              <p:par>
                                <p:cTn id="39" presetID="22" presetClass="entr" presetSubtype="2"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wipe(right)">
                                      <p:cBhvr>
                                        <p:cTn id="41" dur="500"/>
                                        <p:tgtEl>
                                          <p:spTgt spid="9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fade">
                                      <p:cBhvr>
                                        <p:cTn id="44" dur="500"/>
                                        <p:tgtEl>
                                          <p:spTgt spid="1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par>
                          <p:cTn id="54" fill="hold">
                            <p:stCondLst>
                              <p:cond delay="4500"/>
                            </p:stCondLst>
                            <p:childTnLst>
                              <p:par>
                                <p:cTn id="55" presetID="22" presetClass="entr" presetSubtype="8" fill="hold" grpId="0" nodeType="afterEffect">
                                  <p:stCondLst>
                                    <p:cond delay="250"/>
                                  </p:stCondLst>
                                  <p:childTnLst>
                                    <p:set>
                                      <p:cBhvr>
                                        <p:cTn id="56" dur="1" fill="hold">
                                          <p:stCondLst>
                                            <p:cond delay="0"/>
                                          </p:stCondLst>
                                        </p:cTn>
                                        <p:tgtEl>
                                          <p:spTgt spid="131"/>
                                        </p:tgtEl>
                                        <p:attrNameLst>
                                          <p:attrName>style.visibility</p:attrName>
                                        </p:attrNameLst>
                                      </p:cBhvr>
                                      <p:to>
                                        <p:strVal val="visible"/>
                                      </p:to>
                                    </p:set>
                                    <p:animEffect transition="in" filter="wipe(left)">
                                      <p:cBhvr>
                                        <p:cTn id="5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5" grpId="0" animBg="1"/>
      <p:bldP spid="125" grpId="0" animBg="1"/>
      <p:bldP spid="131" grpId="0" animBg="1"/>
      <p:bldP spid="132" grpId="0" animBg="1"/>
      <p:bldP spid="1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907" b="2236"/>
          <a:stretch/>
        </p:blipFill>
        <p:spPr>
          <a:xfrm>
            <a:off x="6675515" y="1"/>
            <a:ext cx="5516485"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Optimize transactional performance using memory optimized tables and natively compiled SPs </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1.2</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387358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2140860" y="2417287"/>
            <a:ext cx="2339494" cy="1530608"/>
            <a:chOff x="9210545" y="5074015"/>
            <a:chExt cx="2021654" cy="1322662"/>
          </a:xfrm>
        </p:grpSpPr>
        <p:pic>
          <p:nvPicPr>
            <p:cNvPr id="96" name="Graphic 9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98" name="Graphic 9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6" y="5121375"/>
              <a:ext cx="1933303" cy="1275302"/>
            </a:xfrm>
            <a:prstGeom prst="rect">
              <a:avLst/>
            </a:prstGeom>
          </p:spPr>
        </p:pic>
      </p:grpSp>
      <p:cxnSp>
        <p:nvCxnSpPr>
          <p:cNvPr id="70" name="Straight Connector 69"/>
          <p:cNvCxnSpPr>
            <a:cxnSpLocks/>
          </p:cNvCxnSpPr>
          <p:nvPr/>
        </p:nvCxnSpPr>
        <p:spPr>
          <a:xfrm flipH="1" flipV="1">
            <a:off x="4457700" y="3629977"/>
            <a:ext cx="734405" cy="1"/>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grpSp>
        <p:nvGrpSpPr>
          <p:cNvPr id="97" name="Group 96"/>
          <p:cNvGrpSpPr/>
          <p:nvPr/>
        </p:nvGrpSpPr>
        <p:grpSpPr>
          <a:xfrm>
            <a:off x="8993178" y="4697419"/>
            <a:ext cx="1597339" cy="1276596"/>
            <a:chOff x="9419980" y="2730917"/>
            <a:chExt cx="1597339" cy="1276596"/>
          </a:xfrm>
        </p:grpSpPr>
        <p:sp>
          <p:nvSpPr>
            <p:cNvPr id="112" name="Rectangle 111"/>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Slow performance from existing tables </a:t>
              </a: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 name="Title 3"/>
          <p:cNvSpPr>
            <a:spLocks noGrp="1"/>
          </p:cNvSpPr>
          <p:nvPr>
            <p:ph type="title"/>
          </p:nvPr>
        </p:nvSpPr>
        <p:spPr>
          <a:xfrm>
            <a:off x="455830" y="289511"/>
            <a:ext cx="10821770" cy="899665"/>
          </a:xfrm>
        </p:spPr>
        <p:txBody>
          <a:bodyPr/>
          <a:lstStyle/>
          <a:p>
            <a:r>
              <a:rPr lang="en-US" dirty="0"/>
              <a:t>Offer real-time insights into app transactions</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1.3</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grpSp>
        <p:nvGrpSpPr>
          <p:cNvPr id="78" name="Group 77"/>
          <p:cNvGrpSpPr/>
          <p:nvPr/>
        </p:nvGrpSpPr>
        <p:grpSpPr>
          <a:xfrm>
            <a:off x="2926560" y="2988633"/>
            <a:ext cx="1566895" cy="1166707"/>
            <a:chOff x="3104055" y="3815075"/>
            <a:chExt cx="1233943" cy="918791"/>
          </a:xfrm>
        </p:grpSpPr>
        <p:sp>
          <p:nvSpPr>
            <p:cNvPr id="80" name="Rectangle 79"/>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82" name="Group 81"/>
          <p:cNvGrpSpPr>
            <a:grpSpLocks noChangeAspect="1"/>
          </p:cNvGrpSpPr>
          <p:nvPr/>
        </p:nvGrpSpPr>
        <p:grpSpPr>
          <a:xfrm flipH="1">
            <a:off x="1070939" y="3531131"/>
            <a:ext cx="1627268" cy="1685372"/>
            <a:chOff x="3807371" y="2914650"/>
            <a:chExt cx="637629" cy="660397"/>
          </a:xfrm>
          <a:solidFill>
            <a:schemeClr val="tx1"/>
          </a:solidFill>
        </p:grpSpPr>
        <p:sp>
          <p:nvSpPr>
            <p:cNvPr id="83" name="Oval 8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8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8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grpSp>
      <p:sp>
        <p:nvSpPr>
          <p:cNvPr id="86" name="Freeform 99"/>
          <p:cNvSpPr>
            <a:spLocks noChangeAspect="1"/>
          </p:cNvSpPr>
          <p:nvPr/>
        </p:nvSpPr>
        <p:spPr bwMode="auto">
          <a:xfrm>
            <a:off x="3484889" y="3390394"/>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tx1"/>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182" name="TextBox 181"/>
          <p:cNvSpPr txBox="1"/>
          <p:nvPr/>
        </p:nvSpPr>
        <p:spPr>
          <a:xfrm>
            <a:off x="1070938" y="5258599"/>
            <a:ext cx="1420699" cy="276999"/>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App Dev</a:t>
            </a:r>
          </a:p>
        </p:txBody>
      </p:sp>
      <p:grpSp>
        <p:nvGrpSpPr>
          <p:cNvPr id="3" name="Group 2"/>
          <p:cNvGrpSpPr/>
          <p:nvPr/>
        </p:nvGrpSpPr>
        <p:grpSpPr>
          <a:xfrm>
            <a:off x="5183765" y="2647357"/>
            <a:ext cx="1285347" cy="1727682"/>
            <a:chOff x="6739791" y="2647357"/>
            <a:chExt cx="1285347" cy="1727682"/>
          </a:xfrm>
        </p:grpSpPr>
        <p:sp>
          <p:nvSpPr>
            <p:cNvPr id="183" name="Freeform 182"/>
            <p:cNvSpPr/>
            <p:nvPr/>
          </p:nvSpPr>
          <p:spPr bwMode="auto">
            <a:xfrm>
              <a:off x="6739791" y="2647357"/>
              <a:ext cx="1283977" cy="17276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TextBox 183"/>
            <p:cNvSpPr txBox="1"/>
            <p:nvPr/>
          </p:nvSpPr>
          <p:spPr>
            <a:xfrm>
              <a:off x="6739791" y="3357310"/>
              <a:ext cx="1285347"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400" b="1" kern="0" dirty="0">
                  <a:gradFill>
                    <a:gsLst>
                      <a:gs pos="1250">
                        <a:schemeClr val="bg1"/>
                      </a:gs>
                      <a:gs pos="100000">
                        <a:schemeClr val="bg1"/>
                      </a:gs>
                    </a:gsLst>
                    <a:lin ang="5400000" scaled="0"/>
                  </a:gradFill>
                </a:rPr>
                <a:t>SQL SERVER</a:t>
              </a:r>
            </a:p>
          </p:txBody>
        </p:sp>
      </p:grpSp>
      <p:cxnSp>
        <p:nvCxnSpPr>
          <p:cNvPr id="63" name="Straight Connector 62"/>
          <p:cNvCxnSpPr>
            <a:cxnSpLocks/>
          </p:cNvCxnSpPr>
          <p:nvPr/>
        </p:nvCxnSpPr>
        <p:spPr>
          <a:xfrm flipH="1" flipV="1">
            <a:off x="7440394" y="3624086"/>
            <a:ext cx="2890710" cy="27828"/>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H="1" flipV="1">
            <a:off x="6398170" y="3624086"/>
            <a:ext cx="955130" cy="10837"/>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Connector: Elbow 70"/>
          <p:cNvCxnSpPr>
            <a:stCxn id="91" idx="2"/>
          </p:cNvCxnSpPr>
          <p:nvPr/>
        </p:nvCxnSpPr>
        <p:spPr>
          <a:xfrm rot="5400000">
            <a:off x="5677004" y="1676110"/>
            <a:ext cx="457200" cy="60390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7440394" y="2970860"/>
            <a:ext cx="1903997" cy="1496159"/>
            <a:chOff x="5054614" y="1591508"/>
            <a:chExt cx="1903997" cy="994219"/>
          </a:xfrm>
        </p:grpSpPr>
        <p:sp>
          <p:nvSpPr>
            <p:cNvPr id="73" name="Rectangle 72"/>
            <p:cNvSpPr/>
            <p:nvPr/>
          </p:nvSpPr>
          <p:spPr>
            <a:xfrm>
              <a:off x="5054614"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74" name="Straight Connector 73"/>
            <p:cNvCxnSpPr/>
            <p:nvPr/>
          </p:nvCxnSpPr>
          <p:spPr>
            <a:xfrm>
              <a:off x="5147787"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147787"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147787"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147787"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147787"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147787"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120055"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92" name="Straight Connector 91"/>
            <p:cNvCxnSpPr/>
            <p:nvPr/>
          </p:nvCxnSpPr>
          <p:spPr>
            <a:xfrm>
              <a:off x="6213228"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213228"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213228"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213228"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213228"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213228"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9911826" y="2970859"/>
            <a:ext cx="838556" cy="1496159"/>
            <a:chOff x="7646124" y="1591508"/>
            <a:chExt cx="838556" cy="994219"/>
          </a:xfrm>
        </p:grpSpPr>
        <p:sp>
          <p:nvSpPr>
            <p:cNvPr id="106" name="Rectangle 105"/>
            <p:cNvSpPr/>
            <p:nvPr/>
          </p:nvSpPr>
          <p:spPr>
            <a:xfrm>
              <a:off x="7646124"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107" name="Straight Connector 106"/>
            <p:cNvCxnSpPr/>
            <p:nvPr/>
          </p:nvCxnSpPr>
          <p:spPr>
            <a:xfrm>
              <a:off x="7739297"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739297"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739297"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739297"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739297"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739297"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6" name="TextBox 115"/>
          <p:cNvSpPr txBox="1"/>
          <p:nvPr/>
        </p:nvSpPr>
        <p:spPr>
          <a:xfrm>
            <a:off x="7440393" y="2658429"/>
            <a:ext cx="1966243" cy="276999"/>
          </a:xfrm>
          <a:prstGeom prst="rect">
            <a:avLst/>
          </a:prstGeom>
          <a:noFill/>
        </p:spPr>
        <p:txBody>
          <a:bodyPr wrap="square" lIns="0" tIns="0" rIns="0" bIns="0" rtlCol="0">
            <a:spAutoFit/>
          </a:bodyPr>
          <a:lstStyle/>
          <a:p>
            <a:pP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Existing tables </a:t>
            </a:r>
          </a:p>
        </p:txBody>
      </p:sp>
      <p:grpSp>
        <p:nvGrpSpPr>
          <p:cNvPr id="117" name="Group 116"/>
          <p:cNvGrpSpPr/>
          <p:nvPr/>
        </p:nvGrpSpPr>
        <p:grpSpPr>
          <a:xfrm>
            <a:off x="5787467" y="4556402"/>
            <a:ext cx="722285" cy="722285"/>
            <a:chOff x="8350722" y="-1191707"/>
            <a:chExt cx="842905" cy="842905"/>
          </a:xfrm>
        </p:grpSpPr>
        <p:sp>
          <p:nvSpPr>
            <p:cNvPr id="118" name="Oval 117"/>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9"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nvGrpSpPr>
          <p:cNvPr id="120" name="Group 119"/>
          <p:cNvGrpSpPr/>
          <p:nvPr/>
        </p:nvGrpSpPr>
        <p:grpSpPr>
          <a:xfrm>
            <a:off x="8998860" y="4261812"/>
            <a:ext cx="453465" cy="373282"/>
            <a:chOff x="9283569" y="4798604"/>
            <a:chExt cx="453465" cy="373282"/>
          </a:xfrm>
        </p:grpSpPr>
        <p:sp>
          <p:nvSpPr>
            <p:cNvPr id="121" name="Isosceles Triangle 120"/>
            <p:cNvSpPr/>
            <p:nvPr/>
          </p:nvSpPr>
          <p:spPr bwMode="auto">
            <a:xfrm>
              <a:off x="9310833" y="4818485"/>
              <a:ext cx="380512" cy="328028"/>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2" name="Freeform 5"/>
            <p:cNvSpPr>
              <a:spLocks noEditPoints="1"/>
            </p:cNvSpPr>
            <p:nvPr/>
          </p:nvSpPr>
          <p:spPr bwMode="auto">
            <a:xfrm>
              <a:off x="9283569" y="4798604"/>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3" name="Group 122"/>
          <p:cNvGrpSpPr/>
          <p:nvPr/>
        </p:nvGrpSpPr>
        <p:grpSpPr>
          <a:xfrm>
            <a:off x="8595544" y="3250045"/>
            <a:ext cx="667512" cy="937048"/>
            <a:chOff x="5727237" y="2049668"/>
            <a:chExt cx="652210" cy="622682"/>
          </a:xfrm>
        </p:grpSpPr>
        <p:cxnSp>
          <p:nvCxnSpPr>
            <p:cNvPr id="124" name="Straight Connector 123"/>
            <p:cNvCxnSpPr/>
            <p:nvPr/>
          </p:nvCxnSpPr>
          <p:spPr>
            <a:xfrm>
              <a:off x="5727237" y="2049668"/>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727237" y="2173945"/>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727237" y="2298223"/>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5727237" y="2422500"/>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5727237" y="2546778"/>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727237" y="2671055"/>
              <a:ext cx="652210" cy="1295"/>
            </a:xfrm>
            <a:prstGeom prst="line">
              <a:avLst/>
            </a:prstGeom>
            <a:ln w="88900">
              <a:solidFill>
                <a:srgbClr val="E53E00"/>
              </a:solidFill>
            </a:ln>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bwMode="auto">
          <a:xfrm>
            <a:off x="9417670" y="41080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2" name="Oval 131"/>
          <p:cNvSpPr/>
          <p:nvPr/>
        </p:nvSpPr>
        <p:spPr bwMode="auto">
          <a:xfrm>
            <a:off x="9582389" y="41080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3" name="Oval 132"/>
          <p:cNvSpPr/>
          <p:nvPr/>
        </p:nvSpPr>
        <p:spPr bwMode="auto">
          <a:xfrm>
            <a:off x="9747108" y="41080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06606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wipe(left)">
                                      <p:cBhvr>
                                        <p:cTn id="13" dur="500"/>
                                        <p:tgtEl>
                                          <p:spTgt spid="7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wipe(left)">
                                      <p:cBhvr>
                                        <p:cTn id="21" dur="500"/>
                                        <p:tgtEl>
                                          <p:spTgt spid="72"/>
                                        </p:tgtEl>
                                      </p:cBhvr>
                                    </p:animEffect>
                                  </p:childTnLst>
                                </p:cTn>
                              </p:par>
                              <p:par>
                                <p:cTn id="22" presetID="22" presetClass="entr" presetSubtype="8"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1000"/>
                                        <p:tgtEl>
                                          <p:spTgt spid="6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par>
                                <p:cTn id="37" presetID="10" presetClass="entr" presetSubtype="0" fill="hold" nodeType="withEffect">
                                  <p:stCondLst>
                                    <p:cond delay="100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123"/>
                                        </p:tgtEl>
                                        <p:attrNameLst>
                                          <p:attrName>style.visibility</p:attrName>
                                        </p:attrNameLst>
                                      </p:cBhvr>
                                      <p:to>
                                        <p:strVal val="visible"/>
                                      </p:to>
                                    </p:set>
                                    <p:animEffect transition="in" filter="wipe(left)">
                                      <p:cBhvr>
                                        <p:cTn id="43" dur="750"/>
                                        <p:tgtEl>
                                          <p:spTgt spid="123"/>
                                        </p:tgtEl>
                                      </p:cBhvr>
                                    </p:animEffect>
                                  </p:childTnLst>
                                </p:cTn>
                              </p:par>
                            </p:childTnLst>
                          </p:cTn>
                        </p:par>
                        <p:par>
                          <p:cTn id="44" fill="hold">
                            <p:stCondLst>
                              <p:cond delay="3250"/>
                            </p:stCondLst>
                            <p:childTnLst>
                              <p:par>
                                <p:cTn id="45" presetID="22" presetClass="entr" presetSubtype="2"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right)">
                                      <p:cBhvr>
                                        <p:cTn id="47" dur="50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500"/>
                                        <p:tgtEl>
                                          <p:spTgt spid="120"/>
                                        </p:tgtEl>
                                      </p:cBhvr>
                                    </p:animEffect>
                                  </p:childTnLst>
                                </p:cTn>
                              </p:par>
                            </p:childTnLst>
                          </p:cTn>
                        </p:par>
                        <p:par>
                          <p:cTn id="51" fill="hold">
                            <p:stCondLst>
                              <p:cond delay="3750"/>
                            </p:stCondLst>
                            <p:childTnLst>
                              <p:par>
                                <p:cTn id="52" presetID="22" presetClass="entr" presetSubtype="1" fill="hold" nodeType="after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wipe(up)">
                                      <p:cBhvr>
                                        <p:cTn id="54" dur="1000"/>
                                        <p:tgtEl>
                                          <p:spTgt spid="97"/>
                                        </p:tgtEl>
                                      </p:cBhvr>
                                    </p:animEffect>
                                  </p:childTnLst>
                                </p:cTn>
                              </p:par>
                              <p:par>
                                <p:cTn id="55" presetID="10" presetClass="entr" presetSubtype="0" fill="hold"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4750"/>
                            </p:stCondLst>
                            <p:childTnLst>
                              <p:par>
                                <p:cTn id="59" presetID="8" presetClass="emph" presetSubtype="0" repeatCount="indefinite" decel="100000" fill="hold" nodeType="afterEffect">
                                  <p:stCondLst>
                                    <p:cond delay="0"/>
                                  </p:stCondLst>
                                  <p:endCondLst>
                                    <p:cond evt="onNext" delay="0">
                                      <p:tgtEl>
                                        <p:sldTgt/>
                                      </p:tgtEl>
                                    </p:cond>
                                  </p:endCondLst>
                                  <p:childTnLst>
                                    <p:animRot by="21600000">
                                      <p:cBhvr>
                                        <p:cTn id="60" dur="2000" fill="hold"/>
                                        <p:tgtEl>
                                          <p:spTgt spid="1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6" grpId="0"/>
      <p:bldP spid="131" grpId="0" animBg="1"/>
      <p:bldP spid="132" grpId="0" animBg="1"/>
      <p:bldP spid="1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7" name="Title 3"/>
          <p:cNvSpPr>
            <a:spLocks noGrp="1"/>
          </p:cNvSpPr>
          <p:nvPr>
            <p:ph type="title"/>
          </p:nvPr>
        </p:nvSpPr>
        <p:spPr>
          <a:xfrm>
            <a:off x="455830" y="289511"/>
            <a:ext cx="10821770" cy="899665"/>
          </a:xfrm>
        </p:spPr>
        <p:txBody>
          <a:bodyPr/>
          <a:lstStyle/>
          <a:p>
            <a:r>
              <a:rPr lang="en-US" dirty="0"/>
              <a:t>Offer real-time insights into app transactions</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1.3</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cxnSp>
        <p:nvCxnSpPr>
          <p:cNvPr id="89" name="Connector: Elbow 88"/>
          <p:cNvCxnSpPr>
            <a:cxnSpLocks/>
          </p:cNvCxnSpPr>
          <p:nvPr/>
        </p:nvCxnSpPr>
        <p:spPr>
          <a:xfrm rot="10800000">
            <a:off x="2071823" y="3110374"/>
            <a:ext cx="3122547" cy="1014193"/>
          </a:xfrm>
          <a:prstGeom prst="bentConnector3">
            <a:avLst>
              <a:gd name="adj1" fmla="val -156"/>
            </a:avLst>
          </a:prstGeom>
          <a:ln w="38100">
            <a:solidFill>
              <a:srgbClr val="FF8C0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6067990" y="2131870"/>
            <a:ext cx="1892980" cy="1496159"/>
            <a:chOff x="5054614" y="1591508"/>
            <a:chExt cx="1892980" cy="994219"/>
          </a:xfrm>
        </p:grpSpPr>
        <p:sp>
          <p:nvSpPr>
            <p:cNvPr id="98" name="Rectangle 97"/>
            <p:cNvSpPr/>
            <p:nvPr/>
          </p:nvSpPr>
          <p:spPr>
            <a:xfrm>
              <a:off x="5054614"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99" name="Straight Connector 98"/>
            <p:cNvCxnSpPr/>
            <p:nvPr/>
          </p:nvCxnSpPr>
          <p:spPr>
            <a:xfrm>
              <a:off x="5147787"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147787"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147787"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147787"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147787"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147787"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6109038"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107" name="Straight Connector 106"/>
            <p:cNvCxnSpPr/>
            <p:nvPr/>
          </p:nvCxnSpPr>
          <p:spPr>
            <a:xfrm>
              <a:off x="6213228"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213228"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213228"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213228"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6213228"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213228"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8539422" y="2131869"/>
            <a:ext cx="838556" cy="1496159"/>
            <a:chOff x="7646124" y="1591508"/>
            <a:chExt cx="838556" cy="994219"/>
          </a:xfrm>
        </p:grpSpPr>
        <p:sp>
          <p:nvSpPr>
            <p:cNvPr id="118" name="Rectangle 117"/>
            <p:cNvSpPr/>
            <p:nvPr/>
          </p:nvSpPr>
          <p:spPr>
            <a:xfrm>
              <a:off x="7646124" y="1591508"/>
              <a:ext cx="838556" cy="994219"/>
            </a:xfrm>
            <a:prstGeom prst="rect">
              <a:avLst/>
            </a:prstGeom>
            <a:solidFill>
              <a:schemeClr val="bg1"/>
            </a:solidFill>
            <a:ln w="25400" cap="sq">
              <a:solidFill>
                <a:schemeClr val="accent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cxnSp>
          <p:nvCxnSpPr>
            <p:cNvPr id="119" name="Straight Connector 118"/>
            <p:cNvCxnSpPr/>
            <p:nvPr/>
          </p:nvCxnSpPr>
          <p:spPr>
            <a:xfrm>
              <a:off x="7739297" y="177792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739297"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739297" y="2026479"/>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739297"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739297" y="2275034"/>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7739297"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9" name="Oval 138"/>
          <p:cNvSpPr/>
          <p:nvPr/>
        </p:nvSpPr>
        <p:spPr bwMode="auto">
          <a:xfrm>
            <a:off x="8037003" y="326905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0" name="Oval 139"/>
          <p:cNvSpPr/>
          <p:nvPr/>
        </p:nvSpPr>
        <p:spPr bwMode="auto">
          <a:xfrm>
            <a:off x="8204476" y="326905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1" name="Oval 140"/>
          <p:cNvSpPr/>
          <p:nvPr/>
        </p:nvSpPr>
        <p:spPr bwMode="auto">
          <a:xfrm>
            <a:off x="8371949" y="326905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2" name="TextBox 141"/>
          <p:cNvSpPr txBox="1"/>
          <p:nvPr/>
        </p:nvSpPr>
        <p:spPr>
          <a:xfrm>
            <a:off x="6066118" y="1794976"/>
            <a:ext cx="1569340" cy="276999"/>
          </a:xfrm>
          <a:prstGeom prst="rect">
            <a:avLst/>
          </a:prstGeom>
          <a:noFill/>
        </p:spPr>
        <p:txBody>
          <a:bodyPr wrap="none" lIns="0" tIns="0" rIns="0" bIns="0" rtlCol="0">
            <a:spAutoFit/>
          </a:bodyPr>
          <a:lstStyle/>
          <a:p>
            <a:pPr marR="0" lvl="0" indent="0"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Existing tables </a:t>
            </a:r>
          </a:p>
        </p:txBody>
      </p:sp>
      <p:grpSp>
        <p:nvGrpSpPr>
          <p:cNvPr id="143" name="Group 142"/>
          <p:cNvGrpSpPr/>
          <p:nvPr/>
        </p:nvGrpSpPr>
        <p:grpSpPr>
          <a:xfrm>
            <a:off x="7226604" y="2419045"/>
            <a:ext cx="658368" cy="935738"/>
            <a:chOff x="5727237" y="2059646"/>
            <a:chExt cx="652210" cy="612704"/>
          </a:xfrm>
        </p:grpSpPr>
        <p:cxnSp>
          <p:nvCxnSpPr>
            <p:cNvPr id="144" name="Straight Connector 143"/>
            <p:cNvCxnSpPr/>
            <p:nvPr/>
          </p:nvCxnSpPr>
          <p:spPr>
            <a:xfrm>
              <a:off x="5727237" y="2059646"/>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727237" y="2178935"/>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727237" y="2303212"/>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727237" y="2422500"/>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727237" y="2546778"/>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727237" y="2671055"/>
              <a:ext cx="652210" cy="1295"/>
            </a:xfrm>
            <a:prstGeom prst="line">
              <a:avLst/>
            </a:prstGeom>
            <a:ln w="88900">
              <a:solidFill>
                <a:srgbClr val="FF8C00"/>
              </a:solidFill>
            </a:ln>
          </p:spPr>
          <p:style>
            <a:lnRef idx="1">
              <a:schemeClr val="accent1"/>
            </a:lnRef>
            <a:fillRef idx="0">
              <a:schemeClr val="accent1"/>
            </a:fillRef>
            <a:effectRef idx="0">
              <a:schemeClr val="accent1"/>
            </a:effectRef>
            <a:fontRef idx="minor">
              <a:schemeClr val="tx1"/>
            </a:fontRef>
          </p:style>
        </p:cxnSp>
      </p:grpSp>
      <p:cxnSp>
        <p:nvCxnSpPr>
          <p:cNvPr id="154" name="Straight Connector 153"/>
          <p:cNvCxnSpPr/>
          <p:nvPr/>
        </p:nvCxnSpPr>
        <p:spPr>
          <a:xfrm flipH="1" flipV="1">
            <a:off x="5561172" y="3866012"/>
            <a:ext cx="3935482" cy="8317"/>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5567406" y="3879601"/>
            <a:ext cx="1" cy="240879"/>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9496654" y="3874330"/>
            <a:ext cx="1" cy="237536"/>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7559302" y="3874762"/>
            <a:ext cx="1" cy="240879"/>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7559127" y="3630632"/>
            <a:ext cx="1" cy="240879"/>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endCxn id="118" idx="2"/>
          </p:cNvCxnSpPr>
          <p:nvPr/>
        </p:nvCxnSpPr>
        <p:spPr>
          <a:xfrm flipH="1" flipV="1">
            <a:off x="8958700" y="3628028"/>
            <a:ext cx="573" cy="243483"/>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98" idx="2"/>
          </p:cNvCxnSpPr>
          <p:nvPr/>
        </p:nvCxnSpPr>
        <p:spPr>
          <a:xfrm flipH="1" flipV="1">
            <a:off x="6487268" y="3628029"/>
            <a:ext cx="2817" cy="237983"/>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8902339" y="4089774"/>
            <a:ext cx="2277048" cy="209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Rectangle 164"/>
          <p:cNvSpPr/>
          <p:nvPr/>
        </p:nvSpPr>
        <p:spPr>
          <a:xfrm>
            <a:off x="6407994" y="4089774"/>
            <a:ext cx="2277048" cy="209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Rectangle 165"/>
          <p:cNvSpPr/>
          <p:nvPr/>
        </p:nvSpPr>
        <p:spPr>
          <a:xfrm>
            <a:off x="3929659" y="4077076"/>
            <a:ext cx="2277048" cy="209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7" name="Group 166"/>
          <p:cNvGrpSpPr/>
          <p:nvPr/>
        </p:nvGrpSpPr>
        <p:grpSpPr>
          <a:xfrm>
            <a:off x="8949761" y="4159471"/>
            <a:ext cx="484918" cy="1912243"/>
            <a:chOff x="8445857" y="3381166"/>
            <a:chExt cx="484918" cy="1912243"/>
          </a:xfrm>
        </p:grpSpPr>
        <p:sp>
          <p:nvSpPr>
            <p:cNvPr id="168" name="Rectangle 167"/>
            <p:cNvSpPr/>
            <p:nvPr/>
          </p:nvSpPr>
          <p:spPr>
            <a:xfrm>
              <a:off x="8624166"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69" name="Rectangle 168"/>
            <p:cNvSpPr/>
            <p:nvPr/>
          </p:nvSpPr>
          <p:spPr>
            <a:xfrm>
              <a:off x="8624166"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0" name="Rectangle 169"/>
            <p:cNvSpPr/>
            <p:nvPr/>
          </p:nvSpPr>
          <p:spPr>
            <a:xfrm>
              <a:off x="8624166"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1" name="TextBox 170"/>
            <p:cNvSpPr txBox="1"/>
            <p:nvPr/>
          </p:nvSpPr>
          <p:spPr>
            <a:xfrm>
              <a:off x="8445857" y="3381166"/>
              <a:ext cx="484918" cy="261610"/>
            </a:xfrm>
            <a:prstGeom prst="rect">
              <a:avLst/>
            </a:prstGeom>
            <a:noFill/>
            <a:ln>
              <a:noFill/>
            </a:ln>
          </p:spPr>
          <p:txBody>
            <a:bodyPr wrap="square" rtlCol="0">
              <a:spAutoFit/>
            </a:bodyPr>
            <a:lstStyle/>
            <a:p>
              <a:pPr algn="ctr">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C13</a:t>
              </a:r>
            </a:p>
          </p:txBody>
        </p:sp>
      </p:grpSp>
      <p:grpSp>
        <p:nvGrpSpPr>
          <p:cNvPr id="172" name="Group 171"/>
          <p:cNvGrpSpPr/>
          <p:nvPr/>
        </p:nvGrpSpPr>
        <p:grpSpPr>
          <a:xfrm>
            <a:off x="9324345" y="4159471"/>
            <a:ext cx="460142" cy="1912243"/>
            <a:chOff x="8820442" y="3381165"/>
            <a:chExt cx="460142" cy="1912243"/>
          </a:xfrm>
        </p:grpSpPr>
        <p:sp>
          <p:nvSpPr>
            <p:cNvPr id="173" name="Rectangle 172"/>
            <p:cNvSpPr/>
            <p:nvPr/>
          </p:nvSpPr>
          <p:spPr>
            <a:xfrm>
              <a:off x="8981320"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4" name="Rectangle 173"/>
            <p:cNvSpPr/>
            <p:nvPr/>
          </p:nvSpPr>
          <p:spPr>
            <a:xfrm>
              <a:off x="8981320"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5" name="Rectangle 174"/>
            <p:cNvSpPr/>
            <p:nvPr/>
          </p:nvSpPr>
          <p:spPr>
            <a:xfrm>
              <a:off x="8981320"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6" name="TextBox 175"/>
            <p:cNvSpPr txBox="1"/>
            <p:nvPr/>
          </p:nvSpPr>
          <p:spPr>
            <a:xfrm>
              <a:off x="8820442" y="3381165"/>
              <a:ext cx="460142" cy="261610"/>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C14</a:t>
              </a:r>
            </a:p>
          </p:txBody>
        </p:sp>
      </p:grpSp>
      <p:grpSp>
        <p:nvGrpSpPr>
          <p:cNvPr id="177" name="Group 176"/>
          <p:cNvGrpSpPr/>
          <p:nvPr/>
        </p:nvGrpSpPr>
        <p:grpSpPr>
          <a:xfrm>
            <a:off x="9674153" y="4159471"/>
            <a:ext cx="460620" cy="1912243"/>
            <a:chOff x="9182400" y="3381165"/>
            <a:chExt cx="460620" cy="1912243"/>
          </a:xfrm>
        </p:grpSpPr>
        <p:sp>
          <p:nvSpPr>
            <p:cNvPr id="178" name="Rectangle 177"/>
            <p:cNvSpPr/>
            <p:nvPr/>
          </p:nvSpPr>
          <p:spPr>
            <a:xfrm>
              <a:off x="9348082"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79" name="Rectangle 178"/>
            <p:cNvSpPr/>
            <p:nvPr/>
          </p:nvSpPr>
          <p:spPr>
            <a:xfrm>
              <a:off x="9348082"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0" name="Rectangle 179"/>
            <p:cNvSpPr/>
            <p:nvPr/>
          </p:nvSpPr>
          <p:spPr>
            <a:xfrm>
              <a:off x="9348082"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1" name="TextBox 180"/>
            <p:cNvSpPr txBox="1"/>
            <p:nvPr/>
          </p:nvSpPr>
          <p:spPr>
            <a:xfrm>
              <a:off x="9182400" y="3381165"/>
              <a:ext cx="460620" cy="261610"/>
            </a:xfrm>
            <a:prstGeom prst="rect">
              <a:avLst/>
            </a:prstGeom>
            <a:noFill/>
            <a:ln>
              <a:noFill/>
            </a:ln>
          </p:spPr>
          <p:txBody>
            <a:bodyPr wrap="square" rtlCol="0">
              <a:spAutoFit/>
            </a:bodyPr>
            <a:lstStyle/>
            <a:p>
              <a:pPr algn="ctr">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C15</a:t>
              </a:r>
            </a:p>
          </p:txBody>
        </p:sp>
      </p:grpSp>
      <p:grpSp>
        <p:nvGrpSpPr>
          <p:cNvPr id="182" name="Group 181"/>
          <p:cNvGrpSpPr/>
          <p:nvPr/>
        </p:nvGrpSpPr>
        <p:grpSpPr>
          <a:xfrm>
            <a:off x="10358439" y="4159471"/>
            <a:ext cx="445768" cy="1912244"/>
            <a:chOff x="9914220" y="3381165"/>
            <a:chExt cx="445768" cy="1912244"/>
          </a:xfrm>
        </p:grpSpPr>
        <p:sp>
          <p:nvSpPr>
            <p:cNvPr id="183" name="Rectangle 182"/>
            <p:cNvSpPr/>
            <p:nvPr/>
          </p:nvSpPr>
          <p:spPr>
            <a:xfrm>
              <a:off x="10071998"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4" name="Rectangle 183"/>
            <p:cNvSpPr/>
            <p:nvPr/>
          </p:nvSpPr>
          <p:spPr>
            <a:xfrm>
              <a:off x="10071998"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5" name="Rectangle 184"/>
            <p:cNvSpPr/>
            <p:nvPr/>
          </p:nvSpPr>
          <p:spPr>
            <a:xfrm>
              <a:off x="10071998"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6" name="TextBox 185"/>
            <p:cNvSpPr txBox="1"/>
            <p:nvPr/>
          </p:nvSpPr>
          <p:spPr>
            <a:xfrm>
              <a:off x="9914220" y="3381165"/>
              <a:ext cx="445768" cy="261610"/>
            </a:xfrm>
            <a:prstGeom prst="rect">
              <a:avLst/>
            </a:prstGeom>
            <a:noFill/>
            <a:ln>
              <a:noFill/>
            </a:ln>
          </p:spPr>
          <p:txBody>
            <a:bodyPr wrap="square" rtlCol="0">
              <a:spAutoFit/>
            </a:bodyPr>
            <a:lstStyle/>
            <a:p>
              <a:pPr algn="ctr">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C17</a:t>
              </a:r>
            </a:p>
          </p:txBody>
        </p:sp>
      </p:grpSp>
      <p:grpSp>
        <p:nvGrpSpPr>
          <p:cNvPr id="187" name="Group 186"/>
          <p:cNvGrpSpPr/>
          <p:nvPr/>
        </p:nvGrpSpPr>
        <p:grpSpPr>
          <a:xfrm>
            <a:off x="10693874" y="4159471"/>
            <a:ext cx="447210" cy="1912244"/>
            <a:chOff x="10275695" y="3381165"/>
            <a:chExt cx="447210" cy="1912244"/>
          </a:xfrm>
        </p:grpSpPr>
        <p:sp>
          <p:nvSpPr>
            <p:cNvPr id="188" name="Rectangle 187"/>
            <p:cNvSpPr/>
            <p:nvPr/>
          </p:nvSpPr>
          <p:spPr>
            <a:xfrm>
              <a:off x="10433956"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89" name="Rectangle 188"/>
            <p:cNvSpPr/>
            <p:nvPr/>
          </p:nvSpPr>
          <p:spPr>
            <a:xfrm>
              <a:off x="10433956"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90" name="Rectangle 189"/>
            <p:cNvSpPr/>
            <p:nvPr/>
          </p:nvSpPr>
          <p:spPr>
            <a:xfrm>
              <a:off x="10433956"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91" name="TextBox 190"/>
            <p:cNvSpPr txBox="1"/>
            <p:nvPr/>
          </p:nvSpPr>
          <p:spPr>
            <a:xfrm>
              <a:off x="10275695" y="3381165"/>
              <a:ext cx="447210" cy="261610"/>
            </a:xfrm>
            <a:prstGeom prst="rect">
              <a:avLst/>
            </a:prstGeom>
            <a:noFill/>
            <a:ln>
              <a:noFill/>
            </a:ln>
          </p:spPr>
          <p:txBody>
            <a:bodyPr wrap="square" rtlCol="0">
              <a:spAutoFit/>
            </a:bodyPr>
            <a:lstStyle/>
            <a:p>
              <a:pPr algn="ctr">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C18</a:t>
              </a:r>
            </a:p>
          </p:txBody>
        </p:sp>
      </p:grpSp>
      <p:grpSp>
        <p:nvGrpSpPr>
          <p:cNvPr id="192" name="Group 191"/>
          <p:cNvGrpSpPr/>
          <p:nvPr/>
        </p:nvGrpSpPr>
        <p:grpSpPr>
          <a:xfrm>
            <a:off x="10024439" y="4159471"/>
            <a:ext cx="444334" cy="1912243"/>
            <a:chOff x="9552740" y="3381165"/>
            <a:chExt cx="444334" cy="1912243"/>
          </a:xfrm>
        </p:grpSpPr>
        <p:sp>
          <p:nvSpPr>
            <p:cNvPr id="193" name="Rectangle 192"/>
            <p:cNvSpPr/>
            <p:nvPr/>
          </p:nvSpPr>
          <p:spPr>
            <a:xfrm>
              <a:off x="9710040"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94" name="Rectangle 193"/>
            <p:cNvSpPr/>
            <p:nvPr/>
          </p:nvSpPr>
          <p:spPr>
            <a:xfrm>
              <a:off x="9710040"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95" name="Rectangle 194"/>
            <p:cNvSpPr/>
            <p:nvPr/>
          </p:nvSpPr>
          <p:spPr>
            <a:xfrm>
              <a:off x="9710040"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196" name="TextBox 195"/>
            <p:cNvSpPr txBox="1"/>
            <p:nvPr/>
          </p:nvSpPr>
          <p:spPr>
            <a:xfrm>
              <a:off x="9552740" y="3381165"/>
              <a:ext cx="444334" cy="261610"/>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C16</a:t>
              </a:r>
            </a:p>
          </p:txBody>
        </p:sp>
      </p:grpSp>
      <p:grpSp>
        <p:nvGrpSpPr>
          <p:cNvPr id="197" name="Group 196"/>
          <p:cNvGrpSpPr/>
          <p:nvPr/>
        </p:nvGrpSpPr>
        <p:grpSpPr>
          <a:xfrm>
            <a:off x="8909244" y="4077076"/>
            <a:ext cx="2277226" cy="2404391"/>
            <a:chOff x="8462490" y="3286068"/>
            <a:chExt cx="2260415" cy="2404391"/>
          </a:xfrm>
        </p:grpSpPr>
        <p:sp>
          <p:nvSpPr>
            <p:cNvPr id="198" name="Rectangle 197"/>
            <p:cNvSpPr/>
            <p:nvPr/>
          </p:nvSpPr>
          <p:spPr bwMode="auto">
            <a:xfrm>
              <a:off x="8462490" y="3286068"/>
              <a:ext cx="2260415" cy="2098675"/>
            </a:xfrm>
            <a:prstGeom prst="rect">
              <a:avLst/>
            </a:prstGeom>
            <a:noFill/>
            <a:ln w="38100" cap="sq">
              <a:solidFill>
                <a:srgbClr val="0070C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sp>
          <p:nvSpPr>
            <p:cNvPr id="199" name="TextBox 198"/>
            <p:cNvSpPr txBox="1"/>
            <p:nvPr/>
          </p:nvSpPr>
          <p:spPr>
            <a:xfrm>
              <a:off x="8462490" y="5413460"/>
              <a:ext cx="2260415" cy="276999"/>
            </a:xfrm>
            <a:prstGeom prst="rect">
              <a:avLst/>
            </a:prstGeom>
            <a:noFill/>
          </p:spPr>
          <p:txBody>
            <a:bodyPr wrap="square" lIns="0" tIns="0" rIns="0" bIns="0" rtlCol="0">
              <a:spAutoFit/>
            </a:bodyPr>
            <a:lstStyle>
              <a:defPPr>
                <a:defRPr lang="en-US"/>
              </a:defPPr>
              <a:lvl1pPr algn="ctr">
                <a:defRPr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Needed columns</a:t>
              </a:r>
            </a:p>
          </p:txBody>
        </p:sp>
      </p:grpSp>
      <p:grpSp>
        <p:nvGrpSpPr>
          <p:cNvPr id="200" name="Group 199"/>
          <p:cNvGrpSpPr/>
          <p:nvPr/>
        </p:nvGrpSpPr>
        <p:grpSpPr>
          <a:xfrm>
            <a:off x="6467147" y="4159471"/>
            <a:ext cx="365760" cy="1912243"/>
            <a:chOff x="5334031" y="3381166"/>
            <a:chExt cx="365760" cy="1912243"/>
          </a:xfrm>
        </p:grpSpPr>
        <p:sp>
          <p:nvSpPr>
            <p:cNvPr id="201" name="Rectangle 200"/>
            <p:cNvSpPr/>
            <p:nvPr/>
          </p:nvSpPr>
          <p:spPr>
            <a:xfrm>
              <a:off x="5451326"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2" name="Rectangle 201"/>
            <p:cNvSpPr/>
            <p:nvPr/>
          </p:nvSpPr>
          <p:spPr>
            <a:xfrm>
              <a:off x="5451326"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3" name="Rectangle 202"/>
            <p:cNvSpPr/>
            <p:nvPr/>
          </p:nvSpPr>
          <p:spPr>
            <a:xfrm>
              <a:off x="5451326"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4" name="TextBox 203"/>
            <p:cNvSpPr txBox="1"/>
            <p:nvPr/>
          </p:nvSpPr>
          <p:spPr>
            <a:xfrm>
              <a:off x="5334031" y="3381166"/>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C7</a:t>
              </a:r>
            </a:p>
          </p:txBody>
        </p:sp>
      </p:grpSp>
      <p:grpSp>
        <p:nvGrpSpPr>
          <p:cNvPr id="205" name="Group 204"/>
          <p:cNvGrpSpPr/>
          <p:nvPr/>
        </p:nvGrpSpPr>
        <p:grpSpPr>
          <a:xfrm>
            <a:off x="6791698" y="4159471"/>
            <a:ext cx="365760" cy="1912243"/>
            <a:chOff x="5696228" y="3381165"/>
            <a:chExt cx="365760" cy="1912243"/>
          </a:xfrm>
        </p:grpSpPr>
        <p:sp>
          <p:nvSpPr>
            <p:cNvPr id="206" name="Rectangle 205"/>
            <p:cNvSpPr/>
            <p:nvPr/>
          </p:nvSpPr>
          <p:spPr>
            <a:xfrm>
              <a:off x="5808480"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7" name="Rectangle 206"/>
            <p:cNvSpPr/>
            <p:nvPr/>
          </p:nvSpPr>
          <p:spPr>
            <a:xfrm>
              <a:off x="5808480"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8" name="Rectangle 207"/>
            <p:cNvSpPr/>
            <p:nvPr/>
          </p:nvSpPr>
          <p:spPr>
            <a:xfrm>
              <a:off x="5808480"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09" name="TextBox 208"/>
            <p:cNvSpPr txBox="1"/>
            <p:nvPr/>
          </p:nvSpPr>
          <p:spPr>
            <a:xfrm>
              <a:off x="5696228" y="3381165"/>
              <a:ext cx="365760" cy="276999"/>
            </a:xfrm>
            <a:prstGeom prst="rect">
              <a:avLst/>
            </a:prstGeom>
            <a:noFill/>
            <a:ln>
              <a:noFill/>
            </a:ln>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C8</a:t>
              </a:r>
            </a:p>
          </p:txBody>
        </p:sp>
      </p:grpSp>
      <p:grpSp>
        <p:nvGrpSpPr>
          <p:cNvPr id="210" name="Group 209"/>
          <p:cNvGrpSpPr/>
          <p:nvPr/>
        </p:nvGrpSpPr>
        <p:grpSpPr>
          <a:xfrm>
            <a:off x="7116249" y="4159471"/>
            <a:ext cx="365760" cy="1912243"/>
            <a:chOff x="6058425" y="3381165"/>
            <a:chExt cx="365760" cy="1912243"/>
          </a:xfrm>
        </p:grpSpPr>
        <p:sp>
          <p:nvSpPr>
            <p:cNvPr id="211" name="Rectangle 210"/>
            <p:cNvSpPr/>
            <p:nvPr/>
          </p:nvSpPr>
          <p:spPr>
            <a:xfrm>
              <a:off x="6175242"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2" name="Rectangle 211"/>
            <p:cNvSpPr/>
            <p:nvPr/>
          </p:nvSpPr>
          <p:spPr>
            <a:xfrm>
              <a:off x="6175242"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3" name="Rectangle 212"/>
            <p:cNvSpPr/>
            <p:nvPr/>
          </p:nvSpPr>
          <p:spPr>
            <a:xfrm>
              <a:off x="6175242"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4" name="TextBox 213"/>
            <p:cNvSpPr txBox="1"/>
            <p:nvPr/>
          </p:nvSpPr>
          <p:spPr>
            <a:xfrm>
              <a:off x="6058425" y="3381165"/>
              <a:ext cx="365760" cy="276999"/>
            </a:xfrm>
            <a:prstGeom prst="rect">
              <a:avLst/>
            </a:prstGeom>
            <a:noFill/>
            <a:ln>
              <a:noFill/>
            </a:ln>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C9</a:t>
              </a:r>
            </a:p>
          </p:txBody>
        </p:sp>
      </p:grpSp>
      <p:grpSp>
        <p:nvGrpSpPr>
          <p:cNvPr id="215" name="Group 214"/>
          <p:cNvGrpSpPr/>
          <p:nvPr/>
        </p:nvGrpSpPr>
        <p:grpSpPr>
          <a:xfrm>
            <a:off x="7825433" y="4159471"/>
            <a:ext cx="436757" cy="1912244"/>
            <a:chOff x="6757418" y="3381165"/>
            <a:chExt cx="436757" cy="1912244"/>
          </a:xfrm>
        </p:grpSpPr>
        <p:sp>
          <p:nvSpPr>
            <p:cNvPr id="216" name="Rectangle 215"/>
            <p:cNvSpPr/>
            <p:nvPr/>
          </p:nvSpPr>
          <p:spPr>
            <a:xfrm>
              <a:off x="6899158"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7" name="Rectangle 216"/>
            <p:cNvSpPr/>
            <p:nvPr/>
          </p:nvSpPr>
          <p:spPr>
            <a:xfrm>
              <a:off x="6899158"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8" name="Rectangle 217"/>
            <p:cNvSpPr/>
            <p:nvPr/>
          </p:nvSpPr>
          <p:spPr>
            <a:xfrm>
              <a:off x="6899158"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19" name="TextBox 218"/>
            <p:cNvSpPr txBox="1"/>
            <p:nvPr/>
          </p:nvSpPr>
          <p:spPr>
            <a:xfrm>
              <a:off x="6757418" y="3381165"/>
              <a:ext cx="436757" cy="276999"/>
            </a:xfrm>
            <a:prstGeom prst="rect">
              <a:avLst/>
            </a:prstGeom>
            <a:noFill/>
            <a:ln>
              <a:noFill/>
            </a:ln>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C11</a:t>
              </a:r>
            </a:p>
          </p:txBody>
        </p:sp>
      </p:grpSp>
      <p:grpSp>
        <p:nvGrpSpPr>
          <p:cNvPr id="220" name="Group 219"/>
          <p:cNvGrpSpPr/>
          <p:nvPr/>
        </p:nvGrpSpPr>
        <p:grpSpPr>
          <a:xfrm>
            <a:off x="8220980" y="4159471"/>
            <a:ext cx="423745" cy="1912244"/>
            <a:chOff x="7125964" y="3381165"/>
            <a:chExt cx="423745" cy="1912244"/>
          </a:xfrm>
        </p:grpSpPr>
        <p:sp>
          <p:nvSpPr>
            <p:cNvPr id="221" name="Rectangle 220"/>
            <p:cNvSpPr/>
            <p:nvPr/>
          </p:nvSpPr>
          <p:spPr>
            <a:xfrm>
              <a:off x="7261116"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2" name="Rectangle 221"/>
            <p:cNvSpPr/>
            <p:nvPr/>
          </p:nvSpPr>
          <p:spPr>
            <a:xfrm>
              <a:off x="7261116"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3" name="Rectangle 222"/>
            <p:cNvSpPr/>
            <p:nvPr/>
          </p:nvSpPr>
          <p:spPr>
            <a:xfrm>
              <a:off x="7261116"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4" name="TextBox 223"/>
            <p:cNvSpPr txBox="1"/>
            <p:nvPr/>
          </p:nvSpPr>
          <p:spPr>
            <a:xfrm>
              <a:off x="7125964" y="3381165"/>
              <a:ext cx="423745" cy="261610"/>
            </a:xfrm>
            <a:prstGeom prst="rect">
              <a:avLst/>
            </a:prstGeom>
            <a:noFill/>
            <a:ln>
              <a:noFill/>
            </a:ln>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1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C12</a:t>
              </a:r>
            </a:p>
          </p:txBody>
        </p:sp>
      </p:grpSp>
      <p:grpSp>
        <p:nvGrpSpPr>
          <p:cNvPr id="225" name="Group 224"/>
          <p:cNvGrpSpPr/>
          <p:nvPr/>
        </p:nvGrpSpPr>
        <p:grpSpPr>
          <a:xfrm>
            <a:off x="7440800" y="4159471"/>
            <a:ext cx="425842" cy="1912243"/>
            <a:chOff x="6401572" y="3381165"/>
            <a:chExt cx="425842" cy="1912243"/>
          </a:xfrm>
        </p:grpSpPr>
        <p:sp>
          <p:nvSpPr>
            <p:cNvPr id="226" name="Rectangle 225"/>
            <p:cNvSpPr/>
            <p:nvPr/>
          </p:nvSpPr>
          <p:spPr>
            <a:xfrm>
              <a:off x="6537200"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7" name="Rectangle 226"/>
            <p:cNvSpPr/>
            <p:nvPr/>
          </p:nvSpPr>
          <p:spPr>
            <a:xfrm>
              <a:off x="6537200"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8" name="Rectangle 227"/>
            <p:cNvSpPr/>
            <p:nvPr/>
          </p:nvSpPr>
          <p:spPr>
            <a:xfrm>
              <a:off x="6537200"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29" name="TextBox 228"/>
            <p:cNvSpPr txBox="1"/>
            <p:nvPr/>
          </p:nvSpPr>
          <p:spPr>
            <a:xfrm>
              <a:off x="6401572" y="3381165"/>
              <a:ext cx="425842"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C10</a:t>
              </a:r>
            </a:p>
          </p:txBody>
        </p:sp>
      </p:grpSp>
      <p:grpSp>
        <p:nvGrpSpPr>
          <p:cNvPr id="230" name="Group 229"/>
          <p:cNvGrpSpPr/>
          <p:nvPr/>
        </p:nvGrpSpPr>
        <p:grpSpPr>
          <a:xfrm>
            <a:off x="6407994" y="4077076"/>
            <a:ext cx="2282825" cy="2397200"/>
            <a:chOff x="5263677" y="3286068"/>
            <a:chExt cx="2286032" cy="2397200"/>
          </a:xfrm>
        </p:grpSpPr>
        <p:sp>
          <p:nvSpPr>
            <p:cNvPr id="231" name="Rectangle 230"/>
            <p:cNvSpPr/>
            <p:nvPr/>
          </p:nvSpPr>
          <p:spPr bwMode="auto">
            <a:xfrm>
              <a:off x="5280840" y="3286068"/>
              <a:ext cx="2268869" cy="2098675"/>
            </a:xfrm>
            <a:prstGeom prst="rect">
              <a:avLst/>
            </a:prstGeom>
            <a:noFill/>
            <a:ln w="38100" cap="sq">
              <a:solidFill>
                <a:srgbClr val="0070C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sp>
          <p:nvSpPr>
            <p:cNvPr id="232" name="TextBox 231"/>
            <p:cNvSpPr txBox="1"/>
            <p:nvPr/>
          </p:nvSpPr>
          <p:spPr>
            <a:xfrm>
              <a:off x="5263677" y="5406269"/>
              <a:ext cx="2280247" cy="276999"/>
            </a:xfrm>
            <a:prstGeom prst="rect">
              <a:avLst/>
            </a:prstGeom>
            <a:noFill/>
          </p:spPr>
          <p:txBody>
            <a:bodyPr wrap="square" lIns="0" tIns="0" rIns="0" bIns="0" rtlCol="0">
              <a:spAutoFit/>
            </a:bodyPr>
            <a:lstStyle>
              <a:defPPr>
                <a:defRPr lang="en-US"/>
              </a:defPPr>
              <a:lvl1pPr algn="ctr">
                <a:defRPr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Needed columns</a:t>
              </a:r>
            </a:p>
          </p:txBody>
        </p:sp>
      </p:grpSp>
      <p:grpSp>
        <p:nvGrpSpPr>
          <p:cNvPr id="233" name="Group 232"/>
          <p:cNvGrpSpPr/>
          <p:nvPr/>
        </p:nvGrpSpPr>
        <p:grpSpPr>
          <a:xfrm>
            <a:off x="3972859" y="4159471"/>
            <a:ext cx="365760" cy="1912243"/>
            <a:chOff x="2159757" y="3381166"/>
            <a:chExt cx="365760" cy="1912243"/>
          </a:xfrm>
        </p:grpSpPr>
        <p:sp>
          <p:nvSpPr>
            <p:cNvPr id="234" name="Rectangle 233"/>
            <p:cNvSpPr/>
            <p:nvPr/>
          </p:nvSpPr>
          <p:spPr>
            <a:xfrm>
              <a:off x="2278487"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35" name="Rectangle 234"/>
            <p:cNvSpPr/>
            <p:nvPr/>
          </p:nvSpPr>
          <p:spPr>
            <a:xfrm>
              <a:off x="2278487"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36" name="Rectangle 235"/>
            <p:cNvSpPr/>
            <p:nvPr/>
          </p:nvSpPr>
          <p:spPr>
            <a:xfrm>
              <a:off x="2278487"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37" name="TextBox 236"/>
            <p:cNvSpPr txBox="1"/>
            <p:nvPr/>
          </p:nvSpPr>
          <p:spPr>
            <a:xfrm>
              <a:off x="2159757" y="3381166"/>
              <a:ext cx="365760" cy="27699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C1</a:t>
              </a:r>
              <a:endParaRPr lang="en-US"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endParaRPr>
            </a:p>
          </p:txBody>
        </p:sp>
      </p:grpSp>
      <p:grpSp>
        <p:nvGrpSpPr>
          <p:cNvPr id="238" name="Group 237"/>
          <p:cNvGrpSpPr/>
          <p:nvPr/>
        </p:nvGrpSpPr>
        <p:grpSpPr>
          <a:xfrm>
            <a:off x="4337850" y="4159471"/>
            <a:ext cx="365760" cy="1912243"/>
            <a:chOff x="2521954" y="3381165"/>
            <a:chExt cx="365760" cy="1912243"/>
          </a:xfrm>
        </p:grpSpPr>
        <p:sp>
          <p:nvSpPr>
            <p:cNvPr id="239" name="Rectangle 238"/>
            <p:cNvSpPr/>
            <p:nvPr/>
          </p:nvSpPr>
          <p:spPr>
            <a:xfrm>
              <a:off x="2635641"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0" name="Rectangle 239"/>
            <p:cNvSpPr/>
            <p:nvPr/>
          </p:nvSpPr>
          <p:spPr>
            <a:xfrm>
              <a:off x="2635641"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1" name="Rectangle 240"/>
            <p:cNvSpPr/>
            <p:nvPr/>
          </p:nvSpPr>
          <p:spPr>
            <a:xfrm>
              <a:off x="2635641"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2" name="TextBox 241"/>
            <p:cNvSpPr txBox="1"/>
            <p:nvPr/>
          </p:nvSpPr>
          <p:spPr>
            <a:xfrm>
              <a:off x="2521954" y="3381165"/>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C2</a:t>
              </a:r>
            </a:p>
          </p:txBody>
        </p:sp>
      </p:grpSp>
      <p:grpSp>
        <p:nvGrpSpPr>
          <p:cNvPr id="243" name="Group 242"/>
          <p:cNvGrpSpPr/>
          <p:nvPr/>
        </p:nvGrpSpPr>
        <p:grpSpPr>
          <a:xfrm>
            <a:off x="4702841" y="4159471"/>
            <a:ext cx="365760" cy="1912243"/>
            <a:chOff x="2884151" y="3381165"/>
            <a:chExt cx="365760" cy="1912243"/>
          </a:xfrm>
        </p:grpSpPr>
        <p:sp>
          <p:nvSpPr>
            <p:cNvPr id="244" name="Rectangle 243"/>
            <p:cNvSpPr/>
            <p:nvPr/>
          </p:nvSpPr>
          <p:spPr>
            <a:xfrm>
              <a:off x="3002403" y="3638592"/>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5" name="Rectangle 244"/>
            <p:cNvSpPr/>
            <p:nvPr/>
          </p:nvSpPr>
          <p:spPr>
            <a:xfrm>
              <a:off x="3002403" y="4209355"/>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6" name="Rectangle 245"/>
            <p:cNvSpPr/>
            <p:nvPr/>
          </p:nvSpPr>
          <p:spPr>
            <a:xfrm>
              <a:off x="3002403" y="4784234"/>
              <a:ext cx="137160" cy="509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47" name="TextBox 246"/>
            <p:cNvSpPr txBox="1"/>
            <p:nvPr/>
          </p:nvSpPr>
          <p:spPr>
            <a:xfrm>
              <a:off x="2884151" y="3381165"/>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C3</a:t>
              </a:r>
            </a:p>
          </p:txBody>
        </p:sp>
      </p:grpSp>
      <p:grpSp>
        <p:nvGrpSpPr>
          <p:cNvPr id="248" name="Group 247"/>
          <p:cNvGrpSpPr/>
          <p:nvPr/>
        </p:nvGrpSpPr>
        <p:grpSpPr>
          <a:xfrm>
            <a:off x="5432823" y="4159471"/>
            <a:ext cx="365760" cy="1912244"/>
            <a:chOff x="3608545" y="3381165"/>
            <a:chExt cx="365760" cy="1912244"/>
          </a:xfrm>
        </p:grpSpPr>
        <p:sp>
          <p:nvSpPr>
            <p:cNvPr id="249" name="Rectangle 248"/>
            <p:cNvSpPr/>
            <p:nvPr/>
          </p:nvSpPr>
          <p:spPr>
            <a:xfrm>
              <a:off x="3726319"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0" name="Rectangle 249"/>
            <p:cNvSpPr/>
            <p:nvPr/>
          </p:nvSpPr>
          <p:spPr>
            <a:xfrm>
              <a:off x="3726319"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1" name="Rectangle 250"/>
            <p:cNvSpPr/>
            <p:nvPr/>
          </p:nvSpPr>
          <p:spPr>
            <a:xfrm>
              <a:off x="3726319"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2" name="TextBox 251"/>
            <p:cNvSpPr txBox="1"/>
            <p:nvPr/>
          </p:nvSpPr>
          <p:spPr>
            <a:xfrm>
              <a:off x="3608545" y="3381165"/>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C5</a:t>
              </a:r>
            </a:p>
          </p:txBody>
        </p:sp>
      </p:grpSp>
      <p:grpSp>
        <p:nvGrpSpPr>
          <p:cNvPr id="253" name="Group 252"/>
          <p:cNvGrpSpPr/>
          <p:nvPr/>
        </p:nvGrpSpPr>
        <p:grpSpPr>
          <a:xfrm>
            <a:off x="5797813" y="4159471"/>
            <a:ext cx="365760" cy="1912244"/>
            <a:chOff x="3970741" y="3381165"/>
            <a:chExt cx="365760" cy="1912244"/>
          </a:xfrm>
        </p:grpSpPr>
        <p:sp>
          <p:nvSpPr>
            <p:cNvPr id="254" name="Rectangle 253"/>
            <p:cNvSpPr/>
            <p:nvPr/>
          </p:nvSpPr>
          <p:spPr>
            <a:xfrm>
              <a:off x="4088277" y="3638592"/>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5" name="Rectangle 254"/>
            <p:cNvSpPr/>
            <p:nvPr/>
          </p:nvSpPr>
          <p:spPr>
            <a:xfrm>
              <a:off x="4088277" y="4209355"/>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6" name="Rectangle 255"/>
            <p:cNvSpPr/>
            <p:nvPr/>
          </p:nvSpPr>
          <p:spPr>
            <a:xfrm>
              <a:off x="4088277" y="4784234"/>
              <a:ext cx="137160" cy="509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57" name="TextBox 256"/>
            <p:cNvSpPr txBox="1"/>
            <p:nvPr/>
          </p:nvSpPr>
          <p:spPr>
            <a:xfrm>
              <a:off x="3970741" y="3381165"/>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C6</a:t>
              </a:r>
            </a:p>
          </p:txBody>
        </p:sp>
      </p:grpSp>
      <p:grpSp>
        <p:nvGrpSpPr>
          <p:cNvPr id="258" name="Group 257"/>
          <p:cNvGrpSpPr/>
          <p:nvPr/>
        </p:nvGrpSpPr>
        <p:grpSpPr>
          <a:xfrm>
            <a:off x="5067832" y="4159471"/>
            <a:ext cx="365760" cy="1912243"/>
            <a:chOff x="3246348" y="3381165"/>
            <a:chExt cx="365760" cy="1912243"/>
          </a:xfrm>
        </p:grpSpPr>
        <p:sp>
          <p:nvSpPr>
            <p:cNvPr id="259" name="Rectangle 258"/>
            <p:cNvSpPr/>
            <p:nvPr/>
          </p:nvSpPr>
          <p:spPr>
            <a:xfrm>
              <a:off x="3364361" y="3638592"/>
              <a:ext cx="137160" cy="5091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60" name="Rectangle 259"/>
            <p:cNvSpPr/>
            <p:nvPr/>
          </p:nvSpPr>
          <p:spPr>
            <a:xfrm>
              <a:off x="3364361" y="4209355"/>
              <a:ext cx="137160" cy="5091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61" name="Rectangle 260"/>
            <p:cNvSpPr/>
            <p:nvPr/>
          </p:nvSpPr>
          <p:spPr>
            <a:xfrm>
              <a:off x="3364361" y="4784234"/>
              <a:ext cx="137160" cy="5091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62" name="TextBox 261"/>
            <p:cNvSpPr txBox="1"/>
            <p:nvPr/>
          </p:nvSpPr>
          <p:spPr>
            <a:xfrm>
              <a:off x="3246348" y="3381165"/>
              <a:ext cx="365760" cy="276999"/>
            </a:xfrm>
            <a:prstGeom prst="rect">
              <a:avLst/>
            </a:prstGeom>
            <a:noFill/>
            <a:ln>
              <a:noFill/>
            </a:ln>
          </p:spPr>
          <p:txBody>
            <a:bodyPr wrap="square" rtlCol="0">
              <a:spAutoFit/>
            </a:bodyPr>
            <a:lstStyle/>
            <a:p>
              <a:pPr algn="ctr">
                <a:defRPr/>
              </a:pPr>
              <a:r>
                <a:rPr lang="en-US" sz="1200" kern="0" dirty="0">
                  <a:gradFill>
                    <a:gsLst>
                      <a:gs pos="125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rPr>
                <a:t>C4</a:t>
              </a:r>
            </a:p>
          </p:txBody>
        </p:sp>
      </p:grpSp>
      <p:grpSp>
        <p:nvGrpSpPr>
          <p:cNvPr id="263" name="Group 262"/>
          <p:cNvGrpSpPr/>
          <p:nvPr/>
        </p:nvGrpSpPr>
        <p:grpSpPr>
          <a:xfrm>
            <a:off x="3927725" y="4089774"/>
            <a:ext cx="2278311" cy="2383609"/>
            <a:chOff x="2137484" y="3311468"/>
            <a:chExt cx="2269750" cy="2383609"/>
          </a:xfrm>
        </p:grpSpPr>
        <p:sp>
          <p:nvSpPr>
            <p:cNvPr id="264" name="Rectangle 263"/>
            <p:cNvSpPr/>
            <p:nvPr/>
          </p:nvSpPr>
          <p:spPr bwMode="auto">
            <a:xfrm>
              <a:off x="2137484" y="3311468"/>
              <a:ext cx="2269750" cy="2073275"/>
            </a:xfrm>
            <a:prstGeom prst="rect">
              <a:avLst/>
            </a:prstGeom>
            <a:noFill/>
            <a:ln w="38100" cap="sq">
              <a:solidFill>
                <a:srgbClr val="0070C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sp>
          <p:nvSpPr>
            <p:cNvPr id="265" name="TextBox 264"/>
            <p:cNvSpPr txBox="1"/>
            <p:nvPr/>
          </p:nvSpPr>
          <p:spPr>
            <a:xfrm>
              <a:off x="2137484" y="5418078"/>
              <a:ext cx="2269750" cy="276999"/>
            </a:xfrm>
            <a:prstGeom prst="rect">
              <a:avLst/>
            </a:prstGeom>
            <a:noFill/>
          </p:spPr>
          <p:txBody>
            <a:bodyPr wrap="square" lIns="0" tIns="0" rIns="0" bIns="0" rtlCol="0">
              <a:spAutoFit/>
            </a:bodyPr>
            <a:lstStyle/>
            <a:p>
              <a:pPr algn="ct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Needed columns</a:t>
              </a:r>
            </a:p>
          </p:txBody>
        </p:sp>
      </p:grpSp>
      <p:grpSp>
        <p:nvGrpSpPr>
          <p:cNvPr id="266" name="Group 265"/>
          <p:cNvGrpSpPr/>
          <p:nvPr/>
        </p:nvGrpSpPr>
        <p:grpSpPr>
          <a:xfrm>
            <a:off x="5186353" y="4416898"/>
            <a:ext cx="137160" cy="1654816"/>
            <a:chOff x="3364361" y="3638592"/>
            <a:chExt cx="137160" cy="1654816"/>
          </a:xfrm>
        </p:grpSpPr>
        <p:sp>
          <p:nvSpPr>
            <p:cNvPr id="267" name="Rectangle 266"/>
            <p:cNvSpPr/>
            <p:nvPr/>
          </p:nvSpPr>
          <p:spPr>
            <a:xfrm>
              <a:off x="3364361" y="3638592"/>
              <a:ext cx="137160" cy="50917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68" name="Rectangle 267"/>
            <p:cNvSpPr/>
            <p:nvPr/>
          </p:nvSpPr>
          <p:spPr>
            <a:xfrm>
              <a:off x="3364361" y="4209355"/>
              <a:ext cx="137160" cy="50917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sp>
          <p:nvSpPr>
            <p:cNvPr id="269" name="Rectangle 268"/>
            <p:cNvSpPr/>
            <p:nvPr/>
          </p:nvSpPr>
          <p:spPr>
            <a:xfrm>
              <a:off x="3364361" y="4784234"/>
              <a:ext cx="137160" cy="509174"/>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grpSp>
      <p:grpSp>
        <p:nvGrpSpPr>
          <p:cNvPr id="271" name="Group 270"/>
          <p:cNvGrpSpPr>
            <a:grpSpLocks noChangeAspect="1"/>
          </p:cNvGrpSpPr>
          <p:nvPr/>
        </p:nvGrpSpPr>
        <p:grpSpPr>
          <a:xfrm flipH="1">
            <a:off x="873892" y="2785465"/>
            <a:ext cx="1627268" cy="1685372"/>
            <a:chOff x="3807371" y="2914650"/>
            <a:chExt cx="637629" cy="660397"/>
          </a:xfrm>
          <a:solidFill>
            <a:schemeClr val="tx1"/>
          </a:solidFill>
        </p:grpSpPr>
        <p:sp>
          <p:nvSpPr>
            <p:cNvPr id="272" name="Oval 271"/>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3"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4"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grpSp>
      <p:sp>
        <p:nvSpPr>
          <p:cNvPr id="275" name="TextBox 274"/>
          <p:cNvSpPr txBox="1"/>
          <p:nvPr/>
        </p:nvSpPr>
        <p:spPr>
          <a:xfrm>
            <a:off x="873891" y="4512933"/>
            <a:ext cx="1420699" cy="276999"/>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App Dev</a:t>
            </a:r>
          </a:p>
        </p:txBody>
      </p:sp>
      <p:sp>
        <p:nvSpPr>
          <p:cNvPr id="131" name="Rectangle 130"/>
          <p:cNvSpPr/>
          <p:nvPr/>
        </p:nvSpPr>
        <p:spPr>
          <a:xfrm>
            <a:off x="3215743" y="2659033"/>
            <a:ext cx="1997647" cy="375537"/>
          </a:xfrm>
          <a:prstGeom prst="rect">
            <a:avLst/>
          </a:prstGeom>
          <a:solidFill>
            <a:srgbClr val="00B294"/>
          </a:solidFill>
          <a:ln w="12700">
            <a:noFill/>
          </a:ln>
        </p:spPr>
        <p:txBody>
          <a:bodyPr wrap="square" lIns="137160" rIns="0">
            <a:noAutofit/>
          </a:bodyPr>
          <a:lstStyle/>
          <a:p>
            <a:pPr lvl="0">
              <a:buSzPct val="115000"/>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COLUMNSTORE</a:t>
            </a:r>
          </a:p>
        </p:txBody>
      </p:sp>
      <p:sp>
        <p:nvSpPr>
          <p:cNvPr id="132" name="Oval 131"/>
          <p:cNvSpPr/>
          <p:nvPr/>
        </p:nvSpPr>
        <p:spPr>
          <a:xfrm>
            <a:off x="2637561" y="2526761"/>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7621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par>
                          <p:cTn id="9" fill="hold">
                            <p:stCondLst>
                              <p:cond delay="1520"/>
                            </p:stCondLst>
                            <p:childTnLst>
                              <p:par>
                                <p:cTn id="10" presetID="22" presetClass="entr" presetSubtype="8" fill="hold" nodeType="after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40"/>
                                        </p:tgtEl>
                                        <p:attrNameLst>
                                          <p:attrName>style.visibility</p:attrName>
                                        </p:attrNameLst>
                                      </p:cBhvr>
                                      <p:to>
                                        <p:strVal val="visible"/>
                                      </p:to>
                                    </p:set>
                                    <p:animEffect transition="in" filter="fade">
                                      <p:cBhvr>
                                        <p:cTn id="18" dur="500"/>
                                        <p:tgtEl>
                                          <p:spTgt spid="140"/>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75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left)">
                                      <p:cBhvr>
                                        <p:cTn id="32" dur="500"/>
                                        <p:tgtEl>
                                          <p:spTgt spid="14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30"/>
                                        </p:tgtEl>
                                        <p:attrNameLst>
                                          <p:attrName>style.visibility</p:attrName>
                                        </p:attrNameLst>
                                      </p:cBhvr>
                                      <p:to>
                                        <p:strVal val="visible"/>
                                      </p:to>
                                    </p:set>
                                    <p:animEffect transition="in" filter="fade">
                                      <p:cBhvr>
                                        <p:cTn id="36" dur="500"/>
                                        <p:tgtEl>
                                          <p:spTgt spid="230"/>
                                        </p:tgtEl>
                                      </p:cBhvr>
                                    </p:animEffect>
                                  </p:childTnLst>
                                </p:cTn>
                              </p:par>
                              <p:par>
                                <p:cTn id="37" presetID="10" presetClass="entr" presetSubtype="0" fill="hold" nodeType="withEffect">
                                  <p:stCondLst>
                                    <p:cond delay="0"/>
                                  </p:stCondLst>
                                  <p:childTnLst>
                                    <p:set>
                                      <p:cBhvr>
                                        <p:cTn id="38" dur="1" fill="hold">
                                          <p:stCondLst>
                                            <p:cond delay="0"/>
                                          </p:stCondLst>
                                        </p:cTn>
                                        <p:tgtEl>
                                          <p:spTgt spid="263"/>
                                        </p:tgtEl>
                                        <p:attrNameLst>
                                          <p:attrName>style.visibility</p:attrName>
                                        </p:attrNameLst>
                                      </p:cBhvr>
                                      <p:to>
                                        <p:strVal val="visible"/>
                                      </p:to>
                                    </p:set>
                                    <p:animEffect transition="in" filter="fade">
                                      <p:cBhvr>
                                        <p:cTn id="39" dur="500"/>
                                        <p:tgtEl>
                                          <p:spTgt spid="263"/>
                                        </p:tgtEl>
                                      </p:cBhvr>
                                    </p:animEffect>
                                  </p:childTnLst>
                                </p:cTn>
                              </p:par>
                              <p:par>
                                <p:cTn id="40" presetID="10" presetClass="entr" presetSubtype="0" fill="hold" nodeType="withEffect">
                                  <p:stCondLst>
                                    <p:cond delay="0"/>
                                  </p:stCondLst>
                                  <p:childTnLst>
                                    <p:set>
                                      <p:cBhvr>
                                        <p:cTn id="41" dur="1" fill="hold">
                                          <p:stCondLst>
                                            <p:cond delay="0"/>
                                          </p:stCondLst>
                                        </p:cTn>
                                        <p:tgtEl>
                                          <p:spTgt spid="197"/>
                                        </p:tgtEl>
                                        <p:attrNameLst>
                                          <p:attrName>style.visibility</p:attrName>
                                        </p:attrNameLst>
                                      </p:cBhvr>
                                      <p:to>
                                        <p:strVal val="visible"/>
                                      </p:to>
                                    </p:set>
                                    <p:animEffect transition="in" filter="fade">
                                      <p:cBhvr>
                                        <p:cTn id="42" dur="500"/>
                                        <p:tgtEl>
                                          <p:spTgt spid="197"/>
                                        </p:tgtEl>
                                      </p:cBhvr>
                                    </p:animEffect>
                                  </p:childTnLst>
                                </p:cTn>
                              </p:par>
                              <p:par>
                                <p:cTn id="43" presetID="22" presetClass="entr" presetSubtype="8" fill="hold" nodeType="with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wipe(left)">
                                      <p:cBhvr>
                                        <p:cTn id="45" dur="500"/>
                                        <p:tgtEl>
                                          <p:spTgt spid="154"/>
                                        </p:tgtEl>
                                      </p:cBhvr>
                                    </p:animEffect>
                                  </p:childTnLst>
                                </p:cTn>
                              </p:par>
                              <p:par>
                                <p:cTn id="46" presetID="22" presetClass="entr" presetSubtype="1" fill="hold" nodeType="with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up)">
                                      <p:cBhvr>
                                        <p:cTn id="48" dur="500"/>
                                        <p:tgtEl>
                                          <p:spTgt spid="155"/>
                                        </p:tgtEl>
                                      </p:cBhvr>
                                    </p:animEffect>
                                  </p:childTnLst>
                                </p:cTn>
                              </p:par>
                              <p:par>
                                <p:cTn id="49" presetID="22" presetClass="entr" presetSubtype="1" fill="hold" nodeType="withEffect">
                                  <p:stCondLst>
                                    <p:cond delay="250"/>
                                  </p:stCondLst>
                                  <p:childTnLst>
                                    <p:set>
                                      <p:cBhvr>
                                        <p:cTn id="50" dur="1" fill="hold">
                                          <p:stCondLst>
                                            <p:cond delay="0"/>
                                          </p:stCondLst>
                                        </p:cTn>
                                        <p:tgtEl>
                                          <p:spTgt spid="156"/>
                                        </p:tgtEl>
                                        <p:attrNameLst>
                                          <p:attrName>style.visibility</p:attrName>
                                        </p:attrNameLst>
                                      </p:cBhvr>
                                      <p:to>
                                        <p:strVal val="visible"/>
                                      </p:to>
                                    </p:set>
                                    <p:animEffect transition="in" filter="wipe(up)">
                                      <p:cBhvr>
                                        <p:cTn id="51" dur="500"/>
                                        <p:tgtEl>
                                          <p:spTgt spid="156"/>
                                        </p:tgtEl>
                                      </p:cBhvr>
                                    </p:animEffect>
                                  </p:childTnLst>
                                </p:cTn>
                              </p:par>
                              <p:par>
                                <p:cTn id="52" presetID="22" presetClass="entr" presetSubtype="1" fill="hold" nodeType="with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wipe(up)">
                                      <p:cBhvr>
                                        <p:cTn id="54" dur="500"/>
                                        <p:tgtEl>
                                          <p:spTgt spid="157"/>
                                        </p:tgtEl>
                                      </p:cBhvr>
                                    </p:animEffect>
                                  </p:childTnLst>
                                </p:cTn>
                              </p:par>
                              <p:par>
                                <p:cTn id="55" presetID="22" presetClass="entr" presetSubtype="4"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wipe(down)">
                                      <p:cBhvr>
                                        <p:cTn id="57" dur="500"/>
                                        <p:tgtEl>
                                          <p:spTgt spid="158"/>
                                        </p:tgtEl>
                                      </p:cBhvr>
                                    </p:animEffect>
                                  </p:childTnLst>
                                </p:cTn>
                              </p:par>
                              <p:par>
                                <p:cTn id="58" presetID="22" presetClass="entr" presetSubtype="4" fill="hold" nodeType="withEffect">
                                  <p:stCondLst>
                                    <p:cond delay="250"/>
                                  </p:stCondLst>
                                  <p:childTnLst>
                                    <p:set>
                                      <p:cBhvr>
                                        <p:cTn id="59" dur="1" fill="hold">
                                          <p:stCondLst>
                                            <p:cond delay="0"/>
                                          </p:stCondLst>
                                        </p:cTn>
                                        <p:tgtEl>
                                          <p:spTgt spid="159"/>
                                        </p:tgtEl>
                                        <p:attrNameLst>
                                          <p:attrName>style.visibility</p:attrName>
                                        </p:attrNameLst>
                                      </p:cBhvr>
                                      <p:to>
                                        <p:strVal val="visible"/>
                                      </p:to>
                                    </p:set>
                                    <p:animEffect transition="in" filter="wipe(down)">
                                      <p:cBhvr>
                                        <p:cTn id="60" dur="500"/>
                                        <p:tgtEl>
                                          <p:spTgt spid="159"/>
                                        </p:tgtEl>
                                      </p:cBhvr>
                                    </p:animEffect>
                                  </p:childTnLst>
                                </p:cTn>
                              </p:par>
                              <p:par>
                                <p:cTn id="61" presetID="22" presetClass="entr" presetSubtype="4"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animEffect transition="in" filter="wipe(down)">
                                      <p:cBhvr>
                                        <p:cTn id="63" dur="500"/>
                                        <p:tgtEl>
                                          <p:spTgt spid="160"/>
                                        </p:tgtEl>
                                      </p:cBhvr>
                                    </p:animEffect>
                                  </p:childTnLst>
                                </p:cTn>
                              </p:par>
                            </p:childTnLst>
                          </p:cTn>
                        </p:par>
                        <p:par>
                          <p:cTn id="64" fill="hold">
                            <p:stCondLst>
                              <p:cond delay="1250"/>
                            </p:stCondLst>
                            <p:childTnLst>
                              <p:par>
                                <p:cTn id="65" presetID="10" presetClass="entr" presetSubtype="0" fill="hold" nodeType="after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500"/>
                                        <p:tgtEl>
                                          <p:spTgt spid="2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fade">
                                      <p:cBhvr>
                                        <p:cTn id="70" dur="500"/>
                                        <p:tgtEl>
                                          <p:spTgt spid="1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4"/>
                                        </p:tgtEl>
                                        <p:attrNameLst>
                                          <p:attrName>style.visibility</p:attrName>
                                        </p:attrNameLst>
                                      </p:cBhvr>
                                      <p:to>
                                        <p:strVal val="visible"/>
                                      </p:to>
                                    </p:set>
                                    <p:animEffect transition="in" filter="fade">
                                      <p:cBhvr>
                                        <p:cTn id="73" dur="500"/>
                                        <p:tgtEl>
                                          <p:spTgt spid="16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6"/>
                                        </p:tgtEl>
                                        <p:attrNameLst>
                                          <p:attrName>style.visibility</p:attrName>
                                        </p:attrNameLst>
                                      </p:cBhvr>
                                      <p:to>
                                        <p:strVal val="visible"/>
                                      </p:to>
                                    </p:set>
                                    <p:animEffect transition="in" filter="fade">
                                      <p:cBhvr>
                                        <p:cTn id="76" dur="500"/>
                                        <p:tgtEl>
                                          <p:spTgt spid="166"/>
                                        </p:tgtEl>
                                      </p:cBhvr>
                                    </p:animEffect>
                                  </p:childTnLst>
                                </p:cTn>
                              </p:par>
                              <p:par>
                                <p:cTn id="77" presetID="10" presetClass="entr" presetSubtype="0" fill="hold" nodeType="withEffect">
                                  <p:stCondLst>
                                    <p:cond delay="100"/>
                                  </p:stCondLst>
                                  <p:childTnLst>
                                    <p:set>
                                      <p:cBhvr>
                                        <p:cTn id="78" dur="1" fill="hold">
                                          <p:stCondLst>
                                            <p:cond delay="0"/>
                                          </p:stCondLst>
                                        </p:cTn>
                                        <p:tgtEl>
                                          <p:spTgt spid="238"/>
                                        </p:tgtEl>
                                        <p:attrNameLst>
                                          <p:attrName>style.visibility</p:attrName>
                                        </p:attrNameLst>
                                      </p:cBhvr>
                                      <p:to>
                                        <p:strVal val="visible"/>
                                      </p:to>
                                    </p:set>
                                    <p:animEffect transition="in" filter="fade">
                                      <p:cBhvr>
                                        <p:cTn id="79" dur="500"/>
                                        <p:tgtEl>
                                          <p:spTgt spid="238"/>
                                        </p:tgtEl>
                                      </p:cBhvr>
                                    </p:animEffect>
                                  </p:childTnLst>
                                </p:cTn>
                              </p:par>
                              <p:par>
                                <p:cTn id="80" presetID="10" presetClass="entr" presetSubtype="0" fill="hold" nodeType="withEffect">
                                  <p:stCondLst>
                                    <p:cond delay="200"/>
                                  </p:stCondLst>
                                  <p:childTnLst>
                                    <p:set>
                                      <p:cBhvr>
                                        <p:cTn id="81" dur="1" fill="hold">
                                          <p:stCondLst>
                                            <p:cond delay="0"/>
                                          </p:stCondLst>
                                        </p:cTn>
                                        <p:tgtEl>
                                          <p:spTgt spid="243"/>
                                        </p:tgtEl>
                                        <p:attrNameLst>
                                          <p:attrName>style.visibility</p:attrName>
                                        </p:attrNameLst>
                                      </p:cBhvr>
                                      <p:to>
                                        <p:strVal val="visible"/>
                                      </p:to>
                                    </p:set>
                                    <p:animEffect transition="in" filter="fade">
                                      <p:cBhvr>
                                        <p:cTn id="82" dur="500"/>
                                        <p:tgtEl>
                                          <p:spTgt spid="243"/>
                                        </p:tgtEl>
                                      </p:cBhvr>
                                    </p:animEffect>
                                  </p:childTnLst>
                                </p:cTn>
                              </p:par>
                              <p:par>
                                <p:cTn id="83" presetID="10" presetClass="entr" presetSubtype="0" fill="hold" nodeType="withEffect">
                                  <p:stCondLst>
                                    <p:cond delay="300"/>
                                  </p:stCondLst>
                                  <p:childTnLst>
                                    <p:set>
                                      <p:cBhvr>
                                        <p:cTn id="84" dur="1" fill="hold">
                                          <p:stCondLst>
                                            <p:cond delay="0"/>
                                          </p:stCondLst>
                                        </p:cTn>
                                        <p:tgtEl>
                                          <p:spTgt spid="258"/>
                                        </p:tgtEl>
                                        <p:attrNameLst>
                                          <p:attrName>style.visibility</p:attrName>
                                        </p:attrNameLst>
                                      </p:cBhvr>
                                      <p:to>
                                        <p:strVal val="visible"/>
                                      </p:to>
                                    </p:set>
                                    <p:animEffect transition="in" filter="fade">
                                      <p:cBhvr>
                                        <p:cTn id="85" dur="500"/>
                                        <p:tgtEl>
                                          <p:spTgt spid="258"/>
                                        </p:tgtEl>
                                      </p:cBhvr>
                                    </p:animEffect>
                                  </p:childTnLst>
                                </p:cTn>
                              </p:par>
                              <p:par>
                                <p:cTn id="86" presetID="10" presetClass="entr" presetSubtype="0" fill="hold" nodeType="withEffect">
                                  <p:stCondLst>
                                    <p:cond delay="400"/>
                                  </p:stCondLst>
                                  <p:childTnLst>
                                    <p:set>
                                      <p:cBhvr>
                                        <p:cTn id="87" dur="1" fill="hold">
                                          <p:stCondLst>
                                            <p:cond delay="0"/>
                                          </p:stCondLst>
                                        </p:cTn>
                                        <p:tgtEl>
                                          <p:spTgt spid="248"/>
                                        </p:tgtEl>
                                        <p:attrNameLst>
                                          <p:attrName>style.visibility</p:attrName>
                                        </p:attrNameLst>
                                      </p:cBhvr>
                                      <p:to>
                                        <p:strVal val="visible"/>
                                      </p:to>
                                    </p:set>
                                    <p:animEffect transition="in" filter="fade">
                                      <p:cBhvr>
                                        <p:cTn id="88" dur="500"/>
                                        <p:tgtEl>
                                          <p:spTgt spid="248"/>
                                        </p:tgtEl>
                                      </p:cBhvr>
                                    </p:animEffect>
                                  </p:childTnLst>
                                </p:cTn>
                              </p:par>
                              <p:par>
                                <p:cTn id="89" presetID="10" presetClass="entr" presetSubtype="0" fill="hold" nodeType="withEffect">
                                  <p:stCondLst>
                                    <p:cond delay="500"/>
                                  </p:stCondLst>
                                  <p:childTnLst>
                                    <p:set>
                                      <p:cBhvr>
                                        <p:cTn id="90" dur="1" fill="hold">
                                          <p:stCondLst>
                                            <p:cond delay="0"/>
                                          </p:stCondLst>
                                        </p:cTn>
                                        <p:tgtEl>
                                          <p:spTgt spid="253"/>
                                        </p:tgtEl>
                                        <p:attrNameLst>
                                          <p:attrName>style.visibility</p:attrName>
                                        </p:attrNameLst>
                                      </p:cBhvr>
                                      <p:to>
                                        <p:strVal val="visible"/>
                                      </p:to>
                                    </p:set>
                                    <p:animEffect transition="in" filter="fade">
                                      <p:cBhvr>
                                        <p:cTn id="91" dur="500"/>
                                        <p:tgtEl>
                                          <p:spTgt spid="253"/>
                                        </p:tgtEl>
                                      </p:cBhvr>
                                    </p:animEffect>
                                  </p:childTnLst>
                                </p:cTn>
                              </p:par>
                              <p:par>
                                <p:cTn id="92" presetID="10" presetClass="entr" presetSubtype="0" fill="hold" nodeType="withEffect">
                                  <p:stCondLst>
                                    <p:cond delay="600"/>
                                  </p:stCondLst>
                                  <p:childTnLst>
                                    <p:set>
                                      <p:cBhvr>
                                        <p:cTn id="93" dur="1" fill="hold">
                                          <p:stCondLst>
                                            <p:cond delay="0"/>
                                          </p:stCondLst>
                                        </p:cTn>
                                        <p:tgtEl>
                                          <p:spTgt spid="200"/>
                                        </p:tgtEl>
                                        <p:attrNameLst>
                                          <p:attrName>style.visibility</p:attrName>
                                        </p:attrNameLst>
                                      </p:cBhvr>
                                      <p:to>
                                        <p:strVal val="visible"/>
                                      </p:to>
                                    </p:set>
                                    <p:animEffect transition="in" filter="fade">
                                      <p:cBhvr>
                                        <p:cTn id="94" dur="500"/>
                                        <p:tgtEl>
                                          <p:spTgt spid="200"/>
                                        </p:tgtEl>
                                      </p:cBhvr>
                                    </p:animEffect>
                                  </p:childTnLst>
                                </p:cTn>
                              </p:par>
                              <p:par>
                                <p:cTn id="95" presetID="10" presetClass="entr" presetSubtype="0" fill="hold" nodeType="withEffect">
                                  <p:stCondLst>
                                    <p:cond delay="700"/>
                                  </p:stCondLst>
                                  <p:childTnLst>
                                    <p:set>
                                      <p:cBhvr>
                                        <p:cTn id="96" dur="1" fill="hold">
                                          <p:stCondLst>
                                            <p:cond delay="0"/>
                                          </p:stCondLst>
                                        </p:cTn>
                                        <p:tgtEl>
                                          <p:spTgt spid="205"/>
                                        </p:tgtEl>
                                        <p:attrNameLst>
                                          <p:attrName>style.visibility</p:attrName>
                                        </p:attrNameLst>
                                      </p:cBhvr>
                                      <p:to>
                                        <p:strVal val="visible"/>
                                      </p:to>
                                    </p:set>
                                    <p:animEffect transition="in" filter="fade">
                                      <p:cBhvr>
                                        <p:cTn id="97" dur="500"/>
                                        <p:tgtEl>
                                          <p:spTgt spid="205"/>
                                        </p:tgtEl>
                                      </p:cBhvr>
                                    </p:animEffect>
                                  </p:childTnLst>
                                </p:cTn>
                              </p:par>
                              <p:par>
                                <p:cTn id="98" presetID="10" presetClass="entr" presetSubtype="0" fill="hold" nodeType="withEffect">
                                  <p:stCondLst>
                                    <p:cond delay="800"/>
                                  </p:stCondLst>
                                  <p:childTnLst>
                                    <p:set>
                                      <p:cBhvr>
                                        <p:cTn id="99" dur="1" fill="hold">
                                          <p:stCondLst>
                                            <p:cond delay="0"/>
                                          </p:stCondLst>
                                        </p:cTn>
                                        <p:tgtEl>
                                          <p:spTgt spid="210"/>
                                        </p:tgtEl>
                                        <p:attrNameLst>
                                          <p:attrName>style.visibility</p:attrName>
                                        </p:attrNameLst>
                                      </p:cBhvr>
                                      <p:to>
                                        <p:strVal val="visible"/>
                                      </p:to>
                                    </p:set>
                                    <p:animEffect transition="in" filter="fade">
                                      <p:cBhvr>
                                        <p:cTn id="100" dur="500"/>
                                        <p:tgtEl>
                                          <p:spTgt spid="210"/>
                                        </p:tgtEl>
                                      </p:cBhvr>
                                    </p:animEffect>
                                  </p:childTnLst>
                                </p:cTn>
                              </p:par>
                              <p:par>
                                <p:cTn id="101" presetID="10" presetClass="entr" presetSubtype="0" fill="hold" nodeType="withEffect">
                                  <p:stCondLst>
                                    <p:cond delay="900"/>
                                  </p:stCondLst>
                                  <p:childTnLst>
                                    <p:set>
                                      <p:cBhvr>
                                        <p:cTn id="102" dur="1" fill="hold">
                                          <p:stCondLst>
                                            <p:cond delay="0"/>
                                          </p:stCondLst>
                                        </p:cTn>
                                        <p:tgtEl>
                                          <p:spTgt spid="225"/>
                                        </p:tgtEl>
                                        <p:attrNameLst>
                                          <p:attrName>style.visibility</p:attrName>
                                        </p:attrNameLst>
                                      </p:cBhvr>
                                      <p:to>
                                        <p:strVal val="visible"/>
                                      </p:to>
                                    </p:set>
                                    <p:animEffect transition="in" filter="fade">
                                      <p:cBhvr>
                                        <p:cTn id="103" dur="500"/>
                                        <p:tgtEl>
                                          <p:spTgt spid="225"/>
                                        </p:tgtEl>
                                      </p:cBhvr>
                                    </p:animEffect>
                                  </p:childTnLst>
                                </p:cTn>
                              </p:par>
                              <p:par>
                                <p:cTn id="104" presetID="10" presetClass="entr" presetSubtype="0" fill="hold" nodeType="withEffect">
                                  <p:stCondLst>
                                    <p:cond delay="1000"/>
                                  </p:stCondLst>
                                  <p:childTnLst>
                                    <p:set>
                                      <p:cBhvr>
                                        <p:cTn id="105" dur="1" fill="hold">
                                          <p:stCondLst>
                                            <p:cond delay="0"/>
                                          </p:stCondLst>
                                        </p:cTn>
                                        <p:tgtEl>
                                          <p:spTgt spid="215"/>
                                        </p:tgtEl>
                                        <p:attrNameLst>
                                          <p:attrName>style.visibility</p:attrName>
                                        </p:attrNameLst>
                                      </p:cBhvr>
                                      <p:to>
                                        <p:strVal val="visible"/>
                                      </p:to>
                                    </p:set>
                                    <p:animEffect transition="in" filter="fade">
                                      <p:cBhvr>
                                        <p:cTn id="106" dur="500"/>
                                        <p:tgtEl>
                                          <p:spTgt spid="215"/>
                                        </p:tgtEl>
                                      </p:cBhvr>
                                    </p:animEffect>
                                  </p:childTnLst>
                                </p:cTn>
                              </p:par>
                              <p:par>
                                <p:cTn id="107" presetID="10" presetClass="entr" presetSubtype="0" fill="hold" nodeType="withEffect">
                                  <p:stCondLst>
                                    <p:cond delay="1100"/>
                                  </p:stCondLst>
                                  <p:childTnLst>
                                    <p:set>
                                      <p:cBhvr>
                                        <p:cTn id="108" dur="1" fill="hold">
                                          <p:stCondLst>
                                            <p:cond delay="0"/>
                                          </p:stCondLst>
                                        </p:cTn>
                                        <p:tgtEl>
                                          <p:spTgt spid="220"/>
                                        </p:tgtEl>
                                        <p:attrNameLst>
                                          <p:attrName>style.visibility</p:attrName>
                                        </p:attrNameLst>
                                      </p:cBhvr>
                                      <p:to>
                                        <p:strVal val="visible"/>
                                      </p:to>
                                    </p:set>
                                    <p:animEffect transition="in" filter="fade">
                                      <p:cBhvr>
                                        <p:cTn id="109" dur="500"/>
                                        <p:tgtEl>
                                          <p:spTgt spid="220"/>
                                        </p:tgtEl>
                                      </p:cBhvr>
                                    </p:animEffect>
                                  </p:childTnLst>
                                </p:cTn>
                              </p:par>
                              <p:par>
                                <p:cTn id="110" presetID="10" presetClass="entr" presetSubtype="0" fill="hold" nodeType="withEffect">
                                  <p:stCondLst>
                                    <p:cond delay="1200"/>
                                  </p:stCondLst>
                                  <p:childTnLst>
                                    <p:set>
                                      <p:cBhvr>
                                        <p:cTn id="111" dur="1" fill="hold">
                                          <p:stCondLst>
                                            <p:cond delay="0"/>
                                          </p:stCondLst>
                                        </p:cTn>
                                        <p:tgtEl>
                                          <p:spTgt spid="167"/>
                                        </p:tgtEl>
                                        <p:attrNameLst>
                                          <p:attrName>style.visibility</p:attrName>
                                        </p:attrNameLst>
                                      </p:cBhvr>
                                      <p:to>
                                        <p:strVal val="visible"/>
                                      </p:to>
                                    </p:set>
                                    <p:animEffect transition="in" filter="fade">
                                      <p:cBhvr>
                                        <p:cTn id="112" dur="500"/>
                                        <p:tgtEl>
                                          <p:spTgt spid="167"/>
                                        </p:tgtEl>
                                      </p:cBhvr>
                                    </p:animEffect>
                                  </p:childTnLst>
                                </p:cTn>
                              </p:par>
                              <p:par>
                                <p:cTn id="113" presetID="10" presetClass="entr" presetSubtype="0" fill="hold" nodeType="withEffect">
                                  <p:stCondLst>
                                    <p:cond delay="1300"/>
                                  </p:stCondLst>
                                  <p:childTnLst>
                                    <p:set>
                                      <p:cBhvr>
                                        <p:cTn id="114" dur="1" fill="hold">
                                          <p:stCondLst>
                                            <p:cond delay="0"/>
                                          </p:stCondLst>
                                        </p:cTn>
                                        <p:tgtEl>
                                          <p:spTgt spid="172"/>
                                        </p:tgtEl>
                                        <p:attrNameLst>
                                          <p:attrName>style.visibility</p:attrName>
                                        </p:attrNameLst>
                                      </p:cBhvr>
                                      <p:to>
                                        <p:strVal val="visible"/>
                                      </p:to>
                                    </p:set>
                                    <p:animEffect transition="in" filter="fade">
                                      <p:cBhvr>
                                        <p:cTn id="115" dur="500"/>
                                        <p:tgtEl>
                                          <p:spTgt spid="172"/>
                                        </p:tgtEl>
                                      </p:cBhvr>
                                    </p:animEffect>
                                  </p:childTnLst>
                                </p:cTn>
                              </p:par>
                              <p:par>
                                <p:cTn id="116" presetID="10" presetClass="entr" presetSubtype="0" fill="hold" nodeType="withEffect">
                                  <p:stCondLst>
                                    <p:cond delay="1400"/>
                                  </p:stCondLst>
                                  <p:childTnLst>
                                    <p:set>
                                      <p:cBhvr>
                                        <p:cTn id="117" dur="1" fill="hold">
                                          <p:stCondLst>
                                            <p:cond delay="0"/>
                                          </p:stCondLst>
                                        </p:cTn>
                                        <p:tgtEl>
                                          <p:spTgt spid="177"/>
                                        </p:tgtEl>
                                        <p:attrNameLst>
                                          <p:attrName>style.visibility</p:attrName>
                                        </p:attrNameLst>
                                      </p:cBhvr>
                                      <p:to>
                                        <p:strVal val="visible"/>
                                      </p:to>
                                    </p:set>
                                    <p:animEffect transition="in" filter="fade">
                                      <p:cBhvr>
                                        <p:cTn id="118" dur="500"/>
                                        <p:tgtEl>
                                          <p:spTgt spid="177"/>
                                        </p:tgtEl>
                                      </p:cBhvr>
                                    </p:animEffect>
                                  </p:childTnLst>
                                </p:cTn>
                              </p:par>
                              <p:par>
                                <p:cTn id="119" presetID="10" presetClass="entr" presetSubtype="0" fill="hold" nodeType="withEffect">
                                  <p:stCondLst>
                                    <p:cond delay="1500"/>
                                  </p:stCondLst>
                                  <p:childTnLst>
                                    <p:set>
                                      <p:cBhvr>
                                        <p:cTn id="120" dur="1" fill="hold">
                                          <p:stCondLst>
                                            <p:cond delay="0"/>
                                          </p:stCondLst>
                                        </p:cTn>
                                        <p:tgtEl>
                                          <p:spTgt spid="192"/>
                                        </p:tgtEl>
                                        <p:attrNameLst>
                                          <p:attrName>style.visibility</p:attrName>
                                        </p:attrNameLst>
                                      </p:cBhvr>
                                      <p:to>
                                        <p:strVal val="visible"/>
                                      </p:to>
                                    </p:set>
                                    <p:animEffect transition="in" filter="fade">
                                      <p:cBhvr>
                                        <p:cTn id="121" dur="500"/>
                                        <p:tgtEl>
                                          <p:spTgt spid="192"/>
                                        </p:tgtEl>
                                      </p:cBhvr>
                                    </p:animEffect>
                                  </p:childTnLst>
                                </p:cTn>
                              </p:par>
                              <p:par>
                                <p:cTn id="122" presetID="10" presetClass="entr" presetSubtype="0" fill="hold" nodeType="withEffect">
                                  <p:stCondLst>
                                    <p:cond delay="160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nodeType="withEffect">
                                  <p:stCondLst>
                                    <p:cond delay="1700"/>
                                  </p:stCondLst>
                                  <p:childTnLst>
                                    <p:set>
                                      <p:cBhvr>
                                        <p:cTn id="126" dur="1" fill="hold">
                                          <p:stCondLst>
                                            <p:cond delay="0"/>
                                          </p:stCondLst>
                                        </p:cTn>
                                        <p:tgtEl>
                                          <p:spTgt spid="187"/>
                                        </p:tgtEl>
                                        <p:attrNameLst>
                                          <p:attrName>style.visibility</p:attrName>
                                        </p:attrNameLst>
                                      </p:cBhvr>
                                      <p:to>
                                        <p:strVal val="visible"/>
                                      </p:to>
                                    </p:set>
                                    <p:animEffect transition="in" filter="fade">
                                      <p:cBhvr>
                                        <p:cTn id="127" dur="500"/>
                                        <p:tgtEl>
                                          <p:spTgt spid="187"/>
                                        </p:tgtEl>
                                      </p:cBhvr>
                                    </p:animEffect>
                                  </p:childTnLst>
                                </p:cTn>
                              </p:par>
                            </p:childTnLst>
                          </p:cTn>
                        </p:par>
                        <p:par>
                          <p:cTn id="128" fill="hold">
                            <p:stCondLst>
                              <p:cond delay="3450"/>
                            </p:stCondLst>
                            <p:childTnLst>
                              <p:par>
                                <p:cTn id="129" presetID="22" presetClass="entr" presetSubtype="1" fill="hold" nodeType="afterEffect">
                                  <p:stCondLst>
                                    <p:cond delay="0"/>
                                  </p:stCondLst>
                                  <p:childTnLst>
                                    <p:set>
                                      <p:cBhvr>
                                        <p:cTn id="130" dur="1" fill="hold">
                                          <p:stCondLst>
                                            <p:cond delay="0"/>
                                          </p:stCondLst>
                                        </p:cTn>
                                        <p:tgtEl>
                                          <p:spTgt spid="266"/>
                                        </p:tgtEl>
                                        <p:attrNameLst>
                                          <p:attrName>style.visibility</p:attrName>
                                        </p:attrNameLst>
                                      </p:cBhvr>
                                      <p:to>
                                        <p:strVal val="visible"/>
                                      </p:to>
                                    </p:set>
                                    <p:animEffect transition="in" filter="wipe(up)">
                                      <p:cBhvr>
                                        <p:cTn id="131" dur="500"/>
                                        <p:tgtEl>
                                          <p:spTgt spid="266"/>
                                        </p:tgtEl>
                                      </p:cBhvr>
                                    </p:animEffect>
                                  </p:childTnLst>
                                </p:cTn>
                              </p:par>
                            </p:childTnLst>
                          </p:cTn>
                        </p:par>
                        <p:par>
                          <p:cTn id="132" fill="hold">
                            <p:stCondLst>
                              <p:cond delay="3950"/>
                            </p:stCondLst>
                            <p:childTnLst>
                              <p:par>
                                <p:cTn id="133" presetID="22" presetClass="entr" presetSubtype="2" fill="hold" nodeType="after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wipe(right)">
                                      <p:cBhvr>
                                        <p:cTn id="135" dur="500"/>
                                        <p:tgtEl>
                                          <p:spTgt spid="89"/>
                                        </p:tgtEl>
                                      </p:cBhvr>
                                    </p:animEffect>
                                  </p:childTnLst>
                                </p:cTn>
                              </p:par>
                            </p:childTnLst>
                          </p:cTn>
                        </p:par>
                        <p:par>
                          <p:cTn id="136" fill="hold">
                            <p:stCondLst>
                              <p:cond delay="4450"/>
                            </p:stCondLst>
                            <p:childTnLst>
                              <p:par>
                                <p:cTn id="137" presetID="53" presetClass="entr" presetSubtype="16" fill="hold" grpId="0" nodeType="afterEffect">
                                  <p:stCondLst>
                                    <p:cond delay="0"/>
                                  </p:stCondLst>
                                  <p:childTnLst>
                                    <p:set>
                                      <p:cBhvr>
                                        <p:cTn id="138" dur="1" fill="hold">
                                          <p:stCondLst>
                                            <p:cond delay="0"/>
                                          </p:stCondLst>
                                        </p:cTn>
                                        <p:tgtEl>
                                          <p:spTgt spid="132"/>
                                        </p:tgtEl>
                                        <p:attrNameLst>
                                          <p:attrName>style.visibility</p:attrName>
                                        </p:attrNameLst>
                                      </p:cBhvr>
                                      <p:to>
                                        <p:strVal val="visible"/>
                                      </p:to>
                                    </p:set>
                                    <p:anim calcmode="lin" valueType="num">
                                      <p:cBhvr>
                                        <p:cTn id="139" dur="500" fill="hold"/>
                                        <p:tgtEl>
                                          <p:spTgt spid="132"/>
                                        </p:tgtEl>
                                        <p:attrNameLst>
                                          <p:attrName>ppt_w</p:attrName>
                                        </p:attrNameLst>
                                      </p:cBhvr>
                                      <p:tavLst>
                                        <p:tav tm="0">
                                          <p:val>
                                            <p:fltVal val="0"/>
                                          </p:val>
                                        </p:tav>
                                        <p:tav tm="100000">
                                          <p:val>
                                            <p:strVal val="#ppt_w"/>
                                          </p:val>
                                        </p:tav>
                                      </p:tavLst>
                                    </p:anim>
                                    <p:anim calcmode="lin" valueType="num">
                                      <p:cBhvr>
                                        <p:cTn id="140" dur="500" fill="hold"/>
                                        <p:tgtEl>
                                          <p:spTgt spid="132"/>
                                        </p:tgtEl>
                                        <p:attrNameLst>
                                          <p:attrName>ppt_h</p:attrName>
                                        </p:attrNameLst>
                                      </p:cBhvr>
                                      <p:tavLst>
                                        <p:tav tm="0">
                                          <p:val>
                                            <p:fltVal val="0"/>
                                          </p:val>
                                        </p:tav>
                                        <p:tav tm="100000">
                                          <p:val>
                                            <p:strVal val="#ppt_h"/>
                                          </p:val>
                                        </p:tav>
                                      </p:tavLst>
                                    </p:anim>
                                    <p:animEffect transition="in" filter="fade">
                                      <p:cBhvr>
                                        <p:cTn id="141" dur="500"/>
                                        <p:tgtEl>
                                          <p:spTgt spid="132"/>
                                        </p:tgtEl>
                                      </p:cBhvr>
                                    </p:animEffect>
                                  </p:childTnLst>
                                </p:cTn>
                              </p:par>
                            </p:childTnLst>
                          </p:cTn>
                        </p:par>
                        <p:par>
                          <p:cTn id="142" fill="hold">
                            <p:stCondLst>
                              <p:cond delay="4950"/>
                            </p:stCondLst>
                            <p:childTnLst>
                              <p:par>
                                <p:cTn id="143" presetID="22" presetClass="entr" presetSubtype="8" fill="hold" grpId="0" nodeType="afterEffect">
                                  <p:stCondLst>
                                    <p:cond delay="250"/>
                                  </p:stCondLst>
                                  <p:childTnLst>
                                    <p:set>
                                      <p:cBhvr>
                                        <p:cTn id="144" dur="1" fill="hold">
                                          <p:stCondLst>
                                            <p:cond delay="0"/>
                                          </p:stCondLst>
                                        </p:cTn>
                                        <p:tgtEl>
                                          <p:spTgt spid="131"/>
                                        </p:tgtEl>
                                        <p:attrNameLst>
                                          <p:attrName>style.visibility</p:attrName>
                                        </p:attrNameLst>
                                      </p:cBhvr>
                                      <p:to>
                                        <p:strVal val="visible"/>
                                      </p:to>
                                    </p:set>
                                    <p:animEffect transition="in" filter="wipe(left)">
                                      <p:cBhvr>
                                        <p:cTn id="145"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9" grpId="0" animBg="1"/>
      <p:bldP spid="140" grpId="0" animBg="1"/>
      <p:bldP spid="141" grpId="0" animBg="1"/>
      <p:bldP spid="142" grpId="0"/>
      <p:bldP spid="164" grpId="0" animBg="1"/>
      <p:bldP spid="165" grpId="0" animBg="1"/>
      <p:bldP spid="166" grpId="0" animBg="1"/>
      <p:bldP spid="131" grpId="0" animBg="1"/>
      <p:bldP spid="1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142"/>
          <a:stretch/>
        </p:blipFill>
        <p:spPr>
          <a:xfrm>
            <a:off x="6675515" y="1"/>
            <a:ext cx="5516485" cy="6857999"/>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Improve real-time insights into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database app transactions </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1.3</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10471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p:cNvSpPr/>
          <p:nvPr/>
        </p:nvSpPr>
        <p:spPr bwMode="auto">
          <a:xfrm>
            <a:off x="8118708" y="3188142"/>
            <a:ext cx="1110632" cy="942077"/>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grpSp>
        <p:nvGrpSpPr>
          <p:cNvPr id="97" name="Group 96"/>
          <p:cNvGrpSpPr/>
          <p:nvPr/>
        </p:nvGrpSpPr>
        <p:grpSpPr>
          <a:xfrm>
            <a:off x="9889828" y="3127696"/>
            <a:ext cx="1597339" cy="1025135"/>
            <a:chOff x="9419980" y="2730917"/>
            <a:chExt cx="1597339" cy="1025135"/>
          </a:xfrm>
        </p:grpSpPr>
        <p:sp>
          <p:nvSpPr>
            <p:cNvPr id="112" name="Rectangle 111"/>
            <p:cNvSpPr/>
            <p:nvPr/>
          </p:nvSpPr>
          <p:spPr>
            <a:xfrm>
              <a:off x="9419981" y="3203161"/>
              <a:ext cx="1597338" cy="5528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Personal data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not masked</a:t>
              </a: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 name="Title 3"/>
          <p:cNvSpPr>
            <a:spLocks noGrp="1"/>
          </p:cNvSpPr>
          <p:nvPr>
            <p:ph type="title"/>
          </p:nvPr>
        </p:nvSpPr>
        <p:spPr>
          <a:xfrm>
            <a:off x="455830" y="289511"/>
            <a:ext cx="7077737" cy="899665"/>
          </a:xfrm>
        </p:spPr>
        <p:txBody>
          <a:bodyPr/>
          <a:lstStyle/>
          <a:p>
            <a:r>
              <a:rPr lang="en-US" sz="4400" dirty="0"/>
              <a:t>Develop secure and compliant database apps</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1.4</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cxnSp>
        <p:nvCxnSpPr>
          <p:cNvPr id="96" name="Straight Arrow Connector 112"/>
          <p:cNvCxnSpPr/>
          <p:nvPr/>
        </p:nvCxnSpPr>
        <p:spPr>
          <a:xfrm rot="16200000" flipH="1">
            <a:off x="3165151" y="3989067"/>
            <a:ext cx="735944" cy="496253"/>
          </a:xfrm>
          <a:prstGeom prst="bentConnector3">
            <a:avLst>
              <a:gd name="adj1" fmla="val 10116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746747" y="4072536"/>
            <a:ext cx="1191959" cy="1299166"/>
            <a:chOff x="7109810" y="2407480"/>
            <a:chExt cx="1191959" cy="1299166"/>
          </a:xfrm>
        </p:grpSpPr>
        <p:sp>
          <p:nvSpPr>
            <p:cNvPr id="99"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TextBox 99"/>
            <p:cNvSpPr txBox="1"/>
            <p:nvPr/>
          </p:nvSpPr>
          <p:spPr>
            <a:xfrm>
              <a:off x="7109810" y="2981524"/>
              <a:ext cx="1191959" cy="292388"/>
            </a:xfrm>
            <a:prstGeom prst="rect">
              <a:avLst/>
            </a:prstGeom>
            <a:noFill/>
          </p:spPr>
          <p:txBody>
            <a:bodyPr wrap="square" rtlCol="0">
              <a:spAutoFit/>
            </a:bodyPr>
            <a:lstStyle/>
            <a:p>
              <a:pPr algn="ctr">
                <a:defRPr/>
              </a:pPr>
              <a:r>
                <a:rPr lang="en-US" sz="1300" b="1" kern="0" dirty="0">
                  <a:gradFill>
                    <a:gsLst>
                      <a:gs pos="1250">
                        <a:schemeClr val="bg1"/>
                      </a:gs>
                      <a:gs pos="100000">
                        <a:schemeClr val="bg1"/>
                      </a:gs>
                    </a:gsLst>
                    <a:lin ang="5400000" scaled="0"/>
                  </a:gradFill>
                </a:rPr>
                <a:t>SQL SERVER</a:t>
              </a:r>
            </a:p>
          </p:txBody>
        </p:sp>
      </p:grpSp>
      <p:sp>
        <p:nvSpPr>
          <p:cNvPr id="101" name="Freeform: Shape 100"/>
          <p:cNvSpPr/>
          <p:nvPr/>
        </p:nvSpPr>
        <p:spPr>
          <a:xfrm>
            <a:off x="1030741" y="3141141"/>
            <a:ext cx="1102852" cy="1022703"/>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sp>
        <p:nvSpPr>
          <p:cNvPr id="140" name="TextBox 139"/>
          <p:cNvSpPr txBox="1"/>
          <p:nvPr/>
        </p:nvSpPr>
        <p:spPr>
          <a:xfrm>
            <a:off x="794894" y="4200703"/>
            <a:ext cx="1574546" cy="369332"/>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Normal user</a:t>
            </a:r>
          </a:p>
        </p:txBody>
      </p:sp>
      <p:sp>
        <p:nvSpPr>
          <p:cNvPr id="141" name="TextBox 140"/>
          <p:cNvSpPr txBox="1"/>
          <p:nvPr/>
        </p:nvSpPr>
        <p:spPr>
          <a:xfrm>
            <a:off x="6609046" y="3793560"/>
            <a:ext cx="1358045" cy="276999"/>
          </a:xfrm>
          <a:prstGeom prst="rect">
            <a:avLst/>
          </a:prstGeom>
          <a:solidFill>
            <a:srgbClr val="E5F1FB"/>
          </a:solidFill>
          <a:ln>
            <a:noFill/>
          </a:ln>
        </p:spPr>
        <p:txBody>
          <a:bodyPr wrap="square" lIns="45720" tIns="0" rIns="91440" bIns="0" rtlCol="0">
            <a:spAutoFit/>
          </a:bodyPr>
          <a:lstStyle/>
          <a:p>
            <a:pP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cxnSp>
        <p:nvCxnSpPr>
          <p:cNvPr id="142" name="Connector: Elbow 141"/>
          <p:cNvCxnSpPr>
            <a:cxnSpLocks/>
            <a:stCxn id="100" idx="3"/>
            <a:endCxn id="141" idx="1"/>
          </p:cNvCxnSpPr>
          <p:nvPr/>
        </p:nvCxnSpPr>
        <p:spPr>
          <a:xfrm flipV="1">
            <a:off x="4938706" y="3932060"/>
            <a:ext cx="1670340" cy="86071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627049" y="4136160"/>
            <a:ext cx="4932000" cy="2335715"/>
            <a:chOff x="6627049" y="4136160"/>
            <a:chExt cx="4932000" cy="2335715"/>
          </a:xfrm>
        </p:grpSpPr>
        <p:sp>
          <p:nvSpPr>
            <p:cNvPr id="17" name="Rectangle 16"/>
            <p:cNvSpPr/>
            <p:nvPr/>
          </p:nvSpPr>
          <p:spPr bwMode="auto">
            <a:xfrm>
              <a:off x="6627049" y="4136160"/>
              <a:ext cx="4932000" cy="2335715"/>
            </a:xfrm>
            <a:prstGeom prst="rect">
              <a:avLst/>
            </a:prstGeom>
            <a:solidFill>
              <a:srgbClr val="E5F1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6627049" y="4136160"/>
              <a:ext cx="4932000" cy="2329774"/>
              <a:chOff x="6627049" y="4066310"/>
              <a:chExt cx="4932000" cy="2329774"/>
            </a:xfrm>
          </p:grpSpPr>
          <p:sp>
            <p:nvSpPr>
              <p:cNvPr id="145" name="Rectangle 144"/>
              <p:cNvSpPr/>
              <p:nvPr/>
            </p:nvSpPr>
            <p:spPr bwMode="auto">
              <a:xfrm>
                <a:off x="6627049" y="4066311"/>
                <a:ext cx="953648" cy="199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Customer Name</a:t>
                </a:r>
              </a:p>
            </p:txBody>
          </p:sp>
          <p:sp>
            <p:nvSpPr>
              <p:cNvPr id="147" name="Rectangle 146"/>
              <p:cNvSpPr/>
              <p:nvPr/>
            </p:nvSpPr>
            <p:spPr bwMode="auto">
              <a:xfrm>
                <a:off x="7598321" y="4066310"/>
                <a:ext cx="670422" cy="199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Product ID</a:t>
                </a:r>
              </a:p>
            </p:txBody>
          </p:sp>
          <p:sp>
            <p:nvSpPr>
              <p:cNvPr id="149" name="Rectangle 148"/>
              <p:cNvSpPr/>
              <p:nvPr/>
            </p:nvSpPr>
            <p:spPr bwMode="auto">
              <a:xfrm>
                <a:off x="8286569" y="4066310"/>
                <a:ext cx="700434" cy="199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Region</a:t>
                </a:r>
              </a:p>
            </p:txBody>
          </p:sp>
          <p:sp>
            <p:nvSpPr>
              <p:cNvPr id="178" name="Rectangle 177"/>
              <p:cNvSpPr/>
              <p:nvPr/>
            </p:nvSpPr>
            <p:spPr bwMode="auto">
              <a:xfrm>
                <a:off x="9006705" y="4066310"/>
                <a:ext cx="918327" cy="199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Order Quantity</a:t>
                </a:r>
              </a:p>
            </p:txBody>
          </p:sp>
          <p:sp>
            <p:nvSpPr>
              <p:cNvPr id="180" name="Rectangle 179"/>
              <p:cNvSpPr/>
              <p:nvPr/>
            </p:nvSpPr>
            <p:spPr bwMode="auto">
              <a:xfrm>
                <a:off x="9945146" y="4066310"/>
                <a:ext cx="823837" cy="199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Sales Amount</a:t>
                </a:r>
              </a:p>
            </p:txBody>
          </p:sp>
          <p:sp>
            <p:nvSpPr>
              <p:cNvPr id="203" name="Rectangle 202"/>
              <p:cNvSpPr/>
              <p:nvPr/>
            </p:nvSpPr>
            <p:spPr bwMode="auto">
              <a:xfrm>
                <a:off x="10789097" y="4066310"/>
                <a:ext cx="769952" cy="1991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SSN</a:t>
                </a:r>
              </a:p>
            </p:txBody>
          </p:sp>
          <p:grpSp>
            <p:nvGrpSpPr>
              <p:cNvPr id="14" name="Group 13"/>
              <p:cNvGrpSpPr/>
              <p:nvPr/>
            </p:nvGrpSpPr>
            <p:grpSpPr>
              <a:xfrm>
                <a:off x="6627049" y="4092715"/>
                <a:ext cx="4932000" cy="2303369"/>
                <a:chOff x="6627049" y="4092715"/>
                <a:chExt cx="4932000" cy="2303369"/>
              </a:xfrm>
            </p:grpSpPr>
            <p:sp>
              <p:nvSpPr>
                <p:cNvPr id="144" name="Rectangle 143"/>
                <p:cNvSpPr/>
                <p:nvPr/>
              </p:nvSpPr>
              <p:spPr bwMode="auto">
                <a:xfrm>
                  <a:off x="6627049" y="4265467"/>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Philip Wegner</a:t>
                  </a:r>
                </a:p>
              </p:txBody>
            </p:sp>
            <p:sp>
              <p:nvSpPr>
                <p:cNvPr id="146" name="Rectangle 145"/>
                <p:cNvSpPr/>
                <p:nvPr/>
              </p:nvSpPr>
              <p:spPr bwMode="auto">
                <a:xfrm>
                  <a:off x="7598320" y="4265467"/>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152026</a:t>
                  </a:r>
                </a:p>
              </p:txBody>
            </p:sp>
            <p:sp>
              <p:nvSpPr>
                <p:cNvPr id="148" name="Rectangle 147"/>
                <p:cNvSpPr/>
                <p:nvPr/>
              </p:nvSpPr>
              <p:spPr bwMode="auto">
                <a:xfrm>
                  <a:off x="8286569" y="4265467"/>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North</a:t>
                  </a:r>
                </a:p>
              </p:txBody>
            </p:sp>
            <p:sp>
              <p:nvSpPr>
                <p:cNvPr id="150" name="Rectangle 149"/>
                <p:cNvSpPr/>
                <p:nvPr/>
              </p:nvSpPr>
              <p:spPr bwMode="auto">
                <a:xfrm>
                  <a:off x="6627049" y="4478682"/>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Denny Usher</a:t>
                  </a:r>
                </a:p>
              </p:txBody>
            </p:sp>
            <p:sp>
              <p:nvSpPr>
                <p:cNvPr id="151" name="Rectangle 150"/>
                <p:cNvSpPr/>
                <p:nvPr/>
              </p:nvSpPr>
              <p:spPr bwMode="auto">
                <a:xfrm>
                  <a:off x="7598320" y="4478682"/>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456826</a:t>
                  </a:r>
                </a:p>
              </p:txBody>
            </p:sp>
            <p:sp>
              <p:nvSpPr>
                <p:cNvPr id="152" name="Rectangle 151"/>
                <p:cNvSpPr/>
                <p:nvPr/>
              </p:nvSpPr>
              <p:spPr bwMode="auto">
                <a:xfrm>
                  <a:off x="8286569" y="4478682"/>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North</a:t>
                  </a:r>
                </a:p>
              </p:txBody>
            </p:sp>
            <p:sp>
              <p:nvSpPr>
                <p:cNvPr id="153" name="Rectangle 152"/>
                <p:cNvSpPr/>
                <p:nvPr/>
              </p:nvSpPr>
              <p:spPr bwMode="auto">
                <a:xfrm>
                  <a:off x="6627049" y="4691896"/>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Alicia Hodge</a:t>
                  </a:r>
                </a:p>
              </p:txBody>
            </p:sp>
            <p:sp>
              <p:nvSpPr>
                <p:cNvPr id="154" name="Rectangle 153"/>
                <p:cNvSpPr/>
                <p:nvPr/>
              </p:nvSpPr>
              <p:spPr bwMode="auto">
                <a:xfrm>
                  <a:off x="7598320" y="4691896"/>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154865</a:t>
                  </a:r>
                </a:p>
              </p:txBody>
            </p:sp>
            <p:sp>
              <p:nvSpPr>
                <p:cNvPr id="155" name="Rectangle 154"/>
                <p:cNvSpPr/>
                <p:nvPr/>
              </p:nvSpPr>
              <p:spPr bwMode="auto">
                <a:xfrm>
                  <a:off x="8286569" y="4691896"/>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West</a:t>
                  </a:r>
                </a:p>
              </p:txBody>
            </p:sp>
            <p:sp>
              <p:nvSpPr>
                <p:cNvPr id="156" name="Rectangle 155"/>
                <p:cNvSpPr/>
                <p:nvPr/>
              </p:nvSpPr>
              <p:spPr bwMode="auto">
                <a:xfrm>
                  <a:off x="6627049" y="4906615"/>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Adam Luft</a:t>
                  </a:r>
                </a:p>
              </p:txBody>
            </p:sp>
            <p:sp>
              <p:nvSpPr>
                <p:cNvPr id="157" name="Rectangle 156"/>
                <p:cNvSpPr/>
                <p:nvPr/>
              </p:nvSpPr>
              <p:spPr bwMode="auto">
                <a:xfrm>
                  <a:off x="7598320" y="4906615"/>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265984</a:t>
                  </a:r>
                </a:p>
              </p:txBody>
            </p:sp>
            <p:sp>
              <p:nvSpPr>
                <p:cNvPr id="158" name="Rectangle 157"/>
                <p:cNvSpPr/>
                <p:nvPr/>
              </p:nvSpPr>
              <p:spPr bwMode="auto">
                <a:xfrm>
                  <a:off x="8286569" y="4906615"/>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South</a:t>
                  </a:r>
                </a:p>
              </p:txBody>
            </p:sp>
            <p:sp>
              <p:nvSpPr>
                <p:cNvPr id="159" name="Rectangle 158"/>
                <p:cNvSpPr/>
                <p:nvPr/>
              </p:nvSpPr>
              <p:spPr bwMode="auto">
                <a:xfrm>
                  <a:off x="6627049" y="5119831"/>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Reed </a:t>
                  </a:r>
                  <a:r>
                    <a:rPr kumimoji="0" lang="en-US" sz="784" b="0" i="0" u="none" strike="noStrike" kern="0" cap="none" spc="0" normalizeH="0" baseline="0" noProof="0" dirty="0" err="1">
                      <a:ln>
                        <a:noFill/>
                      </a:ln>
                      <a:gradFill>
                        <a:gsLst>
                          <a:gs pos="1250">
                            <a:schemeClr val="tx1"/>
                          </a:gs>
                          <a:gs pos="100000">
                            <a:schemeClr val="tx1"/>
                          </a:gs>
                        </a:gsLst>
                        <a:lin ang="5400000" scaled="0"/>
                      </a:gradFill>
                      <a:effectLst/>
                      <a:uLnTx/>
                      <a:uFillTx/>
                      <a:latin typeface="Segoe UI"/>
                    </a:rPr>
                    <a:t>Kieser</a:t>
                  </a:r>
                  <a:endPar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endParaRPr>
                </a:p>
              </p:txBody>
            </p:sp>
            <p:sp>
              <p:nvSpPr>
                <p:cNvPr id="160" name="Rectangle 159"/>
                <p:cNvSpPr/>
                <p:nvPr/>
              </p:nvSpPr>
              <p:spPr bwMode="auto">
                <a:xfrm>
                  <a:off x="7598320" y="5119831"/>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124759</a:t>
                  </a:r>
                </a:p>
              </p:txBody>
            </p:sp>
            <p:sp>
              <p:nvSpPr>
                <p:cNvPr id="161" name="Rectangle 160"/>
                <p:cNvSpPr/>
                <p:nvPr/>
              </p:nvSpPr>
              <p:spPr bwMode="auto">
                <a:xfrm>
                  <a:off x="8286569" y="5119831"/>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South</a:t>
                  </a:r>
                </a:p>
              </p:txBody>
            </p:sp>
            <p:sp>
              <p:nvSpPr>
                <p:cNvPr id="162" name="Rectangle 161"/>
                <p:cNvSpPr/>
                <p:nvPr/>
              </p:nvSpPr>
              <p:spPr bwMode="auto">
                <a:xfrm>
                  <a:off x="6627049" y="5333046"/>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Alison Williams</a:t>
                  </a:r>
                </a:p>
              </p:txBody>
            </p:sp>
            <p:sp>
              <p:nvSpPr>
                <p:cNvPr id="163" name="Rectangle 162"/>
                <p:cNvSpPr/>
                <p:nvPr/>
              </p:nvSpPr>
              <p:spPr bwMode="auto">
                <a:xfrm>
                  <a:off x="7598320" y="5333046"/>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150265</a:t>
                  </a:r>
                </a:p>
              </p:txBody>
            </p:sp>
            <p:sp>
              <p:nvSpPr>
                <p:cNvPr id="164" name="Rectangle 163"/>
                <p:cNvSpPr/>
                <p:nvPr/>
              </p:nvSpPr>
              <p:spPr bwMode="auto">
                <a:xfrm>
                  <a:off x="8286569" y="5333046"/>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East</a:t>
                  </a:r>
                </a:p>
              </p:txBody>
            </p:sp>
            <p:sp>
              <p:nvSpPr>
                <p:cNvPr id="165" name="Rectangle 164"/>
                <p:cNvSpPr/>
                <p:nvPr/>
              </p:nvSpPr>
              <p:spPr bwMode="auto">
                <a:xfrm>
                  <a:off x="6627049" y="5552122"/>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Sam Smith</a:t>
                  </a:r>
                </a:p>
              </p:txBody>
            </p:sp>
            <p:sp>
              <p:nvSpPr>
                <p:cNvPr id="166" name="Rectangle 165"/>
                <p:cNvSpPr/>
                <p:nvPr/>
              </p:nvSpPr>
              <p:spPr bwMode="auto">
                <a:xfrm>
                  <a:off x="7598320" y="5552122"/>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486579</a:t>
                  </a:r>
                </a:p>
              </p:txBody>
            </p:sp>
            <p:sp>
              <p:nvSpPr>
                <p:cNvPr id="167" name="Rectangle 166"/>
                <p:cNvSpPr/>
                <p:nvPr/>
              </p:nvSpPr>
              <p:spPr bwMode="auto">
                <a:xfrm>
                  <a:off x="8286569" y="5552122"/>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West</a:t>
                  </a:r>
                </a:p>
              </p:txBody>
            </p:sp>
            <p:sp>
              <p:nvSpPr>
                <p:cNvPr id="168" name="Rectangle 167"/>
                <p:cNvSpPr/>
                <p:nvPr/>
              </p:nvSpPr>
              <p:spPr bwMode="auto">
                <a:xfrm>
                  <a:off x="6627049" y="5765336"/>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Tim Irish</a:t>
                  </a:r>
                </a:p>
              </p:txBody>
            </p:sp>
            <p:sp>
              <p:nvSpPr>
                <p:cNvPr id="169" name="Rectangle 168"/>
                <p:cNvSpPr/>
                <p:nvPr/>
              </p:nvSpPr>
              <p:spPr bwMode="auto">
                <a:xfrm>
                  <a:off x="7598320" y="5765336"/>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568462</a:t>
                  </a:r>
                </a:p>
              </p:txBody>
            </p:sp>
            <p:sp>
              <p:nvSpPr>
                <p:cNvPr id="170" name="Rectangle 169"/>
                <p:cNvSpPr/>
                <p:nvPr/>
              </p:nvSpPr>
              <p:spPr bwMode="auto">
                <a:xfrm>
                  <a:off x="8286569" y="5765336"/>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North</a:t>
                  </a:r>
                </a:p>
              </p:txBody>
            </p:sp>
            <p:sp>
              <p:nvSpPr>
                <p:cNvPr id="171" name="Rectangle 170"/>
                <p:cNvSpPr/>
                <p:nvPr/>
              </p:nvSpPr>
              <p:spPr bwMode="auto">
                <a:xfrm>
                  <a:off x="6627049" y="5978552"/>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Sara </a:t>
                  </a:r>
                  <a:r>
                    <a:rPr kumimoji="0" lang="en-US" sz="784" b="0" i="0" u="none" strike="noStrike" kern="0" cap="none" spc="0" normalizeH="0" baseline="0" noProof="0" dirty="0" err="1">
                      <a:ln>
                        <a:noFill/>
                      </a:ln>
                      <a:gradFill>
                        <a:gsLst>
                          <a:gs pos="1250">
                            <a:schemeClr val="tx1"/>
                          </a:gs>
                          <a:gs pos="100000">
                            <a:schemeClr val="tx1"/>
                          </a:gs>
                        </a:gsLst>
                        <a:lin ang="5400000" scaled="0"/>
                      </a:gradFill>
                      <a:effectLst/>
                      <a:uLnTx/>
                      <a:uFillTx/>
                      <a:latin typeface="Segoe UI"/>
                    </a:rPr>
                    <a:t>Neighler</a:t>
                  </a:r>
                  <a:endPar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endParaRPr>
                </a:p>
              </p:txBody>
            </p:sp>
            <p:sp>
              <p:nvSpPr>
                <p:cNvPr id="172" name="Rectangle 171"/>
                <p:cNvSpPr/>
                <p:nvPr/>
              </p:nvSpPr>
              <p:spPr bwMode="auto">
                <a:xfrm>
                  <a:off x="7598320" y="5978552"/>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484532</a:t>
                  </a:r>
                </a:p>
              </p:txBody>
            </p:sp>
            <p:sp>
              <p:nvSpPr>
                <p:cNvPr id="173" name="Rectangle 172"/>
                <p:cNvSpPr/>
                <p:nvPr/>
              </p:nvSpPr>
              <p:spPr bwMode="auto">
                <a:xfrm>
                  <a:off x="8286569" y="5978552"/>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South</a:t>
                  </a:r>
                </a:p>
              </p:txBody>
            </p:sp>
            <p:sp>
              <p:nvSpPr>
                <p:cNvPr id="174" name="Rectangle 173"/>
                <p:cNvSpPr/>
                <p:nvPr/>
              </p:nvSpPr>
              <p:spPr bwMode="auto">
                <a:xfrm>
                  <a:off x="6627049" y="6196927"/>
                  <a:ext cx="953648"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Eric </a:t>
                  </a:r>
                  <a:r>
                    <a:rPr kumimoji="0" lang="en-US" sz="784" b="0" i="0" u="none" strike="noStrike" kern="0" cap="none" spc="0" normalizeH="0" baseline="0" noProof="0" dirty="0" err="1">
                      <a:ln>
                        <a:noFill/>
                      </a:ln>
                      <a:gradFill>
                        <a:gsLst>
                          <a:gs pos="1250">
                            <a:schemeClr val="tx1"/>
                          </a:gs>
                          <a:gs pos="100000">
                            <a:schemeClr val="tx1"/>
                          </a:gs>
                        </a:gsLst>
                        <a:lin ang="5400000" scaled="0"/>
                      </a:gradFill>
                      <a:effectLst/>
                      <a:uLnTx/>
                      <a:uFillTx/>
                      <a:latin typeface="Segoe UI"/>
                    </a:rPr>
                    <a:t>Endloff</a:t>
                  </a:r>
                  <a:endPar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endParaRPr>
                </a:p>
              </p:txBody>
            </p:sp>
            <p:sp>
              <p:nvSpPr>
                <p:cNvPr id="175" name="Rectangle 174"/>
                <p:cNvSpPr/>
                <p:nvPr/>
              </p:nvSpPr>
              <p:spPr bwMode="auto">
                <a:xfrm>
                  <a:off x="7598320" y="6196927"/>
                  <a:ext cx="670422"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546853</a:t>
                  </a:r>
                </a:p>
              </p:txBody>
            </p:sp>
            <p:sp>
              <p:nvSpPr>
                <p:cNvPr id="176" name="Rectangle 175"/>
                <p:cNvSpPr/>
                <p:nvPr/>
              </p:nvSpPr>
              <p:spPr bwMode="auto">
                <a:xfrm>
                  <a:off x="8286569" y="6196927"/>
                  <a:ext cx="700434"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North</a:t>
                  </a:r>
                </a:p>
              </p:txBody>
            </p:sp>
            <p:sp>
              <p:nvSpPr>
                <p:cNvPr id="177" name="Rectangle 176"/>
                <p:cNvSpPr/>
                <p:nvPr/>
              </p:nvSpPr>
              <p:spPr bwMode="auto">
                <a:xfrm>
                  <a:off x="9006703" y="4265467"/>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154 </a:t>
                  </a:r>
                </a:p>
              </p:txBody>
            </p:sp>
            <p:sp>
              <p:nvSpPr>
                <p:cNvPr id="179" name="Rectangle 178"/>
                <p:cNvSpPr/>
                <p:nvPr/>
              </p:nvSpPr>
              <p:spPr bwMode="auto">
                <a:xfrm>
                  <a:off x="9945146" y="4265467"/>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$150</a:t>
                  </a:r>
                </a:p>
              </p:txBody>
            </p:sp>
            <p:sp>
              <p:nvSpPr>
                <p:cNvPr id="181" name="Rectangle 180"/>
                <p:cNvSpPr/>
                <p:nvPr/>
              </p:nvSpPr>
              <p:spPr bwMode="auto">
                <a:xfrm>
                  <a:off x="9006703" y="4478682"/>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889</a:t>
                  </a:r>
                </a:p>
              </p:txBody>
            </p:sp>
            <p:sp>
              <p:nvSpPr>
                <p:cNvPr id="185" name="Rectangle 184"/>
                <p:cNvSpPr/>
                <p:nvPr/>
              </p:nvSpPr>
              <p:spPr bwMode="auto">
                <a:xfrm>
                  <a:off x="9945146" y="4478682"/>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$2,025</a:t>
                  </a:r>
                </a:p>
              </p:txBody>
            </p:sp>
            <p:sp>
              <p:nvSpPr>
                <p:cNvPr id="186" name="Rectangle 185"/>
                <p:cNvSpPr/>
                <p:nvPr/>
              </p:nvSpPr>
              <p:spPr bwMode="auto">
                <a:xfrm>
                  <a:off x="9006703" y="4691896"/>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598</a:t>
                  </a:r>
                </a:p>
              </p:txBody>
            </p:sp>
            <p:sp>
              <p:nvSpPr>
                <p:cNvPr id="187" name="Rectangle 186"/>
                <p:cNvSpPr/>
                <p:nvPr/>
              </p:nvSpPr>
              <p:spPr bwMode="auto">
                <a:xfrm>
                  <a:off x="9945146" y="4691896"/>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$1,250</a:t>
                  </a:r>
                </a:p>
              </p:txBody>
            </p:sp>
            <p:sp>
              <p:nvSpPr>
                <p:cNvPr id="188" name="Rectangle 187"/>
                <p:cNvSpPr/>
                <p:nvPr/>
              </p:nvSpPr>
              <p:spPr bwMode="auto">
                <a:xfrm>
                  <a:off x="9006703" y="4906615"/>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452</a:t>
                  </a:r>
                </a:p>
              </p:txBody>
            </p:sp>
            <p:sp>
              <p:nvSpPr>
                <p:cNvPr id="189" name="Rectangle 188"/>
                <p:cNvSpPr/>
                <p:nvPr/>
              </p:nvSpPr>
              <p:spPr bwMode="auto">
                <a:xfrm>
                  <a:off x="9945146" y="4906615"/>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$990</a:t>
                  </a:r>
                </a:p>
              </p:txBody>
            </p:sp>
            <p:sp>
              <p:nvSpPr>
                <p:cNvPr id="190" name="Rectangle 189"/>
                <p:cNvSpPr/>
                <p:nvPr/>
              </p:nvSpPr>
              <p:spPr bwMode="auto">
                <a:xfrm>
                  <a:off x="9006703" y="5119831"/>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220</a:t>
                  </a:r>
                </a:p>
              </p:txBody>
            </p:sp>
            <p:sp>
              <p:nvSpPr>
                <p:cNvPr id="191" name="Rectangle 190"/>
                <p:cNvSpPr/>
                <p:nvPr/>
              </p:nvSpPr>
              <p:spPr bwMode="auto">
                <a:xfrm>
                  <a:off x="9945146" y="5119831"/>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$350</a:t>
                  </a:r>
                </a:p>
              </p:txBody>
            </p:sp>
            <p:sp>
              <p:nvSpPr>
                <p:cNvPr id="192" name="Rectangle 191"/>
                <p:cNvSpPr/>
                <p:nvPr/>
              </p:nvSpPr>
              <p:spPr bwMode="auto">
                <a:xfrm>
                  <a:off x="9006703" y="5333046"/>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500</a:t>
                  </a:r>
                </a:p>
              </p:txBody>
            </p:sp>
            <p:sp>
              <p:nvSpPr>
                <p:cNvPr id="193" name="Rectangle 192"/>
                <p:cNvSpPr/>
                <p:nvPr/>
              </p:nvSpPr>
              <p:spPr bwMode="auto">
                <a:xfrm>
                  <a:off x="9945146" y="5333046"/>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$1,600</a:t>
                  </a:r>
                </a:p>
              </p:txBody>
            </p:sp>
            <p:sp>
              <p:nvSpPr>
                <p:cNvPr id="194" name="Rectangle 193"/>
                <p:cNvSpPr/>
                <p:nvPr/>
              </p:nvSpPr>
              <p:spPr bwMode="auto">
                <a:xfrm>
                  <a:off x="9006703" y="5552122"/>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458</a:t>
                  </a:r>
                </a:p>
              </p:txBody>
            </p:sp>
            <p:sp>
              <p:nvSpPr>
                <p:cNvPr id="195" name="Rectangle 194"/>
                <p:cNvSpPr/>
                <p:nvPr/>
              </p:nvSpPr>
              <p:spPr bwMode="auto">
                <a:xfrm>
                  <a:off x="9945146" y="5552122"/>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$800</a:t>
                  </a:r>
                </a:p>
              </p:txBody>
            </p:sp>
            <p:sp>
              <p:nvSpPr>
                <p:cNvPr id="196" name="Rectangle 195"/>
                <p:cNvSpPr/>
                <p:nvPr/>
              </p:nvSpPr>
              <p:spPr bwMode="auto">
                <a:xfrm>
                  <a:off x="9006703" y="5765336"/>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150</a:t>
                  </a:r>
                </a:p>
              </p:txBody>
            </p:sp>
            <p:sp>
              <p:nvSpPr>
                <p:cNvPr id="197" name="Rectangle 196"/>
                <p:cNvSpPr/>
                <p:nvPr/>
              </p:nvSpPr>
              <p:spPr bwMode="auto">
                <a:xfrm>
                  <a:off x="9945146" y="5765336"/>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$650</a:t>
                  </a:r>
                </a:p>
              </p:txBody>
            </p:sp>
            <p:sp>
              <p:nvSpPr>
                <p:cNvPr id="198" name="Rectangle 197"/>
                <p:cNvSpPr/>
                <p:nvPr/>
              </p:nvSpPr>
              <p:spPr bwMode="auto">
                <a:xfrm>
                  <a:off x="9006703" y="5978552"/>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750</a:t>
                  </a:r>
                </a:p>
              </p:txBody>
            </p:sp>
            <p:sp>
              <p:nvSpPr>
                <p:cNvPr id="199" name="Rectangle 198"/>
                <p:cNvSpPr/>
                <p:nvPr/>
              </p:nvSpPr>
              <p:spPr bwMode="auto">
                <a:xfrm>
                  <a:off x="9945146" y="5978552"/>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$4,520</a:t>
                  </a:r>
                </a:p>
              </p:txBody>
            </p:sp>
            <p:sp>
              <p:nvSpPr>
                <p:cNvPr id="200" name="Rectangle 199"/>
                <p:cNvSpPr/>
                <p:nvPr/>
              </p:nvSpPr>
              <p:spPr bwMode="auto">
                <a:xfrm>
                  <a:off x="9006703" y="6196927"/>
                  <a:ext cx="91832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950</a:t>
                  </a:r>
                </a:p>
              </p:txBody>
            </p:sp>
            <p:sp>
              <p:nvSpPr>
                <p:cNvPr id="201" name="Rectangle 200"/>
                <p:cNvSpPr/>
                <p:nvPr/>
              </p:nvSpPr>
              <p:spPr bwMode="auto">
                <a:xfrm>
                  <a:off x="9945146" y="6196927"/>
                  <a:ext cx="823837" cy="1991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$10,659</a:t>
                  </a:r>
                </a:p>
              </p:txBody>
            </p:sp>
            <p:sp>
              <p:nvSpPr>
                <p:cNvPr id="202" name="Rectangle 201"/>
                <p:cNvSpPr/>
                <p:nvPr/>
              </p:nvSpPr>
              <p:spPr bwMode="auto">
                <a:xfrm>
                  <a:off x="10789097" y="4265467"/>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152-25-2658</a:t>
                  </a:r>
                </a:p>
              </p:txBody>
            </p:sp>
            <p:sp>
              <p:nvSpPr>
                <p:cNvPr id="204" name="Rectangle 203"/>
                <p:cNvSpPr/>
                <p:nvPr/>
              </p:nvSpPr>
              <p:spPr bwMode="auto">
                <a:xfrm>
                  <a:off x="10789097" y="4478682"/>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265-89-2587</a:t>
                  </a:r>
                </a:p>
              </p:txBody>
            </p:sp>
            <p:sp>
              <p:nvSpPr>
                <p:cNvPr id="205" name="Rectangle 204"/>
                <p:cNvSpPr/>
                <p:nvPr/>
              </p:nvSpPr>
              <p:spPr bwMode="auto">
                <a:xfrm>
                  <a:off x="10789097" y="4691896"/>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265-98-6495</a:t>
                  </a:r>
                </a:p>
              </p:txBody>
            </p:sp>
            <p:sp>
              <p:nvSpPr>
                <p:cNvPr id="206" name="Rectangle 205"/>
                <p:cNvSpPr/>
                <p:nvPr/>
              </p:nvSpPr>
              <p:spPr bwMode="auto">
                <a:xfrm>
                  <a:off x="10789097" y="4906615"/>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643-65-5967</a:t>
                  </a:r>
                </a:p>
              </p:txBody>
            </p:sp>
            <p:sp>
              <p:nvSpPr>
                <p:cNvPr id="207" name="Rectangle 206"/>
                <p:cNvSpPr/>
                <p:nvPr/>
              </p:nvSpPr>
              <p:spPr bwMode="auto">
                <a:xfrm>
                  <a:off x="10789097" y="5119831"/>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265-59-9864</a:t>
                  </a:r>
                </a:p>
              </p:txBody>
            </p:sp>
            <p:sp>
              <p:nvSpPr>
                <p:cNvPr id="208" name="Rectangle 207"/>
                <p:cNvSpPr/>
                <p:nvPr/>
              </p:nvSpPr>
              <p:spPr bwMode="auto">
                <a:xfrm>
                  <a:off x="10789097" y="5333046"/>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598-84-5889</a:t>
                  </a:r>
                </a:p>
              </p:txBody>
            </p:sp>
            <p:sp>
              <p:nvSpPr>
                <p:cNvPr id="209" name="Rectangle 208"/>
                <p:cNvSpPr/>
                <p:nvPr/>
              </p:nvSpPr>
              <p:spPr bwMode="auto">
                <a:xfrm>
                  <a:off x="10789097" y="5552122"/>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596-57-5699</a:t>
                  </a:r>
                </a:p>
              </p:txBody>
            </p:sp>
            <p:sp>
              <p:nvSpPr>
                <p:cNvPr id="210" name="Rectangle 209"/>
                <p:cNvSpPr/>
                <p:nvPr/>
              </p:nvSpPr>
              <p:spPr bwMode="auto">
                <a:xfrm>
                  <a:off x="10789097" y="5765336"/>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598-26-8956</a:t>
                  </a:r>
                </a:p>
              </p:txBody>
            </p:sp>
            <p:sp>
              <p:nvSpPr>
                <p:cNvPr id="211" name="Rectangle 210"/>
                <p:cNvSpPr/>
                <p:nvPr/>
              </p:nvSpPr>
              <p:spPr bwMode="auto">
                <a:xfrm>
                  <a:off x="10789097" y="5978552"/>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589-87-8487</a:t>
                  </a:r>
                </a:p>
              </p:txBody>
            </p:sp>
            <p:sp>
              <p:nvSpPr>
                <p:cNvPr id="212" name="Rectangle 211"/>
                <p:cNvSpPr/>
                <p:nvPr/>
              </p:nvSpPr>
              <p:spPr bwMode="auto">
                <a:xfrm>
                  <a:off x="10789097" y="6196927"/>
                  <a:ext cx="769952" cy="1991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a:rPr>
                    <a:t>895-89-2351</a:t>
                  </a:r>
                </a:p>
              </p:txBody>
            </p:sp>
            <p:grpSp>
              <p:nvGrpSpPr>
                <p:cNvPr id="213" name="Group 212"/>
                <p:cNvGrpSpPr/>
                <p:nvPr/>
              </p:nvGrpSpPr>
              <p:grpSpPr>
                <a:xfrm>
                  <a:off x="11357419" y="4092715"/>
                  <a:ext cx="167946" cy="148078"/>
                  <a:chOff x="-68626" y="-577942"/>
                  <a:chExt cx="1305673" cy="947415"/>
                </a:xfrm>
                <a:solidFill>
                  <a:schemeClr val="bg1"/>
                </a:solidFill>
              </p:grpSpPr>
              <p:sp>
                <p:nvSpPr>
                  <p:cNvPr id="214" name="Freeform 6"/>
                  <p:cNvSpPr>
                    <a:spLocks noEditPoints="1"/>
                  </p:cNvSpPr>
                  <p:nvPr/>
                </p:nvSpPr>
                <p:spPr bwMode="auto">
                  <a:xfrm>
                    <a:off x="-68626" y="-577942"/>
                    <a:ext cx="1305673" cy="947415"/>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tx1"/>
                          </a:gs>
                          <a:gs pos="100000">
                            <a:schemeClr val="tx1"/>
                          </a:gs>
                        </a:gsLst>
                        <a:lin ang="5400000" scaled="0"/>
                      </a:gradFill>
                      <a:effectLst/>
                      <a:uLnTx/>
                      <a:uFillTx/>
                    </a:endParaRPr>
                  </a:p>
                </p:txBody>
              </p:sp>
              <p:sp>
                <p:nvSpPr>
                  <p:cNvPr id="215" name="Freeform: Shape 214"/>
                  <p:cNvSpPr>
                    <a:spLocks/>
                  </p:cNvSpPr>
                  <p:nvPr/>
                </p:nvSpPr>
                <p:spPr bwMode="auto">
                  <a:xfrm>
                    <a:off x="73046" y="-558895"/>
                    <a:ext cx="1008134" cy="901122"/>
                  </a:xfrm>
                  <a:custGeom>
                    <a:avLst/>
                    <a:gdLst>
                      <a:gd name="connsiteX0" fmla="*/ 375802 w 732990"/>
                      <a:gd name="connsiteY0" fmla="*/ 431800 h 865188"/>
                      <a:gd name="connsiteX1" fmla="*/ 732990 w 732990"/>
                      <a:gd name="connsiteY1" fmla="*/ 431800 h 865188"/>
                      <a:gd name="connsiteX2" fmla="*/ 375802 w 732990"/>
                      <a:gd name="connsiteY2" fmla="*/ 865188 h 865188"/>
                      <a:gd name="connsiteX3" fmla="*/ 375802 w 732990"/>
                      <a:gd name="connsiteY3" fmla="*/ 431800 h 865188"/>
                      <a:gd name="connsiteX4" fmla="*/ 375802 w 732990"/>
                      <a:gd name="connsiteY4" fmla="*/ 0 h 865188"/>
                      <a:gd name="connsiteX5" fmla="*/ 375802 w 732990"/>
                      <a:gd name="connsiteY5" fmla="*/ 431800 h 865188"/>
                      <a:gd name="connsiteX6" fmla="*/ 25120 w 732990"/>
                      <a:gd name="connsiteY6" fmla="*/ 431800 h 865188"/>
                      <a:gd name="connsiteX7" fmla="*/ 37872 w 732990"/>
                      <a:gd name="connsiteY7" fmla="*/ 44450 h 865188"/>
                      <a:gd name="connsiteX8" fmla="*/ 375802 w 732990"/>
                      <a:gd name="connsiteY8" fmla="*/ 0 h 8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990" h="865188">
                        <a:moveTo>
                          <a:pt x="375802" y="431800"/>
                        </a:moveTo>
                        <a:lnTo>
                          <a:pt x="732990" y="431800"/>
                        </a:lnTo>
                        <a:cubicBezTo>
                          <a:pt x="681963" y="616627"/>
                          <a:pt x="554396" y="775961"/>
                          <a:pt x="375802" y="865188"/>
                        </a:cubicBezTo>
                        <a:cubicBezTo>
                          <a:pt x="375802" y="865188"/>
                          <a:pt x="375802" y="865188"/>
                          <a:pt x="375802" y="431800"/>
                        </a:cubicBezTo>
                        <a:close/>
                        <a:moveTo>
                          <a:pt x="375802" y="0"/>
                        </a:moveTo>
                        <a:cubicBezTo>
                          <a:pt x="375802" y="431800"/>
                          <a:pt x="375802" y="431800"/>
                          <a:pt x="375802" y="431800"/>
                        </a:cubicBezTo>
                        <a:lnTo>
                          <a:pt x="25120" y="431800"/>
                        </a:lnTo>
                        <a:cubicBezTo>
                          <a:pt x="-13136" y="304800"/>
                          <a:pt x="-6760" y="171450"/>
                          <a:pt x="37872" y="44450"/>
                        </a:cubicBezTo>
                        <a:cubicBezTo>
                          <a:pt x="235529" y="158750"/>
                          <a:pt x="331170" y="38100"/>
                          <a:pt x="3758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grpSp>
          </p:grpSp>
        </p:grpSp>
      </p:grpSp>
      <p:sp>
        <p:nvSpPr>
          <p:cNvPr id="221" name="Freeform 5"/>
          <p:cNvSpPr>
            <a:spLocks noEditPoints="1"/>
          </p:cNvSpPr>
          <p:nvPr/>
        </p:nvSpPr>
        <p:spPr bwMode="auto">
          <a:xfrm>
            <a:off x="11352430" y="4280859"/>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Freeform 5"/>
          <p:cNvSpPr>
            <a:spLocks noEditPoints="1"/>
          </p:cNvSpPr>
          <p:nvPr/>
        </p:nvSpPr>
        <p:spPr bwMode="auto">
          <a:xfrm>
            <a:off x="5235707" y="431758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Freeform 5"/>
          <p:cNvSpPr>
            <a:spLocks noEditPoints="1"/>
          </p:cNvSpPr>
          <p:nvPr/>
        </p:nvSpPr>
        <p:spPr bwMode="auto">
          <a:xfrm>
            <a:off x="7363694" y="4583264"/>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34" name="Group 233"/>
          <p:cNvGrpSpPr/>
          <p:nvPr/>
        </p:nvGrpSpPr>
        <p:grpSpPr>
          <a:xfrm>
            <a:off x="2468206" y="2373718"/>
            <a:ext cx="1713294" cy="1345417"/>
            <a:chOff x="4577018" y="3272060"/>
            <a:chExt cx="1648921" cy="1294866"/>
          </a:xfrm>
        </p:grpSpPr>
        <p:grpSp>
          <p:nvGrpSpPr>
            <p:cNvPr id="235" name="Group 234"/>
            <p:cNvGrpSpPr/>
            <p:nvPr/>
          </p:nvGrpSpPr>
          <p:grpSpPr>
            <a:xfrm>
              <a:off x="4577018" y="3272060"/>
              <a:ext cx="1648921" cy="1294866"/>
              <a:chOff x="3184313" y="2967742"/>
              <a:chExt cx="927810" cy="694770"/>
            </a:xfrm>
            <a:solidFill>
              <a:srgbClr val="107C10"/>
            </a:solidFill>
          </p:grpSpPr>
          <p:grpSp>
            <p:nvGrpSpPr>
              <p:cNvPr id="255" name="Group 254"/>
              <p:cNvGrpSpPr/>
              <p:nvPr/>
            </p:nvGrpSpPr>
            <p:grpSpPr>
              <a:xfrm>
                <a:off x="3184314" y="2967742"/>
                <a:ext cx="927809" cy="694770"/>
                <a:chOff x="2331433" y="3147790"/>
                <a:chExt cx="927809" cy="694770"/>
              </a:xfrm>
              <a:grpFill/>
            </p:grpSpPr>
            <p:sp>
              <p:nvSpPr>
                <p:cNvPr id="257" name="Rectangle 256"/>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bIns="548640" rtlCol="0" anchor="t"/>
                <a:lstStyle/>
                <a:p>
                  <a:pPr marR="0" indent="0" algn="ctr" fontAlgn="auto">
                    <a:lnSpc>
                      <a:spcPct val="90000"/>
                    </a:lnSpc>
                    <a:spcBef>
                      <a:spcPts val="0"/>
                    </a:spcBef>
                    <a:spcAft>
                      <a:spcPts val="0"/>
                    </a:spcAft>
                    <a:buClrTx/>
                    <a:buSzTx/>
                    <a:buFontTx/>
                    <a:buNone/>
                    <a:tabLst/>
                    <a:defRPr/>
                  </a:pPr>
                  <a:r>
                    <a:rPr lang="en-US" b="1" kern="0" dirty="0" err="1">
                      <a:gradFill>
                        <a:gsLst>
                          <a:gs pos="1250">
                            <a:schemeClr val="accent1"/>
                          </a:gs>
                          <a:gs pos="100000">
                            <a:schemeClr val="accent1"/>
                          </a:gs>
                        </a:gsLst>
                        <a:lin ang="5400000" scaled="0"/>
                      </a:gradFill>
                    </a:rPr>
                    <a:t>MyExpenses</a:t>
                  </a:r>
                  <a:endParaRPr lang="en-US"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25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256" name="Rectangle 255"/>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236" name="Group 235"/>
            <p:cNvGrpSpPr/>
            <p:nvPr/>
          </p:nvGrpSpPr>
          <p:grpSpPr>
            <a:xfrm>
              <a:off x="5025102" y="3603976"/>
              <a:ext cx="798451" cy="450951"/>
              <a:chOff x="3481278" y="3212859"/>
              <a:chExt cx="798451" cy="450951"/>
            </a:xfrm>
          </p:grpSpPr>
          <p:sp>
            <p:nvSpPr>
              <p:cNvPr id="237" name="Arrow: Pentagon 236"/>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38" name="Group 237"/>
              <p:cNvGrpSpPr/>
              <p:nvPr/>
            </p:nvGrpSpPr>
            <p:grpSpPr>
              <a:xfrm>
                <a:off x="3481278" y="3212859"/>
                <a:ext cx="684253" cy="450951"/>
                <a:chOff x="684764" y="3415502"/>
                <a:chExt cx="1066063" cy="702580"/>
              </a:xfrm>
            </p:grpSpPr>
            <p:grpSp>
              <p:nvGrpSpPr>
                <p:cNvPr id="239" name="Group 238"/>
                <p:cNvGrpSpPr>
                  <a:grpSpLocks noChangeAspect="1"/>
                </p:cNvGrpSpPr>
                <p:nvPr/>
              </p:nvGrpSpPr>
              <p:grpSpPr bwMode="auto">
                <a:xfrm>
                  <a:off x="684764" y="3415502"/>
                  <a:ext cx="1066063" cy="702580"/>
                  <a:chOff x="-1331" y="3111"/>
                  <a:chExt cx="918" cy="605"/>
                </a:xfrm>
              </p:grpSpPr>
              <p:sp>
                <p:nvSpPr>
                  <p:cNvPr id="252"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0" name="Group 239"/>
                <p:cNvGrpSpPr/>
                <p:nvPr/>
              </p:nvGrpSpPr>
              <p:grpSpPr>
                <a:xfrm>
                  <a:off x="764549" y="3890671"/>
                  <a:ext cx="208129" cy="136465"/>
                  <a:chOff x="-1968651" y="1723586"/>
                  <a:chExt cx="433388" cy="284162"/>
                </a:xfrm>
              </p:grpSpPr>
              <p:sp>
                <p:nvSpPr>
                  <p:cNvPr id="241"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329" name="Group 328"/>
          <p:cNvGrpSpPr/>
          <p:nvPr/>
        </p:nvGrpSpPr>
        <p:grpSpPr>
          <a:xfrm>
            <a:off x="6627049" y="2497518"/>
            <a:ext cx="1597339" cy="1075935"/>
            <a:chOff x="9419980" y="2730917"/>
            <a:chExt cx="1597339" cy="1075935"/>
          </a:xfrm>
        </p:grpSpPr>
        <p:sp>
          <p:nvSpPr>
            <p:cNvPr id="330" name="Rectangle 329"/>
            <p:cNvSpPr/>
            <p:nvPr/>
          </p:nvSpPr>
          <p:spPr>
            <a:xfrm>
              <a:off x="9419981" y="3253961"/>
              <a:ext cx="1597338" cy="5528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Encryption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needed to prevent unwanted access </a:t>
              </a:r>
            </a:p>
          </p:txBody>
        </p:sp>
        <p:grpSp>
          <p:nvGrpSpPr>
            <p:cNvPr id="331" name="Group 330"/>
            <p:cNvGrpSpPr/>
            <p:nvPr/>
          </p:nvGrpSpPr>
          <p:grpSpPr>
            <a:xfrm>
              <a:off x="9419980" y="2730917"/>
              <a:ext cx="1597338" cy="453446"/>
              <a:chOff x="9419980" y="3130416"/>
              <a:chExt cx="1597338" cy="453446"/>
            </a:xfrm>
          </p:grpSpPr>
          <p:sp>
            <p:nvSpPr>
              <p:cNvPr id="332" name="Arrow: Pentagon 331"/>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333"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34" name="Group 333"/>
          <p:cNvGrpSpPr/>
          <p:nvPr/>
        </p:nvGrpSpPr>
        <p:grpSpPr>
          <a:xfrm>
            <a:off x="4938220" y="4902876"/>
            <a:ext cx="1597339" cy="1120385"/>
            <a:chOff x="9419980" y="2730917"/>
            <a:chExt cx="1597339" cy="1120385"/>
          </a:xfrm>
        </p:grpSpPr>
        <p:sp>
          <p:nvSpPr>
            <p:cNvPr id="335" name="Rectangle 334"/>
            <p:cNvSpPr/>
            <p:nvPr/>
          </p:nvSpPr>
          <p:spPr>
            <a:xfrm>
              <a:off x="9419981" y="3298411"/>
              <a:ext cx="1597338" cy="5528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Explicit filters needed to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control access</a:t>
              </a:r>
            </a:p>
          </p:txBody>
        </p:sp>
        <p:grpSp>
          <p:nvGrpSpPr>
            <p:cNvPr id="336" name="Group 335"/>
            <p:cNvGrpSpPr/>
            <p:nvPr/>
          </p:nvGrpSpPr>
          <p:grpSpPr>
            <a:xfrm>
              <a:off x="9419980" y="2730917"/>
              <a:ext cx="1597338" cy="453446"/>
              <a:chOff x="9419980" y="3130416"/>
              <a:chExt cx="1597338" cy="453446"/>
            </a:xfrm>
          </p:grpSpPr>
          <p:sp>
            <p:nvSpPr>
              <p:cNvPr id="337" name="Arrow: Pentagon 336"/>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338"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Tree>
    <p:extLst>
      <p:ext uri="{BB962C8B-B14F-4D97-AF65-F5344CB8AC3E}">
        <p14:creationId xmlns:p14="http://schemas.microsoft.com/office/powerpoint/2010/main" val="396097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770"/>
                            </p:stCondLst>
                            <p:childTnLst>
                              <p:par>
                                <p:cTn id="10" presetID="10" presetClass="entr" presetSubtype="0" fill="hold" nodeType="after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par>
                          <p:cTn id="13" fill="hold">
                            <p:stCondLst>
                              <p:cond delay="2270"/>
                            </p:stCondLst>
                            <p:childTnLst>
                              <p:par>
                                <p:cTn id="14" presetID="22" presetClass="entr" presetSubtype="8"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750"/>
                                        <p:tgtEl>
                                          <p:spTgt spid="96"/>
                                        </p:tgtEl>
                                      </p:cBhvr>
                                    </p:animEffect>
                                  </p:childTnLst>
                                </p:cTn>
                              </p:par>
                            </p:childTnLst>
                          </p:cTn>
                        </p:par>
                        <p:par>
                          <p:cTn id="17" fill="hold">
                            <p:stCondLst>
                              <p:cond delay="3020"/>
                            </p:stCondLst>
                            <p:childTnLst>
                              <p:par>
                                <p:cTn id="18" presetID="22" presetClass="entr" presetSubtype="8" fill="hold"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left)">
                                      <p:cBhvr>
                                        <p:cTn id="20" dur="500"/>
                                        <p:tgtEl>
                                          <p:spTgt spid="142"/>
                                        </p:tgtEl>
                                      </p:cBhvr>
                                    </p:animEffect>
                                  </p:childTnLst>
                                </p:cTn>
                              </p:par>
                            </p:childTnLst>
                          </p:cTn>
                        </p:par>
                        <p:par>
                          <p:cTn id="21" fill="hold">
                            <p:stCondLst>
                              <p:cond delay="3520"/>
                            </p:stCondLst>
                            <p:childTnLst>
                              <p:par>
                                <p:cTn id="22" presetID="22" presetClass="entr" presetSubtype="8"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left)">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4020"/>
                            </p:stCondLst>
                            <p:childTnLst>
                              <p:par>
                                <p:cTn id="29" presetID="10" presetClass="entr" presetSubtype="0" fill="hold" grpId="0" nodeType="afterEffect">
                                  <p:stCondLst>
                                    <p:cond delay="1000"/>
                                  </p:stCondLst>
                                  <p:childTnLst>
                                    <p:set>
                                      <p:cBhvr>
                                        <p:cTn id="30" dur="1" fill="hold">
                                          <p:stCondLst>
                                            <p:cond delay="0"/>
                                          </p:stCondLst>
                                        </p:cTn>
                                        <p:tgtEl>
                                          <p:spTgt spid="227"/>
                                        </p:tgtEl>
                                        <p:attrNameLst>
                                          <p:attrName>style.visibility</p:attrName>
                                        </p:attrNameLst>
                                      </p:cBhvr>
                                      <p:to>
                                        <p:strVal val="visible"/>
                                      </p:to>
                                    </p:set>
                                    <p:animEffect transition="in" filter="fade">
                                      <p:cBhvr>
                                        <p:cTn id="31" dur="500"/>
                                        <p:tgtEl>
                                          <p:spTgt spid="227"/>
                                        </p:tgtEl>
                                      </p:cBhvr>
                                    </p:animEffect>
                                  </p:childTnLst>
                                </p:cTn>
                              </p:par>
                            </p:childTnLst>
                          </p:cTn>
                        </p:par>
                        <p:par>
                          <p:cTn id="32" fill="hold">
                            <p:stCondLst>
                              <p:cond delay="5520"/>
                            </p:stCondLst>
                            <p:childTnLst>
                              <p:par>
                                <p:cTn id="33" presetID="22" presetClass="entr" presetSubtype="1" fill="hold"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wipe(up)">
                                      <p:cBhvr>
                                        <p:cTn id="35" dur="1000"/>
                                        <p:tgtEl>
                                          <p:spTgt spid="334"/>
                                        </p:tgtEl>
                                      </p:cBhvr>
                                    </p:animEffect>
                                  </p:childTnLst>
                                </p:cTn>
                              </p:par>
                            </p:childTnLst>
                          </p:cTn>
                        </p:par>
                        <p:par>
                          <p:cTn id="36" fill="hold">
                            <p:stCondLst>
                              <p:cond delay="6520"/>
                            </p:stCondLst>
                            <p:childTnLst>
                              <p:par>
                                <p:cTn id="37" presetID="10" presetClass="entr" presetSubtype="0" fill="hold" grpId="0" nodeType="afterEffect">
                                  <p:stCondLst>
                                    <p:cond delay="1000"/>
                                  </p:stCondLst>
                                  <p:childTnLst>
                                    <p:set>
                                      <p:cBhvr>
                                        <p:cTn id="38" dur="1" fill="hold">
                                          <p:stCondLst>
                                            <p:cond delay="0"/>
                                          </p:stCondLst>
                                        </p:cTn>
                                        <p:tgtEl>
                                          <p:spTgt spid="221"/>
                                        </p:tgtEl>
                                        <p:attrNameLst>
                                          <p:attrName>style.visibility</p:attrName>
                                        </p:attrNameLst>
                                      </p:cBhvr>
                                      <p:to>
                                        <p:strVal val="visible"/>
                                      </p:to>
                                    </p:set>
                                    <p:animEffect transition="in" filter="fade">
                                      <p:cBhvr>
                                        <p:cTn id="39" dur="500"/>
                                        <p:tgtEl>
                                          <p:spTgt spid="221"/>
                                        </p:tgtEl>
                                      </p:cBhvr>
                                    </p:animEffect>
                                  </p:childTnLst>
                                </p:cTn>
                              </p:par>
                            </p:childTnLst>
                          </p:cTn>
                        </p:par>
                        <p:par>
                          <p:cTn id="40" fill="hold">
                            <p:stCondLst>
                              <p:cond delay="8020"/>
                            </p:stCondLst>
                            <p:childTnLst>
                              <p:par>
                                <p:cTn id="41" presetID="22" presetClass="entr" presetSubtype="1"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up)">
                                      <p:cBhvr>
                                        <p:cTn id="43" dur="1000"/>
                                        <p:tgtEl>
                                          <p:spTgt spid="97"/>
                                        </p:tgtEl>
                                      </p:cBhvr>
                                    </p:animEffect>
                                  </p:childTnLst>
                                </p:cTn>
                              </p:par>
                            </p:childTnLst>
                          </p:cTn>
                        </p:par>
                        <p:par>
                          <p:cTn id="44" fill="hold">
                            <p:stCondLst>
                              <p:cond delay="9020"/>
                            </p:stCondLst>
                            <p:childTnLst>
                              <p:par>
                                <p:cTn id="45" presetID="42" presetClass="entr" presetSubtype="0" fill="hold" grpId="0" nodeType="afterEffect">
                                  <p:stCondLst>
                                    <p:cond delay="50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1000"/>
                                        <p:tgtEl>
                                          <p:spTgt spid="93"/>
                                        </p:tgtEl>
                                      </p:cBhvr>
                                    </p:animEffect>
                                    <p:anim calcmode="lin" valueType="num">
                                      <p:cBhvr>
                                        <p:cTn id="48" dur="1000" fill="hold"/>
                                        <p:tgtEl>
                                          <p:spTgt spid="93"/>
                                        </p:tgtEl>
                                        <p:attrNameLst>
                                          <p:attrName>ppt_x</p:attrName>
                                        </p:attrNameLst>
                                      </p:cBhvr>
                                      <p:tavLst>
                                        <p:tav tm="0">
                                          <p:val>
                                            <p:strVal val="#ppt_x"/>
                                          </p:val>
                                        </p:tav>
                                        <p:tav tm="100000">
                                          <p:val>
                                            <p:strVal val="#ppt_x"/>
                                          </p:val>
                                        </p:tav>
                                      </p:tavLst>
                                    </p:anim>
                                    <p:anim calcmode="lin" valueType="num">
                                      <p:cBhvr>
                                        <p:cTn id="49" dur="1000" fill="hold"/>
                                        <p:tgtEl>
                                          <p:spTgt spid="93"/>
                                        </p:tgtEl>
                                        <p:attrNameLst>
                                          <p:attrName>ppt_y</p:attrName>
                                        </p:attrNameLst>
                                      </p:cBhvr>
                                      <p:tavLst>
                                        <p:tav tm="0">
                                          <p:val>
                                            <p:strVal val="#ppt_y+.1"/>
                                          </p:val>
                                        </p:tav>
                                        <p:tav tm="100000">
                                          <p:val>
                                            <p:strVal val="#ppt_y"/>
                                          </p:val>
                                        </p:tav>
                                      </p:tavLst>
                                    </p:anim>
                                  </p:childTnLst>
                                </p:cTn>
                              </p:par>
                            </p:childTnLst>
                          </p:cTn>
                        </p:par>
                        <p:par>
                          <p:cTn id="50" fill="hold">
                            <p:stCondLst>
                              <p:cond delay="10520"/>
                            </p:stCondLst>
                            <p:childTnLst>
                              <p:par>
                                <p:cTn id="51" presetID="22" presetClass="entr" presetSubtype="1" fill="hold" nodeType="afterEffect">
                                  <p:stCondLst>
                                    <p:cond delay="0"/>
                                  </p:stCondLst>
                                  <p:childTnLst>
                                    <p:set>
                                      <p:cBhvr>
                                        <p:cTn id="52" dur="1" fill="hold">
                                          <p:stCondLst>
                                            <p:cond delay="0"/>
                                          </p:stCondLst>
                                        </p:cTn>
                                        <p:tgtEl>
                                          <p:spTgt spid="329"/>
                                        </p:tgtEl>
                                        <p:attrNameLst>
                                          <p:attrName>style.visibility</p:attrName>
                                        </p:attrNameLst>
                                      </p:cBhvr>
                                      <p:to>
                                        <p:strVal val="visible"/>
                                      </p:to>
                                    </p:set>
                                    <p:animEffect transition="in" filter="wipe(up)">
                                      <p:cBhvr>
                                        <p:cTn id="53" dur="1000"/>
                                        <p:tgtEl>
                                          <p:spTgt spid="3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3"/>
                                        </p:tgtEl>
                                        <p:attrNameLst>
                                          <p:attrName>style.visibility</p:attrName>
                                        </p:attrNameLst>
                                      </p:cBhvr>
                                      <p:to>
                                        <p:strVal val="visible"/>
                                      </p:to>
                                    </p:set>
                                    <p:animEffect transition="in" filter="fade">
                                      <p:cBhvr>
                                        <p:cTn id="56"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 grpId="0" animBg="1"/>
      <p:bldP spid="141" grpId="0" animBg="1"/>
      <p:bldP spid="221" grpId="0" animBg="1"/>
      <p:bldP spid="227" grpId="0" animBg="1"/>
      <p:bldP spid="2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7" name="Title 3"/>
          <p:cNvSpPr>
            <a:spLocks noGrp="1"/>
          </p:cNvSpPr>
          <p:nvPr>
            <p:ph type="title"/>
          </p:nvPr>
        </p:nvSpPr>
        <p:spPr>
          <a:xfrm>
            <a:off x="455830" y="289511"/>
            <a:ext cx="10400856" cy="1361489"/>
          </a:xfrm>
        </p:spPr>
        <p:txBody>
          <a:bodyPr/>
          <a:lstStyle/>
          <a:p>
            <a:pPr lvl="0">
              <a:defRPr/>
            </a:pPr>
            <a:r>
              <a:rPr lang="en-US" sz="4400" dirty="0"/>
              <a:t>Develop secure and compliant database apps</a:t>
            </a:r>
            <a:br>
              <a:rPr lang="en-US" dirty="0"/>
            </a:br>
            <a:r>
              <a:rPr lang="en-US" sz="3600" dirty="0">
                <a:gradFill>
                  <a:gsLst>
                    <a:gs pos="1250">
                      <a:srgbClr val="00B294"/>
                    </a:gs>
                    <a:gs pos="100000">
                      <a:srgbClr val="00B294"/>
                    </a:gs>
                  </a:gsLst>
                  <a:lin ang="5400000" scaled="0"/>
                </a:gradFill>
              </a:rPr>
              <a:t>Row level security solution</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1.4</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31" name="Rectangle 130"/>
          <p:cNvSpPr/>
          <p:nvPr/>
        </p:nvSpPr>
        <p:spPr>
          <a:xfrm>
            <a:off x="9563837" y="3239903"/>
            <a:ext cx="2447185" cy="375537"/>
          </a:xfrm>
          <a:prstGeom prst="rect">
            <a:avLst/>
          </a:prstGeom>
          <a:solidFill>
            <a:srgbClr val="00B294"/>
          </a:solidFill>
          <a:ln w="12700">
            <a:noFill/>
          </a:ln>
        </p:spPr>
        <p:txBody>
          <a:bodyPr wrap="square" lIns="137160" rIns="0">
            <a:noAutofit/>
          </a:bodyPr>
          <a:lstStyle/>
          <a:p>
            <a:pPr>
              <a:buSzPct val="115000"/>
              <a:defRPr/>
            </a:pPr>
            <a:r>
              <a:rPr lang="en-US" sz="16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ROW LEVEL SECURITY</a:t>
            </a:r>
          </a:p>
          <a:p>
            <a:pPr lvl="0">
              <a:buSzPct val="115000"/>
              <a:defRPr/>
            </a:pPr>
            <a:endPar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32" name="Oval 131"/>
          <p:cNvSpPr/>
          <p:nvPr/>
        </p:nvSpPr>
        <p:spPr>
          <a:xfrm>
            <a:off x="8985654" y="3107631"/>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Box 162"/>
          <p:cNvSpPr txBox="1"/>
          <p:nvPr/>
        </p:nvSpPr>
        <p:spPr>
          <a:xfrm>
            <a:off x="1189038" y="3524257"/>
            <a:ext cx="1382979"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4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Philip Wegner</a:t>
            </a:r>
          </a:p>
        </p:txBody>
      </p:sp>
      <p:cxnSp>
        <p:nvCxnSpPr>
          <p:cNvPr id="270" name="Straight Arrow Connector 112"/>
          <p:cNvCxnSpPr/>
          <p:nvPr/>
        </p:nvCxnSpPr>
        <p:spPr>
          <a:xfrm>
            <a:off x="3236279" y="3245691"/>
            <a:ext cx="4023360" cy="179691"/>
          </a:xfrm>
          <a:prstGeom prst="bentConnector3">
            <a:avLst>
              <a:gd name="adj1" fmla="val -4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4867767" y="2769415"/>
            <a:ext cx="1875573" cy="554272"/>
            <a:chOff x="4809707" y="1784937"/>
            <a:chExt cx="1875573" cy="554272"/>
          </a:xfrm>
        </p:grpSpPr>
        <p:sp>
          <p:nvSpPr>
            <p:cNvPr id="277" name="Rectangle 276"/>
            <p:cNvSpPr/>
            <p:nvPr/>
          </p:nvSpPr>
          <p:spPr>
            <a:xfrm>
              <a:off x="5263510" y="2028597"/>
              <a:ext cx="1421770" cy="270229"/>
            </a:xfrm>
            <a:prstGeom prst="rect">
              <a:avLst/>
            </a:prstGeom>
            <a:noFill/>
            <a:ln w="12700">
              <a:noFill/>
            </a:ln>
          </p:spPr>
          <p:txBody>
            <a:bodyPr wrap="square" lIns="137160">
              <a:noAutofit/>
            </a:bodyPr>
            <a:lstStyle/>
            <a:p>
              <a:pPr marR="0" lvl="0" indent="0" fontAlgn="auto">
                <a:lnSpc>
                  <a:spcPct val="100000"/>
                </a:lnSpc>
                <a:spcBef>
                  <a:spcPts val="0"/>
                </a:spcBef>
                <a:spcAft>
                  <a:spcPts val="0"/>
                </a:spcAft>
                <a:buClrTx/>
                <a:buSzPct val="115000"/>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Query</a:t>
              </a:r>
            </a:p>
          </p:txBody>
        </p:sp>
        <p:sp>
          <p:nvSpPr>
            <p:cNvPr id="278" name="Freeform 88"/>
            <p:cNvSpPr/>
            <p:nvPr/>
          </p:nvSpPr>
          <p:spPr bwMode="auto">
            <a:xfrm>
              <a:off x="4809707" y="1784937"/>
              <a:ext cx="555557" cy="554272"/>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79" name="Group 278"/>
          <p:cNvGrpSpPr/>
          <p:nvPr/>
        </p:nvGrpSpPr>
        <p:grpSpPr>
          <a:xfrm>
            <a:off x="7311783" y="2419322"/>
            <a:ext cx="1076468" cy="1299166"/>
            <a:chOff x="7162204" y="2407480"/>
            <a:chExt cx="1076468" cy="1299166"/>
          </a:xfrm>
        </p:grpSpPr>
        <p:sp>
          <p:nvSpPr>
            <p:cNvPr id="280"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1" name="TextBox 280"/>
            <p:cNvSpPr txBox="1"/>
            <p:nvPr/>
          </p:nvSpPr>
          <p:spPr>
            <a:xfrm>
              <a:off x="7162204" y="2981524"/>
              <a:ext cx="1076468" cy="292388"/>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300" b="1" kern="0" dirty="0">
                  <a:gradFill>
                    <a:gsLst>
                      <a:gs pos="1250">
                        <a:schemeClr val="bg1"/>
                      </a:gs>
                      <a:gs pos="100000">
                        <a:schemeClr val="bg1"/>
                      </a:gs>
                    </a:gsLst>
                    <a:lin ang="5400000" scaled="0"/>
                  </a:gradFill>
                </a:rPr>
                <a:t>SQL SERVER</a:t>
              </a:r>
            </a:p>
          </p:txBody>
        </p:sp>
      </p:grpSp>
      <p:sp>
        <p:nvSpPr>
          <p:cNvPr id="282" name="TextBox 281"/>
          <p:cNvSpPr txBox="1"/>
          <p:nvPr/>
        </p:nvSpPr>
        <p:spPr>
          <a:xfrm>
            <a:off x="1125617" y="3513386"/>
            <a:ext cx="1463662" cy="307777"/>
          </a:xfrm>
          <a:prstGeom prst="rect">
            <a:avLst/>
          </a:prstGeom>
          <a:noFill/>
        </p:spPr>
        <p:txBody>
          <a:bodyPr wrap="square" rtlCol="0">
            <a:spAutoFit/>
          </a:bodyPr>
          <a:lstStyle/>
          <a:p>
            <a:pPr algn="ctr">
              <a:defRPr/>
            </a:pPr>
            <a:r>
              <a:rPr lang="en-US" sz="14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Privileged user</a:t>
            </a:r>
          </a:p>
        </p:txBody>
      </p:sp>
      <p:cxnSp>
        <p:nvCxnSpPr>
          <p:cNvPr id="283" name="Straight Arrow Connector 282"/>
          <p:cNvCxnSpPr/>
          <p:nvPr/>
        </p:nvCxnSpPr>
        <p:spPr>
          <a:xfrm>
            <a:off x="7854987" y="3801256"/>
            <a:ext cx="0" cy="597513"/>
          </a:xfrm>
          <a:prstGeom prst="straightConnector1">
            <a:avLst/>
          </a:prstGeom>
          <a:ln w="15875">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4" name="TextBox 283"/>
          <p:cNvSpPr txBox="1"/>
          <p:nvPr/>
        </p:nvSpPr>
        <p:spPr>
          <a:xfrm>
            <a:off x="7635714" y="4444935"/>
            <a:ext cx="1255198" cy="276999"/>
          </a:xfrm>
          <a:prstGeom prst="rect">
            <a:avLst/>
          </a:prstGeom>
          <a:solidFill>
            <a:srgbClr val="E5F1FB"/>
          </a:solidFill>
          <a:ln>
            <a:noFill/>
          </a:ln>
        </p:spPr>
        <p:txBody>
          <a:bodyPr wrap="square" lIns="91440" tIns="0" rIns="9144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sp>
        <p:nvSpPr>
          <p:cNvPr id="285" name="TextBox 284"/>
          <p:cNvSpPr txBox="1"/>
          <p:nvPr/>
        </p:nvSpPr>
        <p:spPr>
          <a:xfrm>
            <a:off x="1392418" y="4389824"/>
            <a:ext cx="1367181" cy="369332"/>
          </a:xfrm>
          <a:prstGeom prst="rect">
            <a:avLst/>
          </a:prstGeom>
          <a:noFill/>
        </p:spPr>
        <p:txBody>
          <a:bodyPr wrap="square" lIns="0" rtlCol="0">
            <a:spAutoFit/>
          </a:bodyPr>
          <a:lstStyle/>
          <a:p>
            <a:pPr algn="ct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cxnSp>
        <p:nvCxnSpPr>
          <p:cNvPr id="286" name="Straight Arrow Connector 285"/>
          <p:cNvCxnSpPr/>
          <p:nvPr/>
        </p:nvCxnSpPr>
        <p:spPr>
          <a:xfrm>
            <a:off x="8443913" y="3426968"/>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7" name="Connector: Elbow 286"/>
          <p:cNvCxnSpPr>
            <a:cxnSpLocks/>
            <a:endCxn id="284" idx="3"/>
          </p:cNvCxnSpPr>
          <p:nvPr/>
        </p:nvCxnSpPr>
        <p:spPr>
          <a:xfrm rot="5400000">
            <a:off x="8741225" y="3967001"/>
            <a:ext cx="766122" cy="4667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cxnSpLocks/>
            <a:stCxn id="284" idx="1"/>
            <a:endCxn id="285" idx="3"/>
          </p:cNvCxnSpPr>
          <p:nvPr/>
        </p:nvCxnSpPr>
        <p:spPr>
          <a:xfrm flipH="1" flipV="1">
            <a:off x="2759599" y="4574490"/>
            <a:ext cx="4876115" cy="8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91" name="Table 290"/>
          <p:cNvGraphicFramePr>
            <a:graphicFrameLocks noGrp="1"/>
          </p:cNvGraphicFramePr>
          <p:nvPr>
            <p:extLst>
              <p:ext uri="{D42A27DB-BD31-4B8C-83A1-F6EECF244321}">
                <p14:modId xmlns:p14="http://schemas.microsoft.com/office/powerpoint/2010/main" val="591343411"/>
              </p:ext>
            </p:extLst>
          </p:nvPr>
        </p:nvGraphicFramePr>
        <p:xfrm>
          <a:off x="7771025" y="4773389"/>
          <a:ext cx="3623373" cy="1737360"/>
        </p:xfrm>
        <a:graphic>
          <a:graphicData uri="http://schemas.openxmlformats.org/drawingml/2006/table">
            <a:tbl>
              <a:tblPr firstRow="1" bandRow="1">
                <a:tableStyleId>{5940675A-B579-460E-94D1-54222C63F5DA}</a:tableStyleId>
              </a:tblPr>
              <a:tblGrid>
                <a:gridCol w="564848">
                  <a:extLst>
                    <a:ext uri="{9D8B030D-6E8A-4147-A177-3AD203B41FA5}">
                      <a16:colId xmlns:a16="http://schemas.microsoft.com/office/drawing/2014/main" val="1480144865"/>
                    </a:ext>
                  </a:extLst>
                </a:gridCol>
                <a:gridCol w="564848">
                  <a:extLst>
                    <a:ext uri="{9D8B030D-6E8A-4147-A177-3AD203B41FA5}">
                      <a16:colId xmlns:a16="http://schemas.microsoft.com/office/drawing/2014/main" val="586339252"/>
                    </a:ext>
                  </a:extLst>
                </a:gridCol>
                <a:gridCol w="564848">
                  <a:extLst>
                    <a:ext uri="{9D8B030D-6E8A-4147-A177-3AD203B41FA5}">
                      <a16:colId xmlns:a16="http://schemas.microsoft.com/office/drawing/2014/main" val="890520217"/>
                    </a:ext>
                  </a:extLst>
                </a:gridCol>
                <a:gridCol w="747078">
                  <a:extLst>
                    <a:ext uri="{9D8B030D-6E8A-4147-A177-3AD203B41FA5}">
                      <a16:colId xmlns:a16="http://schemas.microsoft.com/office/drawing/2014/main" val="762785792"/>
                    </a:ext>
                  </a:extLst>
                </a:gridCol>
                <a:gridCol w="564848">
                  <a:extLst>
                    <a:ext uri="{9D8B030D-6E8A-4147-A177-3AD203B41FA5}">
                      <a16:colId xmlns:a16="http://schemas.microsoft.com/office/drawing/2014/main" val="416429332"/>
                    </a:ext>
                  </a:extLst>
                </a:gridCol>
                <a:gridCol w="616903">
                  <a:extLst>
                    <a:ext uri="{9D8B030D-6E8A-4147-A177-3AD203B41FA5}">
                      <a16:colId xmlns:a16="http://schemas.microsoft.com/office/drawing/2014/main" val="144716731"/>
                    </a:ext>
                  </a:extLst>
                </a:gridCol>
              </a:tblGrid>
              <a:tr h="0">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Fname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Lname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ID</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Expense</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Cost</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Status</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extLst>
                  <a:ext uri="{0D108BD9-81ED-4DB2-BD59-A6C34878D82A}">
                    <a16:rowId xmlns:a16="http://schemas.microsoft.com/office/drawing/2014/main" val="4022434234"/>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$360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476950080"/>
                  </a:ext>
                </a:extLst>
              </a:tr>
              <a:tr h="0">
                <a:tc>
                  <a:txBody>
                    <a:bodyPr/>
                    <a:lstStyle/>
                    <a:p>
                      <a:r>
                        <a:rPr lang="en-US" sz="900">
                          <a:gradFill>
                            <a:gsLst>
                              <a:gs pos="1250">
                                <a:schemeClr val="bg1"/>
                              </a:gs>
                              <a:gs pos="100000">
                                <a:schemeClr val="bg1"/>
                              </a:gs>
                            </a:gsLst>
                            <a:lin ang="5400000" scaled="0"/>
                          </a:gradFill>
                        </a:rPr>
                        <a:t>Denny</a:t>
                      </a:r>
                      <a:endParaRPr lang="en-US" sz="900" dirty="0">
                        <a:gradFill>
                          <a:gsLst>
                            <a:gs pos="1250">
                              <a:schemeClr val="bg1"/>
                            </a:gs>
                            <a:gs pos="100000">
                              <a:schemeClr val="bg1"/>
                            </a:gs>
                          </a:gsLst>
                          <a:lin ang="5400000" scaled="0"/>
                        </a:gradFill>
                      </a:endParaRP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Usher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456826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$45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459083842"/>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$35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Denied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466230573"/>
                  </a:ext>
                </a:extLst>
              </a:tr>
              <a:tr h="0">
                <a:tc>
                  <a:txBody>
                    <a:bodyPr/>
                    <a:lstStyle/>
                    <a:p>
                      <a:r>
                        <a:rPr lang="en-US" sz="900" dirty="0">
                          <a:gradFill>
                            <a:gsLst>
                              <a:gs pos="1250">
                                <a:schemeClr val="bg1"/>
                              </a:gs>
                              <a:gs pos="100000">
                                <a:schemeClr val="bg1"/>
                              </a:gs>
                            </a:gsLst>
                            <a:lin ang="5400000" scaled="0"/>
                          </a:gradFill>
                        </a:rPr>
                        <a:t>Alicia</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Hodge</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154865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$80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133687806"/>
                  </a:ext>
                </a:extLst>
              </a:tr>
              <a:tr h="0">
                <a:tc>
                  <a:txBody>
                    <a:bodyPr/>
                    <a:lstStyle/>
                    <a:p>
                      <a:r>
                        <a:rPr lang="en-US" sz="900" dirty="0">
                          <a:gradFill>
                            <a:gsLst>
                              <a:gs pos="1250">
                                <a:schemeClr val="bg1"/>
                              </a:gs>
                              <a:gs pos="100000">
                                <a:schemeClr val="bg1"/>
                              </a:gs>
                            </a:gsLst>
                            <a:lin ang="5400000" scaled="0"/>
                          </a:gradFill>
                        </a:rPr>
                        <a:t>Tim</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568462</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$115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684910413"/>
                  </a:ext>
                </a:extLst>
              </a:tr>
              <a:tr h="0">
                <a:tc>
                  <a:txBody>
                    <a:bodyPr/>
                    <a:lstStyle/>
                    <a:p>
                      <a:r>
                        <a:rPr lang="en-US" sz="900" dirty="0">
                          <a:gradFill>
                            <a:gsLst>
                              <a:gs pos="1250">
                                <a:schemeClr val="bg1"/>
                              </a:gs>
                              <a:gs pos="100000">
                                <a:schemeClr val="bg1"/>
                              </a:gs>
                            </a:gsLst>
                            <a:lin ang="5400000" scaled="0"/>
                          </a:gradFill>
                        </a:rPr>
                        <a:t>Alison</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Williams</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150265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$600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488791339"/>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$200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669477515"/>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$125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841479323"/>
                  </a:ext>
                </a:extLst>
              </a:tr>
              <a:tr h="0">
                <a:tc>
                  <a:txBody>
                    <a:bodyPr/>
                    <a:lstStyle/>
                    <a:p>
                      <a:r>
                        <a:rPr lang="en-US" sz="900" dirty="0">
                          <a:gradFill>
                            <a:gsLst>
                              <a:gs pos="1250">
                                <a:schemeClr val="bg1"/>
                              </a:gs>
                              <a:gs pos="100000">
                                <a:schemeClr val="bg1"/>
                              </a:gs>
                            </a:gsLst>
                            <a:lin ang="5400000" scaled="0"/>
                          </a:gradFill>
                        </a:rPr>
                        <a:t>Tim</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568462</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Registration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$50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608806151"/>
                  </a:ext>
                </a:extLst>
              </a:tr>
            </a:tbl>
          </a:graphicData>
        </a:graphic>
      </p:graphicFrame>
      <p:graphicFrame>
        <p:nvGraphicFramePr>
          <p:cNvPr id="292" name="Table 291"/>
          <p:cNvGraphicFramePr>
            <a:graphicFrameLocks noGrp="1"/>
          </p:cNvGraphicFramePr>
          <p:nvPr>
            <p:extLst>
              <p:ext uri="{D42A27DB-BD31-4B8C-83A1-F6EECF244321}">
                <p14:modId xmlns:p14="http://schemas.microsoft.com/office/powerpoint/2010/main" val="3045459888"/>
              </p:ext>
            </p:extLst>
          </p:nvPr>
        </p:nvGraphicFramePr>
        <p:xfrm>
          <a:off x="7771025" y="4773389"/>
          <a:ext cx="3623373" cy="868680"/>
        </p:xfrm>
        <a:graphic>
          <a:graphicData uri="http://schemas.openxmlformats.org/drawingml/2006/table">
            <a:tbl>
              <a:tblPr firstRow="1" bandRow="1">
                <a:tableStyleId>{5940675A-B579-460E-94D1-54222C63F5DA}</a:tableStyleId>
              </a:tblPr>
              <a:tblGrid>
                <a:gridCol w="564848">
                  <a:extLst>
                    <a:ext uri="{9D8B030D-6E8A-4147-A177-3AD203B41FA5}">
                      <a16:colId xmlns:a16="http://schemas.microsoft.com/office/drawing/2014/main" val="1480144865"/>
                    </a:ext>
                  </a:extLst>
                </a:gridCol>
                <a:gridCol w="564848">
                  <a:extLst>
                    <a:ext uri="{9D8B030D-6E8A-4147-A177-3AD203B41FA5}">
                      <a16:colId xmlns:a16="http://schemas.microsoft.com/office/drawing/2014/main" val="586339252"/>
                    </a:ext>
                  </a:extLst>
                </a:gridCol>
                <a:gridCol w="564848">
                  <a:extLst>
                    <a:ext uri="{9D8B030D-6E8A-4147-A177-3AD203B41FA5}">
                      <a16:colId xmlns:a16="http://schemas.microsoft.com/office/drawing/2014/main" val="890520217"/>
                    </a:ext>
                  </a:extLst>
                </a:gridCol>
                <a:gridCol w="747078">
                  <a:extLst>
                    <a:ext uri="{9D8B030D-6E8A-4147-A177-3AD203B41FA5}">
                      <a16:colId xmlns:a16="http://schemas.microsoft.com/office/drawing/2014/main" val="762785792"/>
                    </a:ext>
                  </a:extLst>
                </a:gridCol>
                <a:gridCol w="564848">
                  <a:extLst>
                    <a:ext uri="{9D8B030D-6E8A-4147-A177-3AD203B41FA5}">
                      <a16:colId xmlns:a16="http://schemas.microsoft.com/office/drawing/2014/main" val="416429332"/>
                    </a:ext>
                  </a:extLst>
                </a:gridCol>
                <a:gridCol w="616903">
                  <a:extLst>
                    <a:ext uri="{9D8B030D-6E8A-4147-A177-3AD203B41FA5}">
                      <a16:colId xmlns:a16="http://schemas.microsoft.com/office/drawing/2014/main" val="144716731"/>
                    </a:ext>
                  </a:extLst>
                </a:gridCol>
              </a:tblGrid>
              <a:tr h="0">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Fname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Lname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ID</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Expense</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Cost</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Status</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1"/>
                    </a:solidFill>
                  </a:tcPr>
                </a:tc>
                <a:extLst>
                  <a:ext uri="{0D108BD9-81ED-4DB2-BD59-A6C34878D82A}">
                    <a16:rowId xmlns:a16="http://schemas.microsoft.com/office/drawing/2014/main" val="4022434234"/>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Subscription</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$360</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476950080"/>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Dinner</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$35</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Denied</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466230573"/>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Flight</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$200</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669477515"/>
                  </a:ext>
                </a:extLst>
              </a:tr>
              <a:tr h="0">
                <a:tc>
                  <a:txBody>
                    <a:bodyPr/>
                    <a:lstStyle/>
                    <a:p>
                      <a:r>
                        <a:rPr lang="en-US" sz="900" dirty="0">
                          <a:gradFill>
                            <a:gsLst>
                              <a:gs pos="1250">
                                <a:schemeClr val="bg1"/>
                              </a:gs>
                              <a:gs pos="100000">
                                <a:schemeClr val="bg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Wegner</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kern="0" dirty="0">
                          <a:gradFill>
                            <a:gsLst>
                              <a:gs pos="1250">
                                <a:schemeClr val="bg1"/>
                              </a:gs>
                              <a:gs pos="100000">
                                <a:schemeClr val="bg1"/>
                              </a:gs>
                            </a:gsLst>
                            <a:lin ang="5400000" scaled="0"/>
                          </a:gradFill>
                        </a:rPr>
                        <a:t>152026</a:t>
                      </a:r>
                      <a:endParaRPr lang="en-US" sz="900" dirty="0">
                        <a:gradFill>
                          <a:gsLst>
                            <a:gs pos="1250">
                              <a:schemeClr val="bg1"/>
                            </a:gs>
                            <a:gs pos="100000">
                              <a:schemeClr val="bg1"/>
                            </a:gs>
                          </a:gsLst>
                          <a:lin ang="5400000" scaled="0"/>
                        </a:gradFill>
                      </a:endParaRP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Hotel</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$125</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1270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841479323"/>
                  </a:ext>
                </a:extLst>
              </a:tr>
            </a:tbl>
          </a:graphicData>
        </a:graphic>
      </p:graphicFrame>
      <p:graphicFrame>
        <p:nvGraphicFramePr>
          <p:cNvPr id="293" name="Table 292"/>
          <p:cNvGraphicFramePr>
            <a:graphicFrameLocks noGrp="1"/>
          </p:cNvGraphicFramePr>
          <p:nvPr>
            <p:extLst>
              <p:ext uri="{D42A27DB-BD31-4B8C-83A1-F6EECF244321}">
                <p14:modId xmlns:p14="http://schemas.microsoft.com/office/powerpoint/2010/main" val="1059374902"/>
              </p:ext>
            </p:extLst>
          </p:nvPr>
        </p:nvGraphicFramePr>
        <p:xfrm>
          <a:off x="7771026" y="4773389"/>
          <a:ext cx="3623373" cy="1737360"/>
        </p:xfrm>
        <a:graphic>
          <a:graphicData uri="http://schemas.openxmlformats.org/drawingml/2006/table">
            <a:tbl>
              <a:tblPr firstRow="1" bandRow="1">
                <a:tableStyleId>{5940675A-B579-460E-94D1-54222C63F5DA}</a:tableStyleId>
              </a:tblPr>
              <a:tblGrid>
                <a:gridCol w="564848">
                  <a:extLst>
                    <a:ext uri="{9D8B030D-6E8A-4147-A177-3AD203B41FA5}">
                      <a16:colId xmlns:a16="http://schemas.microsoft.com/office/drawing/2014/main" val="1480144865"/>
                    </a:ext>
                  </a:extLst>
                </a:gridCol>
                <a:gridCol w="564848">
                  <a:extLst>
                    <a:ext uri="{9D8B030D-6E8A-4147-A177-3AD203B41FA5}">
                      <a16:colId xmlns:a16="http://schemas.microsoft.com/office/drawing/2014/main" val="586339252"/>
                    </a:ext>
                  </a:extLst>
                </a:gridCol>
                <a:gridCol w="564848">
                  <a:extLst>
                    <a:ext uri="{9D8B030D-6E8A-4147-A177-3AD203B41FA5}">
                      <a16:colId xmlns:a16="http://schemas.microsoft.com/office/drawing/2014/main" val="890520217"/>
                    </a:ext>
                  </a:extLst>
                </a:gridCol>
                <a:gridCol w="747078">
                  <a:extLst>
                    <a:ext uri="{9D8B030D-6E8A-4147-A177-3AD203B41FA5}">
                      <a16:colId xmlns:a16="http://schemas.microsoft.com/office/drawing/2014/main" val="762785792"/>
                    </a:ext>
                  </a:extLst>
                </a:gridCol>
                <a:gridCol w="564848">
                  <a:extLst>
                    <a:ext uri="{9D8B030D-6E8A-4147-A177-3AD203B41FA5}">
                      <a16:colId xmlns:a16="http://schemas.microsoft.com/office/drawing/2014/main" val="416429332"/>
                    </a:ext>
                  </a:extLst>
                </a:gridCol>
                <a:gridCol w="616903">
                  <a:extLst>
                    <a:ext uri="{9D8B030D-6E8A-4147-A177-3AD203B41FA5}">
                      <a16:colId xmlns:a16="http://schemas.microsoft.com/office/drawing/2014/main" val="144716731"/>
                    </a:ext>
                  </a:extLst>
                </a:gridCol>
              </a:tblGrid>
              <a:tr h="0">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Fname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Lname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ID</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Expense</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Cost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Status</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022434234"/>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$360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6950080"/>
                  </a:ext>
                </a:extLst>
              </a:tr>
              <a:tr h="0">
                <a:tc>
                  <a:txBody>
                    <a:bodyPr/>
                    <a:lstStyle/>
                    <a:p>
                      <a:r>
                        <a:rPr lang="en-US" sz="900" dirty="0">
                          <a:gradFill>
                            <a:gsLst>
                              <a:gs pos="1250">
                                <a:schemeClr val="tx1"/>
                              </a:gs>
                              <a:gs pos="100000">
                                <a:schemeClr val="tx1"/>
                              </a:gs>
                            </a:gsLst>
                            <a:lin ang="5400000" scaled="0"/>
                          </a:gradFill>
                        </a:rPr>
                        <a:t>Denny</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Usher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456826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$45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9083842"/>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$35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Denied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6230573"/>
                  </a:ext>
                </a:extLst>
              </a:tr>
              <a:tr h="0">
                <a:tc>
                  <a:txBody>
                    <a:bodyPr/>
                    <a:lstStyle/>
                    <a:p>
                      <a:r>
                        <a:rPr lang="en-US" sz="900" dirty="0">
                          <a:gradFill>
                            <a:gsLst>
                              <a:gs pos="1250">
                                <a:schemeClr val="tx1"/>
                              </a:gs>
                              <a:gs pos="100000">
                                <a:schemeClr val="tx1"/>
                              </a:gs>
                            </a:gsLst>
                            <a:lin ang="5400000" scaled="0"/>
                          </a:gradFill>
                        </a:rPr>
                        <a:t>Alicia</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Hodge</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154865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$80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3687806"/>
                  </a:ext>
                </a:extLst>
              </a:tr>
              <a:tr h="0">
                <a:tc>
                  <a:txBody>
                    <a:bodyPr/>
                    <a:lstStyle/>
                    <a:p>
                      <a:r>
                        <a:rPr lang="en-US" sz="900" dirty="0">
                          <a:gradFill>
                            <a:gsLst>
                              <a:gs pos="1250">
                                <a:schemeClr val="tx1"/>
                              </a:gs>
                              <a:gs pos="100000">
                                <a:schemeClr val="tx1"/>
                              </a:gs>
                            </a:gsLst>
                            <a:lin ang="5400000" scaled="0"/>
                          </a:gradFill>
                        </a:rPr>
                        <a:t>Tim</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568462</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$115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4910413"/>
                  </a:ext>
                </a:extLst>
              </a:tr>
              <a:tr h="0">
                <a:tc>
                  <a:txBody>
                    <a:bodyPr/>
                    <a:lstStyle/>
                    <a:p>
                      <a:r>
                        <a:rPr lang="en-US" sz="900" dirty="0">
                          <a:gradFill>
                            <a:gsLst>
                              <a:gs pos="1250">
                                <a:schemeClr val="tx1"/>
                              </a:gs>
                              <a:gs pos="100000">
                                <a:schemeClr val="tx1"/>
                              </a:gs>
                            </a:gsLst>
                            <a:lin ang="5400000" scaled="0"/>
                          </a:gradFill>
                        </a:rPr>
                        <a:t>Alison</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Williams</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150265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$600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8791339"/>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$200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477515"/>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$125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1479323"/>
                  </a:ext>
                </a:extLst>
              </a:tr>
              <a:tr h="0">
                <a:tc>
                  <a:txBody>
                    <a:bodyPr/>
                    <a:lstStyle/>
                    <a:p>
                      <a:r>
                        <a:rPr lang="en-US" sz="900" dirty="0">
                          <a:gradFill>
                            <a:gsLst>
                              <a:gs pos="1250">
                                <a:schemeClr val="tx1"/>
                              </a:gs>
                              <a:gs pos="100000">
                                <a:schemeClr val="tx1"/>
                              </a:gs>
                            </a:gsLst>
                            <a:lin ang="5400000" scaled="0"/>
                          </a:gradFill>
                        </a:rPr>
                        <a:t>Tim</a:t>
                      </a:r>
                    </a:p>
                  </a:txBody>
                  <a:tcPr marL="45720" marR="45720" marT="18288" marB="18288">
                    <a:lnL w="12700" cap="flat" cmpd="sng" algn="ctr">
                      <a:no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kern="0" dirty="0">
                          <a:gradFill>
                            <a:gsLst>
                              <a:gs pos="1250">
                                <a:schemeClr val="tx1"/>
                              </a:gs>
                              <a:gs pos="100000">
                                <a:schemeClr val="tx1"/>
                              </a:gs>
                            </a:gsLst>
                            <a:lin ang="5400000" scaled="0"/>
                          </a:gradFill>
                        </a:rPr>
                        <a:t>568462</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Registration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$50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8806151"/>
                  </a:ext>
                </a:extLst>
              </a:tr>
            </a:tbl>
          </a:graphicData>
        </a:graphic>
      </p:graphicFrame>
      <p:graphicFrame>
        <p:nvGraphicFramePr>
          <p:cNvPr id="294" name="Table 293"/>
          <p:cNvGraphicFramePr>
            <a:graphicFrameLocks noGrp="1"/>
          </p:cNvGraphicFramePr>
          <p:nvPr>
            <p:extLst>
              <p:ext uri="{D42A27DB-BD31-4B8C-83A1-F6EECF244321}">
                <p14:modId xmlns:p14="http://schemas.microsoft.com/office/powerpoint/2010/main" val="3342918016"/>
              </p:ext>
            </p:extLst>
          </p:nvPr>
        </p:nvGraphicFramePr>
        <p:xfrm>
          <a:off x="7771024" y="4773389"/>
          <a:ext cx="3623373" cy="1737360"/>
        </p:xfrm>
        <a:graphic>
          <a:graphicData uri="http://schemas.openxmlformats.org/drawingml/2006/table">
            <a:tbl>
              <a:tblPr firstRow="1" bandRow="1">
                <a:tableStyleId>{5940675A-B579-460E-94D1-54222C63F5DA}</a:tableStyleId>
              </a:tblPr>
              <a:tblGrid>
                <a:gridCol w="564848">
                  <a:extLst>
                    <a:ext uri="{9D8B030D-6E8A-4147-A177-3AD203B41FA5}">
                      <a16:colId xmlns:a16="http://schemas.microsoft.com/office/drawing/2014/main" val="1480144865"/>
                    </a:ext>
                  </a:extLst>
                </a:gridCol>
                <a:gridCol w="564848">
                  <a:extLst>
                    <a:ext uri="{9D8B030D-6E8A-4147-A177-3AD203B41FA5}">
                      <a16:colId xmlns:a16="http://schemas.microsoft.com/office/drawing/2014/main" val="586339252"/>
                    </a:ext>
                  </a:extLst>
                </a:gridCol>
                <a:gridCol w="564848">
                  <a:extLst>
                    <a:ext uri="{9D8B030D-6E8A-4147-A177-3AD203B41FA5}">
                      <a16:colId xmlns:a16="http://schemas.microsoft.com/office/drawing/2014/main" val="890520217"/>
                    </a:ext>
                  </a:extLst>
                </a:gridCol>
                <a:gridCol w="747078">
                  <a:extLst>
                    <a:ext uri="{9D8B030D-6E8A-4147-A177-3AD203B41FA5}">
                      <a16:colId xmlns:a16="http://schemas.microsoft.com/office/drawing/2014/main" val="762785792"/>
                    </a:ext>
                  </a:extLst>
                </a:gridCol>
                <a:gridCol w="564848">
                  <a:extLst>
                    <a:ext uri="{9D8B030D-6E8A-4147-A177-3AD203B41FA5}">
                      <a16:colId xmlns:a16="http://schemas.microsoft.com/office/drawing/2014/main" val="416429332"/>
                    </a:ext>
                  </a:extLst>
                </a:gridCol>
                <a:gridCol w="616903">
                  <a:extLst>
                    <a:ext uri="{9D8B030D-6E8A-4147-A177-3AD203B41FA5}">
                      <a16:colId xmlns:a16="http://schemas.microsoft.com/office/drawing/2014/main" val="144716731"/>
                    </a:ext>
                  </a:extLst>
                </a:gridCol>
              </a:tblGrid>
              <a:tr h="0">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Fname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tc>
                  <a:txBody>
                    <a:bodyPr/>
                    <a:lstStyle/>
                    <a:p>
                      <a:r>
                        <a:rPr lang="en-US" sz="900" b="0" dirty="0" err="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Lname</a:t>
                      </a:r>
                      <a:endPar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ID</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Expense</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Cost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tc>
                  <a:txBody>
                    <a:bodyPr/>
                    <a:lstStyle/>
                    <a:p>
                      <a:r>
                        <a:rPr lang="en-US" sz="900" b="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Status</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1270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chemeClr val="accent1"/>
                    </a:solidFill>
                  </a:tcPr>
                </a:tc>
                <a:extLst>
                  <a:ext uri="{0D108BD9-81ED-4DB2-BD59-A6C34878D82A}">
                    <a16:rowId xmlns:a16="http://schemas.microsoft.com/office/drawing/2014/main" val="4022434234"/>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$360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extLst>
                  <a:ext uri="{0D108BD9-81ED-4DB2-BD59-A6C34878D82A}">
                    <a16:rowId xmlns:a16="http://schemas.microsoft.com/office/drawing/2014/main" val="2476950080"/>
                  </a:ext>
                </a:extLst>
              </a:tr>
              <a:tr h="0">
                <a:tc>
                  <a:txBody>
                    <a:bodyPr/>
                    <a:lstStyle/>
                    <a:p>
                      <a:r>
                        <a:rPr lang="en-US" sz="900" dirty="0">
                          <a:gradFill>
                            <a:gsLst>
                              <a:gs pos="1250">
                                <a:schemeClr val="bg1"/>
                              </a:gs>
                              <a:gs pos="100000">
                                <a:schemeClr val="bg1"/>
                              </a:gs>
                            </a:gsLst>
                            <a:lin ang="5400000" scaled="0"/>
                          </a:gradFill>
                        </a:rPr>
                        <a:t>Denny</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Usher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kern="0" dirty="0">
                          <a:gradFill>
                            <a:gsLst>
                              <a:gs pos="1250">
                                <a:schemeClr val="bg1"/>
                              </a:gs>
                              <a:gs pos="100000">
                                <a:schemeClr val="bg1"/>
                              </a:gs>
                            </a:gsLst>
                            <a:lin ang="5400000" scaled="0"/>
                          </a:gradFill>
                        </a:rPr>
                        <a:t>456826</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$45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extLst>
                  <a:ext uri="{0D108BD9-81ED-4DB2-BD59-A6C34878D82A}">
                    <a16:rowId xmlns:a16="http://schemas.microsoft.com/office/drawing/2014/main" val="1459083842"/>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Dinner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$35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Denied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extLst>
                  <a:ext uri="{0D108BD9-81ED-4DB2-BD59-A6C34878D82A}">
                    <a16:rowId xmlns:a16="http://schemas.microsoft.com/office/drawing/2014/main" val="2466230573"/>
                  </a:ext>
                </a:extLst>
              </a:tr>
              <a:tr h="0">
                <a:tc>
                  <a:txBody>
                    <a:bodyPr/>
                    <a:lstStyle/>
                    <a:p>
                      <a:r>
                        <a:rPr lang="en-US" sz="900" dirty="0">
                          <a:gradFill>
                            <a:gsLst>
                              <a:gs pos="1250">
                                <a:schemeClr val="bg1"/>
                              </a:gs>
                              <a:gs pos="100000">
                                <a:schemeClr val="bg1"/>
                              </a:gs>
                            </a:gsLst>
                            <a:lin ang="5400000" scaled="0"/>
                          </a:gradFill>
                        </a:rPr>
                        <a:t>Alicia</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Hodge</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154865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$80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extLst>
                  <a:ext uri="{0D108BD9-81ED-4DB2-BD59-A6C34878D82A}">
                    <a16:rowId xmlns:a16="http://schemas.microsoft.com/office/drawing/2014/main" val="4133687806"/>
                  </a:ext>
                </a:extLst>
              </a:tr>
              <a:tr h="0">
                <a:tc>
                  <a:txBody>
                    <a:bodyPr/>
                    <a:lstStyle/>
                    <a:p>
                      <a:r>
                        <a:rPr lang="en-US" sz="900" dirty="0">
                          <a:gradFill>
                            <a:gsLst>
                              <a:gs pos="1250">
                                <a:schemeClr val="bg1"/>
                              </a:gs>
                              <a:gs pos="100000">
                                <a:schemeClr val="bg1"/>
                              </a:gs>
                            </a:gsLst>
                            <a:lin ang="5400000" scaled="0"/>
                          </a:gradFill>
                        </a:rPr>
                        <a:t>Tim</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kern="0" dirty="0">
                          <a:gradFill>
                            <a:gsLst>
                              <a:gs pos="1250">
                                <a:schemeClr val="bg1"/>
                              </a:gs>
                              <a:gs pos="100000">
                                <a:schemeClr val="bg1"/>
                              </a:gs>
                            </a:gsLst>
                            <a:lin ang="5400000" scaled="0"/>
                          </a:gradFill>
                        </a:rPr>
                        <a:t>568462</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$115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extLst>
                  <a:ext uri="{0D108BD9-81ED-4DB2-BD59-A6C34878D82A}">
                    <a16:rowId xmlns:a16="http://schemas.microsoft.com/office/drawing/2014/main" val="684910413"/>
                  </a:ext>
                </a:extLst>
              </a:tr>
              <a:tr h="0">
                <a:tc>
                  <a:txBody>
                    <a:bodyPr/>
                    <a:lstStyle/>
                    <a:p>
                      <a:r>
                        <a:rPr lang="en-US" sz="900" dirty="0">
                          <a:gradFill>
                            <a:gsLst>
                              <a:gs pos="1250">
                                <a:schemeClr val="bg1"/>
                              </a:gs>
                              <a:gs pos="100000">
                                <a:schemeClr val="bg1"/>
                              </a:gs>
                            </a:gsLst>
                            <a:lin ang="5400000" scaled="0"/>
                          </a:gradFill>
                        </a:rPr>
                        <a:t>Alison</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Williams</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150265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Subscription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$600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FF6600"/>
                    </a:solidFill>
                  </a:tcPr>
                </a:tc>
                <a:extLst>
                  <a:ext uri="{0D108BD9-81ED-4DB2-BD59-A6C34878D82A}">
                    <a16:rowId xmlns:a16="http://schemas.microsoft.com/office/drawing/2014/main" val="3488791339"/>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Flight</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$200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extLst>
                  <a:ext uri="{0D108BD9-81ED-4DB2-BD59-A6C34878D82A}">
                    <a16:rowId xmlns:a16="http://schemas.microsoft.com/office/drawing/2014/main" val="1669477515"/>
                  </a:ext>
                </a:extLst>
              </a:tr>
              <a:tr h="0">
                <a:tc>
                  <a:txBody>
                    <a:bodyPr/>
                    <a:lstStyle/>
                    <a:p>
                      <a:r>
                        <a:rPr lang="en-US" sz="900" dirty="0">
                          <a:gradFill>
                            <a:gsLst>
                              <a:gs pos="1250">
                                <a:schemeClr val="tx1"/>
                              </a:gs>
                              <a:gs pos="100000">
                                <a:schemeClr val="tx1"/>
                              </a:gs>
                            </a:gsLst>
                            <a:lin ang="5400000" scaled="0"/>
                          </a:gradFill>
                        </a:rPr>
                        <a:t>Philip</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Wegner</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kern="0" dirty="0">
                          <a:gradFill>
                            <a:gsLst>
                              <a:gs pos="1250">
                                <a:schemeClr val="tx1"/>
                              </a:gs>
                              <a:gs pos="100000">
                                <a:schemeClr val="tx1"/>
                              </a:gs>
                            </a:gsLst>
                            <a:lin ang="5400000" scaled="0"/>
                          </a:gradFill>
                        </a:rPr>
                        <a:t>152026</a:t>
                      </a:r>
                      <a:endParaRPr lang="en-US" sz="900" dirty="0">
                        <a:gradFill>
                          <a:gsLst>
                            <a:gs pos="1250">
                              <a:schemeClr val="tx1"/>
                            </a:gs>
                            <a:gs pos="100000">
                              <a:schemeClr val="tx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Hotel</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$125</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tc>
                  <a:txBody>
                    <a:bodyPr/>
                    <a:lstStyle/>
                    <a:p>
                      <a:r>
                        <a:rPr lang="en-US" sz="900" dirty="0">
                          <a:gradFill>
                            <a:gsLst>
                              <a:gs pos="1250">
                                <a:schemeClr val="tx1"/>
                              </a:gs>
                              <a:gs pos="100000">
                                <a:schemeClr val="tx1"/>
                              </a:gs>
                            </a:gsLst>
                            <a:lin ang="5400000" scaled="0"/>
                          </a:gradFill>
                        </a:rPr>
                        <a:t>Pending</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6350" cap="flat" cmpd="sng" algn="ctr">
                      <a:solidFill>
                        <a:srgbClr val="E5F1FB"/>
                      </a:solidFill>
                      <a:prstDash val="solid"/>
                      <a:round/>
                      <a:headEnd type="none" w="med" len="med"/>
                      <a:tailEnd type="none" w="med" len="med"/>
                    </a:lnB>
                    <a:solidFill>
                      <a:srgbClr val="92D050"/>
                    </a:solidFill>
                  </a:tcPr>
                </a:tc>
                <a:extLst>
                  <a:ext uri="{0D108BD9-81ED-4DB2-BD59-A6C34878D82A}">
                    <a16:rowId xmlns:a16="http://schemas.microsoft.com/office/drawing/2014/main" val="1841479323"/>
                  </a:ext>
                </a:extLst>
              </a:tr>
              <a:tr h="0">
                <a:tc>
                  <a:txBody>
                    <a:bodyPr/>
                    <a:lstStyle/>
                    <a:p>
                      <a:r>
                        <a:rPr lang="en-US" sz="900" dirty="0">
                          <a:gradFill>
                            <a:gsLst>
                              <a:gs pos="1250">
                                <a:schemeClr val="bg1"/>
                              </a:gs>
                              <a:gs pos="100000">
                                <a:schemeClr val="bg1"/>
                              </a:gs>
                            </a:gsLst>
                            <a:lin ang="5400000" scaled="0"/>
                          </a:gradFill>
                        </a:rPr>
                        <a:t>Tim</a:t>
                      </a:r>
                    </a:p>
                  </a:txBody>
                  <a:tcPr marL="45720" marR="45720" marT="18288" marB="18288">
                    <a:lnL w="1270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Irish</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tc>
                  <a:txBody>
                    <a:bodyPr/>
                    <a:lstStyle/>
                    <a:p>
                      <a:r>
                        <a:rPr lang="en-US" sz="900" kern="0" dirty="0">
                          <a:gradFill>
                            <a:gsLst>
                              <a:gs pos="1250">
                                <a:schemeClr val="bg1"/>
                              </a:gs>
                              <a:gs pos="100000">
                                <a:schemeClr val="bg1"/>
                              </a:gs>
                            </a:gsLst>
                            <a:lin ang="5400000" scaled="0"/>
                          </a:gradFill>
                        </a:rPr>
                        <a:t>568462</a:t>
                      </a:r>
                      <a:endParaRPr lang="en-US" sz="900" dirty="0">
                        <a:gradFill>
                          <a:gsLst>
                            <a:gs pos="1250">
                              <a:schemeClr val="bg1"/>
                            </a:gs>
                            <a:gs pos="100000">
                              <a:schemeClr val="bg1"/>
                            </a:gs>
                          </a:gsLst>
                          <a:lin ang="5400000" scaled="0"/>
                        </a:gradFill>
                      </a:endParaRP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Registration</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$50</a:t>
                      </a:r>
                    </a:p>
                  </a:txBody>
                  <a:tcPr marL="45720" marR="45720" marT="18288" marB="18288">
                    <a:lnL w="6350" cap="flat" cmpd="sng" algn="ctr">
                      <a:solidFill>
                        <a:srgbClr val="E5F1FB"/>
                      </a:solidFill>
                      <a:prstDash val="solid"/>
                      <a:round/>
                      <a:headEnd type="none" w="med" len="med"/>
                      <a:tailEnd type="none" w="med" len="med"/>
                    </a:lnL>
                    <a:lnR w="635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tc>
                  <a:txBody>
                    <a:bodyPr/>
                    <a:lstStyle/>
                    <a:p>
                      <a:r>
                        <a:rPr lang="en-US" sz="900" dirty="0">
                          <a:gradFill>
                            <a:gsLst>
                              <a:gs pos="1250">
                                <a:schemeClr val="bg1"/>
                              </a:gs>
                              <a:gs pos="100000">
                                <a:schemeClr val="bg1"/>
                              </a:gs>
                            </a:gsLst>
                            <a:lin ang="5400000" scaled="0"/>
                          </a:gradFill>
                        </a:rPr>
                        <a:t>Approved</a:t>
                      </a:r>
                    </a:p>
                  </a:txBody>
                  <a:tcPr marL="45720" marR="45720" marT="18288" marB="18288">
                    <a:lnL w="6350" cap="flat" cmpd="sng" algn="ctr">
                      <a:solidFill>
                        <a:srgbClr val="E5F1FB"/>
                      </a:solidFill>
                      <a:prstDash val="solid"/>
                      <a:round/>
                      <a:headEnd type="none" w="med" len="med"/>
                      <a:tailEnd type="none" w="med" len="med"/>
                    </a:lnL>
                    <a:lnR w="12700" cap="flat" cmpd="sng" algn="ctr">
                      <a:solidFill>
                        <a:srgbClr val="E5F1FB"/>
                      </a:solidFill>
                      <a:prstDash val="solid"/>
                      <a:round/>
                      <a:headEnd type="none" w="med" len="med"/>
                      <a:tailEnd type="none" w="med" len="med"/>
                    </a:lnR>
                    <a:lnT w="6350" cap="flat" cmpd="sng" algn="ctr">
                      <a:solidFill>
                        <a:srgbClr val="E5F1FB"/>
                      </a:solidFill>
                      <a:prstDash val="solid"/>
                      <a:round/>
                      <a:headEnd type="none" w="med" len="med"/>
                      <a:tailEnd type="none" w="med" len="med"/>
                    </a:lnT>
                    <a:lnB w="12700" cap="flat" cmpd="sng" algn="ctr">
                      <a:solidFill>
                        <a:srgbClr val="E5F1FB"/>
                      </a:solidFill>
                      <a:prstDash val="solid"/>
                      <a:round/>
                      <a:headEnd type="none" w="med" len="med"/>
                      <a:tailEnd type="none" w="med" len="med"/>
                    </a:lnB>
                    <a:solidFill>
                      <a:srgbClr val="FF6600"/>
                    </a:solidFill>
                  </a:tcPr>
                </a:tc>
                <a:extLst>
                  <a:ext uri="{0D108BD9-81ED-4DB2-BD59-A6C34878D82A}">
                    <a16:rowId xmlns:a16="http://schemas.microsoft.com/office/drawing/2014/main" val="608806151"/>
                  </a:ext>
                </a:extLst>
              </a:tr>
            </a:tbl>
          </a:graphicData>
        </a:graphic>
      </p:graphicFrame>
      <p:sp>
        <p:nvSpPr>
          <p:cNvPr id="295" name="Freeform: Shape 294"/>
          <p:cNvSpPr/>
          <p:nvPr/>
        </p:nvSpPr>
        <p:spPr>
          <a:xfrm>
            <a:off x="1306022" y="2439735"/>
            <a:ext cx="1102852" cy="1022703"/>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grpSp>
        <p:nvGrpSpPr>
          <p:cNvPr id="302" name="Group 301"/>
          <p:cNvGrpSpPr/>
          <p:nvPr/>
        </p:nvGrpSpPr>
        <p:grpSpPr>
          <a:xfrm>
            <a:off x="2572018" y="2222743"/>
            <a:ext cx="1307442" cy="1026709"/>
            <a:chOff x="4577018" y="3272060"/>
            <a:chExt cx="1648921" cy="1294866"/>
          </a:xfrm>
        </p:grpSpPr>
        <p:grpSp>
          <p:nvGrpSpPr>
            <p:cNvPr id="303" name="Group 302"/>
            <p:cNvGrpSpPr/>
            <p:nvPr/>
          </p:nvGrpSpPr>
          <p:grpSpPr>
            <a:xfrm>
              <a:off x="4577018" y="3272060"/>
              <a:ext cx="1648921" cy="1294866"/>
              <a:chOff x="3184313" y="2967742"/>
              <a:chExt cx="927810" cy="694770"/>
            </a:xfrm>
            <a:solidFill>
              <a:srgbClr val="107C10"/>
            </a:solidFill>
          </p:grpSpPr>
          <p:grpSp>
            <p:nvGrpSpPr>
              <p:cNvPr id="323" name="Group 322"/>
              <p:cNvGrpSpPr/>
              <p:nvPr/>
            </p:nvGrpSpPr>
            <p:grpSpPr>
              <a:xfrm>
                <a:off x="3184314" y="2967742"/>
                <a:ext cx="927809" cy="694770"/>
                <a:chOff x="2331433" y="3147790"/>
                <a:chExt cx="927809" cy="694770"/>
              </a:xfrm>
              <a:grpFill/>
            </p:grpSpPr>
            <p:sp>
              <p:nvSpPr>
                <p:cNvPr id="325" name="Rectangle 324"/>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bIns="548640" rtlCol="0" anchor="t"/>
                <a:lstStyle/>
                <a:p>
                  <a:pPr marR="0" indent="0" algn="ctr" fontAlgn="auto">
                    <a:lnSpc>
                      <a:spcPct val="90000"/>
                    </a:lnSpc>
                    <a:spcBef>
                      <a:spcPts val="0"/>
                    </a:spcBef>
                    <a:spcAft>
                      <a:spcPts val="0"/>
                    </a:spcAft>
                    <a:buClrTx/>
                    <a:buSzTx/>
                    <a:buFontTx/>
                    <a:buNone/>
                    <a:tabLst/>
                    <a:defRPr/>
                  </a:pPr>
                  <a:r>
                    <a:rPr lang="en-US" sz="1100" b="1" kern="0" dirty="0" err="1">
                      <a:gradFill>
                        <a:gsLst>
                          <a:gs pos="1250">
                            <a:schemeClr val="accent1"/>
                          </a:gs>
                          <a:gs pos="100000">
                            <a:schemeClr val="accent1"/>
                          </a:gs>
                        </a:gsLst>
                        <a:lin ang="5400000" scaled="0"/>
                      </a:gradFill>
                    </a:rPr>
                    <a:t>MyExpenses</a:t>
                  </a:r>
                  <a:endParaRPr lang="en-US" sz="11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32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324" name="Rectangle 323"/>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304" name="Group 303"/>
            <p:cNvGrpSpPr/>
            <p:nvPr/>
          </p:nvGrpSpPr>
          <p:grpSpPr>
            <a:xfrm>
              <a:off x="5025102" y="3603976"/>
              <a:ext cx="798451" cy="450951"/>
              <a:chOff x="3481278" y="3212859"/>
              <a:chExt cx="798451" cy="450951"/>
            </a:xfrm>
          </p:grpSpPr>
          <p:sp>
            <p:nvSpPr>
              <p:cNvPr id="305" name="Arrow: Pentagon 304"/>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6" name="Group 305"/>
              <p:cNvGrpSpPr/>
              <p:nvPr/>
            </p:nvGrpSpPr>
            <p:grpSpPr>
              <a:xfrm>
                <a:off x="3481278" y="3212859"/>
                <a:ext cx="684253" cy="450951"/>
                <a:chOff x="684764" y="3415502"/>
                <a:chExt cx="1066063" cy="702580"/>
              </a:xfrm>
            </p:grpSpPr>
            <p:grpSp>
              <p:nvGrpSpPr>
                <p:cNvPr id="307" name="Group 306"/>
                <p:cNvGrpSpPr>
                  <a:grpSpLocks noChangeAspect="1"/>
                </p:cNvGrpSpPr>
                <p:nvPr/>
              </p:nvGrpSpPr>
              <p:grpSpPr bwMode="auto">
                <a:xfrm>
                  <a:off x="684764" y="3415502"/>
                  <a:ext cx="1066063" cy="702580"/>
                  <a:chOff x="-1331" y="3111"/>
                  <a:chExt cx="918" cy="605"/>
                </a:xfrm>
              </p:grpSpPr>
              <p:sp>
                <p:nvSpPr>
                  <p:cNvPr id="320"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2"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8" name="Group 307"/>
                <p:cNvGrpSpPr/>
                <p:nvPr/>
              </p:nvGrpSpPr>
              <p:grpSpPr>
                <a:xfrm>
                  <a:off x="764549" y="3890671"/>
                  <a:ext cx="208129" cy="136465"/>
                  <a:chOff x="-1968651" y="1723586"/>
                  <a:chExt cx="433388" cy="284162"/>
                </a:xfrm>
              </p:grpSpPr>
              <p:sp>
                <p:nvSpPr>
                  <p:cNvPr id="309"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Tree>
    <p:extLst>
      <p:ext uri="{BB962C8B-B14F-4D97-AF65-F5344CB8AC3E}">
        <p14:creationId xmlns:p14="http://schemas.microsoft.com/office/powerpoint/2010/main" val="29642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1" fill="hold" nodeType="after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wipe(up)">
                                      <p:cBhvr>
                                        <p:cTn id="12" dur="500"/>
                                        <p:tgtEl>
                                          <p:spTgt spid="283"/>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250"/>
                                        <p:tgtEl>
                                          <p:spTgt spid="284"/>
                                        </p:tgtEl>
                                      </p:cBhvr>
                                    </p:animEffect>
                                  </p:childTnLst>
                                </p:cTn>
                              </p:par>
                              <p:par>
                                <p:cTn id="16" presetID="10" presetClass="entr" presetSubtype="0" fill="hold" nodeType="withEffect">
                                  <p:stCondLst>
                                    <p:cond delay="250"/>
                                  </p:stCondLst>
                                  <p:childTnLst>
                                    <p:set>
                                      <p:cBhvr>
                                        <p:cTn id="17" dur="1" fill="hold">
                                          <p:stCondLst>
                                            <p:cond delay="0"/>
                                          </p:stCondLst>
                                        </p:cTn>
                                        <p:tgtEl>
                                          <p:spTgt spid="293"/>
                                        </p:tgtEl>
                                        <p:attrNameLst>
                                          <p:attrName>style.visibility</p:attrName>
                                        </p:attrNameLst>
                                      </p:cBhvr>
                                      <p:to>
                                        <p:strVal val="visible"/>
                                      </p:to>
                                    </p:set>
                                    <p:animEffect transition="in" filter="fade">
                                      <p:cBhvr>
                                        <p:cTn id="18" dur="500"/>
                                        <p:tgtEl>
                                          <p:spTgt spid="293"/>
                                        </p:tgtEl>
                                      </p:cBhvr>
                                    </p:animEffect>
                                  </p:childTnLst>
                                </p:cTn>
                              </p:par>
                            </p:childTnLst>
                          </p:cTn>
                        </p:par>
                        <p:par>
                          <p:cTn id="19" fill="hold">
                            <p:stCondLst>
                              <p:cond delay="1520"/>
                            </p:stCondLst>
                            <p:childTnLst>
                              <p:par>
                                <p:cTn id="20" presetID="10" presetClass="entr" presetSubtype="0" fill="hold" grpId="0" nodeType="afterEffect">
                                  <p:stCondLst>
                                    <p:cond delay="0"/>
                                  </p:stCondLst>
                                  <p:childTnLst>
                                    <p:set>
                                      <p:cBhvr>
                                        <p:cTn id="21" dur="1" fill="hold">
                                          <p:stCondLst>
                                            <p:cond delay="0"/>
                                          </p:stCondLst>
                                        </p:cTn>
                                        <p:tgtEl>
                                          <p:spTgt spid="282"/>
                                        </p:tgtEl>
                                        <p:attrNameLst>
                                          <p:attrName>style.visibility</p:attrName>
                                        </p:attrNameLst>
                                      </p:cBhvr>
                                      <p:to>
                                        <p:strVal val="visible"/>
                                      </p:to>
                                    </p:set>
                                    <p:animEffect transition="in" filter="fade">
                                      <p:cBhvr>
                                        <p:cTn id="22" dur="500"/>
                                        <p:tgtEl>
                                          <p:spTgt spid="282"/>
                                        </p:tgtEl>
                                      </p:cBhvr>
                                    </p:animEffect>
                                  </p:childTnLst>
                                </p:cTn>
                              </p:par>
                            </p:childTnLst>
                          </p:cTn>
                        </p:par>
                        <p:par>
                          <p:cTn id="23" fill="hold">
                            <p:stCondLst>
                              <p:cond delay="2020"/>
                            </p:stCondLst>
                            <p:childTnLst>
                              <p:par>
                                <p:cTn id="24" presetID="10" presetClass="entr" presetSubtype="0" fill="hold" nodeType="afterEffect">
                                  <p:stCondLst>
                                    <p:cond delay="0"/>
                                  </p:stCondLst>
                                  <p:childTnLst>
                                    <p:set>
                                      <p:cBhvr>
                                        <p:cTn id="25" dur="1" fill="hold">
                                          <p:stCondLst>
                                            <p:cond delay="0"/>
                                          </p:stCondLst>
                                        </p:cTn>
                                        <p:tgtEl>
                                          <p:spTgt spid="302"/>
                                        </p:tgtEl>
                                        <p:attrNameLst>
                                          <p:attrName>style.visibility</p:attrName>
                                        </p:attrNameLst>
                                      </p:cBhvr>
                                      <p:to>
                                        <p:strVal val="visible"/>
                                      </p:to>
                                    </p:set>
                                    <p:animEffect transition="in" filter="fade">
                                      <p:cBhvr>
                                        <p:cTn id="26" dur="500"/>
                                        <p:tgtEl>
                                          <p:spTgt spid="302"/>
                                        </p:tgtEl>
                                      </p:cBhvr>
                                    </p:animEffect>
                                  </p:childTnLst>
                                </p:cTn>
                              </p:par>
                            </p:childTnLst>
                          </p:cTn>
                        </p:par>
                        <p:par>
                          <p:cTn id="27" fill="hold">
                            <p:stCondLst>
                              <p:cond delay="2520"/>
                            </p:stCondLst>
                            <p:childTnLst>
                              <p:par>
                                <p:cTn id="28" presetID="22" presetClass="entr" presetSubtype="8" fill="hold" nodeType="afterEffect">
                                  <p:stCondLst>
                                    <p:cond delay="0"/>
                                  </p:stCondLst>
                                  <p:childTnLst>
                                    <p:set>
                                      <p:cBhvr>
                                        <p:cTn id="29" dur="1" fill="hold">
                                          <p:stCondLst>
                                            <p:cond delay="0"/>
                                          </p:stCondLst>
                                        </p:cTn>
                                        <p:tgtEl>
                                          <p:spTgt spid="270"/>
                                        </p:tgtEl>
                                        <p:attrNameLst>
                                          <p:attrName>style.visibility</p:attrName>
                                        </p:attrNameLst>
                                      </p:cBhvr>
                                      <p:to>
                                        <p:strVal val="visible"/>
                                      </p:to>
                                    </p:set>
                                    <p:animEffect transition="in" filter="wipe(left)">
                                      <p:cBhvr>
                                        <p:cTn id="30" dur="750"/>
                                        <p:tgtEl>
                                          <p:spTgt spid="270"/>
                                        </p:tgtEl>
                                      </p:cBhvr>
                                    </p:animEffect>
                                  </p:childTnLst>
                                </p:cTn>
                              </p:par>
                              <p:par>
                                <p:cTn id="31" presetID="22" presetClass="entr" presetSubtype="8" fill="hold" nodeType="withEffect">
                                  <p:stCondLst>
                                    <p:cond delay="250"/>
                                  </p:stCondLst>
                                  <p:childTnLst>
                                    <p:set>
                                      <p:cBhvr>
                                        <p:cTn id="32" dur="1" fill="hold">
                                          <p:stCondLst>
                                            <p:cond delay="0"/>
                                          </p:stCondLst>
                                        </p:cTn>
                                        <p:tgtEl>
                                          <p:spTgt spid="276"/>
                                        </p:tgtEl>
                                        <p:attrNameLst>
                                          <p:attrName>style.visibility</p:attrName>
                                        </p:attrNameLst>
                                      </p:cBhvr>
                                      <p:to>
                                        <p:strVal val="visible"/>
                                      </p:to>
                                    </p:set>
                                    <p:animEffect transition="in" filter="wipe(left)">
                                      <p:cBhvr>
                                        <p:cTn id="33" dur="500"/>
                                        <p:tgtEl>
                                          <p:spTgt spid="276"/>
                                        </p:tgtEl>
                                      </p:cBhvr>
                                    </p:animEffect>
                                  </p:childTnLst>
                                </p:cTn>
                              </p:par>
                              <p:par>
                                <p:cTn id="34" presetID="10" presetClass="exit" presetSubtype="0" fill="hold" nodeType="withEffect">
                                  <p:stCondLst>
                                    <p:cond delay="250"/>
                                  </p:stCondLst>
                                  <p:childTnLst>
                                    <p:animEffect transition="out" filter="fade">
                                      <p:cBhvr>
                                        <p:cTn id="35" dur="500"/>
                                        <p:tgtEl>
                                          <p:spTgt spid="283"/>
                                        </p:tgtEl>
                                      </p:cBhvr>
                                    </p:animEffect>
                                    <p:set>
                                      <p:cBhvr>
                                        <p:cTn id="36" dur="1" fill="hold">
                                          <p:stCondLst>
                                            <p:cond delay="499"/>
                                          </p:stCondLst>
                                        </p:cTn>
                                        <p:tgtEl>
                                          <p:spTgt spid="283"/>
                                        </p:tgtEl>
                                        <p:attrNameLst>
                                          <p:attrName>style.visibility</p:attrName>
                                        </p:attrNameLst>
                                      </p:cBhvr>
                                      <p:to>
                                        <p:strVal val="hidden"/>
                                      </p:to>
                                    </p:set>
                                  </p:childTnLst>
                                </p:cTn>
                              </p:par>
                            </p:childTnLst>
                          </p:cTn>
                        </p:par>
                        <p:par>
                          <p:cTn id="37" fill="hold">
                            <p:stCondLst>
                              <p:cond delay="3270"/>
                            </p:stCondLst>
                            <p:childTnLst>
                              <p:par>
                                <p:cTn id="38" presetID="22" presetClass="entr" presetSubtype="8" fill="hold" nodeType="afterEffect">
                                  <p:stCondLst>
                                    <p:cond delay="0"/>
                                  </p:stCondLst>
                                  <p:childTnLst>
                                    <p:set>
                                      <p:cBhvr>
                                        <p:cTn id="39" dur="1" fill="hold">
                                          <p:stCondLst>
                                            <p:cond delay="0"/>
                                          </p:stCondLst>
                                        </p:cTn>
                                        <p:tgtEl>
                                          <p:spTgt spid="286"/>
                                        </p:tgtEl>
                                        <p:attrNameLst>
                                          <p:attrName>style.visibility</p:attrName>
                                        </p:attrNameLst>
                                      </p:cBhvr>
                                      <p:to>
                                        <p:strVal val="visible"/>
                                      </p:to>
                                    </p:set>
                                    <p:animEffect transition="in" filter="wipe(left)">
                                      <p:cBhvr>
                                        <p:cTn id="40" dur="500"/>
                                        <p:tgtEl>
                                          <p:spTgt spid="286"/>
                                        </p:tgtEl>
                                      </p:cBhvr>
                                    </p:animEffect>
                                  </p:childTnLst>
                                </p:cTn>
                              </p:par>
                            </p:childTnLst>
                          </p:cTn>
                        </p:par>
                        <p:par>
                          <p:cTn id="41" fill="hold">
                            <p:stCondLst>
                              <p:cond delay="3770"/>
                            </p:stCondLst>
                            <p:childTnLst>
                              <p:par>
                                <p:cTn id="42" presetID="53" presetClass="entr" presetSubtype="16" fill="hold" grpId="0" nodeType="afterEffect">
                                  <p:stCondLst>
                                    <p:cond delay="0"/>
                                  </p:stCondLst>
                                  <p:childTnLst>
                                    <p:set>
                                      <p:cBhvr>
                                        <p:cTn id="43" dur="1" fill="hold">
                                          <p:stCondLst>
                                            <p:cond delay="0"/>
                                          </p:stCondLst>
                                        </p:cTn>
                                        <p:tgtEl>
                                          <p:spTgt spid="132"/>
                                        </p:tgtEl>
                                        <p:attrNameLst>
                                          <p:attrName>style.visibility</p:attrName>
                                        </p:attrNameLst>
                                      </p:cBhvr>
                                      <p:to>
                                        <p:strVal val="visible"/>
                                      </p:to>
                                    </p:set>
                                    <p:anim calcmode="lin" valueType="num">
                                      <p:cBhvr>
                                        <p:cTn id="44" dur="500" fill="hold"/>
                                        <p:tgtEl>
                                          <p:spTgt spid="132"/>
                                        </p:tgtEl>
                                        <p:attrNameLst>
                                          <p:attrName>ppt_w</p:attrName>
                                        </p:attrNameLst>
                                      </p:cBhvr>
                                      <p:tavLst>
                                        <p:tav tm="0">
                                          <p:val>
                                            <p:fltVal val="0"/>
                                          </p:val>
                                        </p:tav>
                                        <p:tav tm="100000">
                                          <p:val>
                                            <p:strVal val="#ppt_w"/>
                                          </p:val>
                                        </p:tav>
                                      </p:tavLst>
                                    </p:anim>
                                    <p:anim calcmode="lin" valueType="num">
                                      <p:cBhvr>
                                        <p:cTn id="45" dur="500" fill="hold"/>
                                        <p:tgtEl>
                                          <p:spTgt spid="132"/>
                                        </p:tgtEl>
                                        <p:attrNameLst>
                                          <p:attrName>ppt_h</p:attrName>
                                        </p:attrNameLst>
                                      </p:cBhvr>
                                      <p:tavLst>
                                        <p:tav tm="0">
                                          <p:val>
                                            <p:fltVal val="0"/>
                                          </p:val>
                                        </p:tav>
                                        <p:tav tm="100000">
                                          <p:val>
                                            <p:strVal val="#ppt_h"/>
                                          </p:val>
                                        </p:tav>
                                      </p:tavLst>
                                    </p:anim>
                                    <p:animEffect transition="in" filter="fade">
                                      <p:cBhvr>
                                        <p:cTn id="46" dur="500"/>
                                        <p:tgtEl>
                                          <p:spTgt spid="132"/>
                                        </p:tgtEl>
                                      </p:cBhvr>
                                    </p:animEffect>
                                  </p:childTnLst>
                                </p:cTn>
                              </p:par>
                            </p:childTnLst>
                          </p:cTn>
                        </p:par>
                        <p:par>
                          <p:cTn id="47" fill="hold">
                            <p:stCondLst>
                              <p:cond delay="4270"/>
                            </p:stCondLst>
                            <p:childTnLst>
                              <p:par>
                                <p:cTn id="48" presetID="22" presetClass="entr" presetSubtype="8" fill="hold" grpId="0" nodeType="after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wipe(left)">
                                      <p:cBhvr>
                                        <p:cTn id="50" dur="500"/>
                                        <p:tgtEl>
                                          <p:spTgt spid="131"/>
                                        </p:tgtEl>
                                      </p:cBhvr>
                                    </p:animEffect>
                                  </p:childTnLst>
                                </p:cTn>
                              </p:par>
                            </p:childTnLst>
                          </p:cTn>
                        </p:par>
                        <p:par>
                          <p:cTn id="51" fill="hold">
                            <p:stCondLst>
                              <p:cond delay="4770"/>
                            </p:stCondLst>
                            <p:childTnLst>
                              <p:par>
                                <p:cTn id="52" presetID="21" presetClass="entr" presetSubtype="1" fill="hold" nodeType="afterEffect">
                                  <p:stCondLst>
                                    <p:cond delay="0"/>
                                  </p:stCondLst>
                                  <p:childTnLst>
                                    <p:set>
                                      <p:cBhvr>
                                        <p:cTn id="53" dur="1" fill="hold">
                                          <p:stCondLst>
                                            <p:cond delay="0"/>
                                          </p:stCondLst>
                                        </p:cTn>
                                        <p:tgtEl>
                                          <p:spTgt spid="287"/>
                                        </p:tgtEl>
                                        <p:attrNameLst>
                                          <p:attrName>style.visibility</p:attrName>
                                        </p:attrNameLst>
                                      </p:cBhvr>
                                      <p:to>
                                        <p:strVal val="visible"/>
                                      </p:to>
                                    </p:set>
                                    <p:animEffect transition="in" filter="wheel(1)">
                                      <p:cBhvr>
                                        <p:cTn id="54" dur="750"/>
                                        <p:tgtEl>
                                          <p:spTgt spid="287"/>
                                        </p:tgtEl>
                                      </p:cBhvr>
                                    </p:animEffect>
                                  </p:childTnLst>
                                </p:cTn>
                              </p:par>
                            </p:childTnLst>
                          </p:cTn>
                        </p:par>
                        <p:par>
                          <p:cTn id="55" fill="hold">
                            <p:stCondLst>
                              <p:cond delay="5520"/>
                            </p:stCondLst>
                            <p:childTnLst>
                              <p:par>
                                <p:cTn id="56" presetID="22" presetClass="entr" presetSubtype="2" fill="hold" nodeType="afterEffect">
                                  <p:stCondLst>
                                    <p:cond delay="0"/>
                                  </p:stCondLst>
                                  <p:childTnLst>
                                    <p:set>
                                      <p:cBhvr>
                                        <p:cTn id="57" dur="1" fill="hold">
                                          <p:stCondLst>
                                            <p:cond delay="0"/>
                                          </p:stCondLst>
                                        </p:cTn>
                                        <p:tgtEl>
                                          <p:spTgt spid="288"/>
                                        </p:tgtEl>
                                        <p:attrNameLst>
                                          <p:attrName>style.visibility</p:attrName>
                                        </p:attrNameLst>
                                      </p:cBhvr>
                                      <p:to>
                                        <p:strVal val="visible"/>
                                      </p:to>
                                    </p:set>
                                    <p:animEffect transition="in" filter="wipe(right)">
                                      <p:cBhvr>
                                        <p:cTn id="58" dur="750"/>
                                        <p:tgtEl>
                                          <p:spTgt spid="288"/>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85"/>
                                        </p:tgtEl>
                                        <p:attrNameLst>
                                          <p:attrName>style.visibility</p:attrName>
                                        </p:attrNameLst>
                                      </p:cBhvr>
                                      <p:to>
                                        <p:strVal val="visible"/>
                                      </p:to>
                                    </p:set>
                                    <p:animEffect transition="in" filter="fade">
                                      <p:cBhvr>
                                        <p:cTn id="61" dur="250"/>
                                        <p:tgtEl>
                                          <p:spTgt spid="285"/>
                                        </p:tgtEl>
                                      </p:cBhvr>
                                    </p:animEffec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par>
                                <p:cTn id="64" presetID="35" presetClass="path" presetSubtype="0" accel="50000" decel="50000" fill="hold" nodeType="withEffect">
                                  <p:stCondLst>
                                    <p:cond delay="0"/>
                                  </p:stCondLst>
                                  <p:childTnLst>
                                    <p:animMotion origin="layout" path="M 2.5E-6 4.81481E-6 L -0.51289 4.81481E-6 " pathEditMode="relative" rAng="0" ptsTypes="AA">
                                      <p:cBhvr>
                                        <p:cTn id="65" dur="1000" fill="hold"/>
                                        <p:tgtEl>
                                          <p:spTgt spid="291"/>
                                        </p:tgtEl>
                                        <p:attrNameLst>
                                          <p:attrName>ppt_x</p:attrName>
                                          <p:attrName>ppt_y</p:attrName>
                                        </p:attrNameLst>
                                      </p:cBhvr>
                                      <p:rCtr x="-25651" y="0"/>
                                    </p:animMotion>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282"/>
                                        </p:tgtEl>
                                      </p:cBhvr>
                                    </p:animEffect>
                                    <p:set>
                                      <p:cBhvr>
                                        <p:cTn id="70" dur="1" fill="hold">
                                          <p:stCondLst>
                                            <p:cond delay="499"/>
                                          </p:stCondLst>
                                        </p:cTn>
                                        <p:tgtEl>
                                          <p:spTgt spid="28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76"/>
                                        </p:tgtEl>
                                      </p:cBhvr>
                                    </p:animEffect>
                                    <p:set>
                                      <p:cBhvr>
                                        <p:cTn id="73" dur="1" fill="hold">
                                          <p:stCondLst>
                                            <p:cond delay="499"/>
                                          </p:stCondLst>
                                        </p:cTn>
                                        <p:tgtEl>
                                          <p:spTgt spid="276"/>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88"/>
                                        </p:tgtEl>
                                      </p:cBhvr>
                                    </p:animEffect>
                                    <p:set>
                                      <p:cBhvr>
                                        <p:cTn id="76" dur="1" fill="hold">
                                          <p:stCondLst>
                                            <p:cond delay="499"/>
                                          </p:stCondLst>
                                        </p:cTn>
                                        <p:tgtEl>
                                          <p:spTgt spid="28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85"/>
                                        </p:tgtEl>
                                      </p:cBhvr>
                                    </p:animEffect>
                                    <p:set>
                                      <p:cBhvr>
                                        <p:cTn id="79" dur="1" fill="hold">
                                          <p:stCondLst>
                                            <p:cond delay="499"/>
                                          </p:stCondLst>
                                        </p:cTn>
                                        <p:tgtEl>
                                          <p:spTgt spid="28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70"/>
                                        </p:tgtEl>
                                      </p:cBhvr>
                                    </p:animEffect>
                                    <p:set>
                                      <p:cBhvr>
                                        <p:cTn id="82" dur="1" fill="hold">
                                          <p:stCondLst>
                                            <p:cond delay="499"/>
                                          </p:stCondLst>
                                        </p:cTn>
                                        <p:tgtEl>
                                          <p:spTgt spid="27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86"/>
                                        </p:tgtEl>
                                      </p:cBhvr>
                                    </p:animEffect>
                                    <p:set>
                                      <p:cBhvr>
                                        <p:cTn id="85" dur="1" fill="hold">
                                          <p:stCondLst>
                                            <p:cond delay="499"/>
                                          </p:stCondLst>
                                        </p:cTn>
                                        <p:tgtEl>
                                          <p:spTgt spid="28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87"/>
                                        </p:tgtEl>
                                      </p:cBhvr>
                                    </p:animEffect>
                                    <p:set>
                                      <p:cBhvr>
                                        <p:cTn id="88" dur="1" fill="hold">
                                          <p:stCondLst>
                                            <p:cond delay="499"/>
                                          </p:stCondLst>
                                        </p:cTn>
                                        <p:tgtEl>
                                          <p:spTgt spid="28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91"/>
                                        </p:tgtEl>
                                      </p:cBhvr>
                                    </p:animEffect>
                                    <p:set>
                                      <p:cBhvr>
                                        <p:cTn id="91" dur="1" fill="hold">
                                          <p:stCondLst>
                                            <p:cond delay="499"/>
                                          </p:stCondLst>
                                        </p:cTn>
                                        <p:tgtEl>
                                          <p:spTgt spid="291"/>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163"/>
                                        </p:tgtEl>
                                        <p:attrNameLst>
                                          <p:attrName>style.visibility</p:attrName>
                                        </p:attrNameLst>
                                      </p:cBhvr>
                                      <p:to>
                                        <p:strVal val="visible"/>
                                      </p:to>
                                    </p:set>
                                    <p:animEffect transition="in" filter="fade">
                                      <p:cBhvr>
                                        <p:cTn id="94" dur="500"/>
                                        <p:tgtEl>
                                          <p:spTgt spid="163"/>
                                        </p:tgtEl>
                                      </p:cBhvr>
                                    </p:animEffect>
                                  </p:childTnLst>
                                </p:cTn>
                              </p:par>
                              <p:par>
                                <p:cTn id="95" presetID="10" presetClass="entr" presetSubtype="0" fill="hold" nodeType="withEffect">
                                  <p:stCondLst>
                                    <p:cond delay="0"/>
                                  </p:stCondLst>
                                  <p:childTnLst>
                                    <p:set>
                                      <p:cBhvr>
                                        <p:cTn id="96" dur="1" fill="hold">
                                          <p:stCondLst>
                                            <p:cond delay="0"/>
                                          </p:stCondLst>
                                        </p:cTn>
                                        <p:tgtEl>
                                          <p:spTgt spid="302"/>
                                        </p:tgtEl>
                                        <p:attrNameLst>
                                          <p:attrName>style.visibility</p:attrName>
                                        </p:attrNameLst>
                                      </p:cBhvr>
                                      <p:to>
                                        <p:strVal val="visible"/>
                                      </p:to>
                                    </p:set>
                                    <p:animEffect transition="in" filter="fade">
                                      <p:cBhvr>
                                        <p:cTn id="97" dur="500"/>
                                        <p:tgtEl>
                                          <p:spTgt spid="302"/>
                                        </p:tgtEl>
                                      </p:cBhvr>
                                    </p:animEffec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70"/>
                                        </p:tgtEl>
                                        <p:attrNameLst>
                                          <p:attrName>style.visibility</p:attrName>
                                        </p:attrNameLst>
                                      </p:cBhvr>
                                      <p:to>
                                        <p:strVal val="visible"/>
                                      </p:to>
                                    </p:set>
                                    <p:animEffect transition="in" filter="wipe(left)">
                                      <p:cBhvr>
                                        <p:cTn id="101" dur="750"/>
                                        <p:tgtEl>
                                          <p:spTgt spid="270"/>
                                        </p:tgtEl>
                                      </p:cBhvr>
                                    </p:animEffect>
                                  </p:childTnLst>
                                </p:cTn>
                              </p:par>
                              <p:par>
                                <p:cTn id="102" presetID="22" presetClass="entr" presetSubtype="8" fill="hold" nodeType="withEffect">
                                  <p:stCondLst>
                                    <p:cond delay="250"/>
                                  </p:stCondLst>
                                  <p:childTnLst>
                                    <p:set>
                                      <p:cBhvr>
                                        <p:cTn id="103" dur="1" fill="hold">
                                          <p:stCondLst>
                                            <p:cond delay="0"/>
                                          </p:stCondLst>
                                        </p:cTn>
                                        <p:tgtEl>
                                          <p:spTgt spid="276"/>
                                        </p:tgtEl>
                                        <p:attrNameLst>
                                          <p:attrName>style.visibility</p:attrName>
                                        </p:attrNameLst>
                                      </p:cBhvr>
                                      <p:to>
                                        <p:strVal val="visible"/>
                                      </p:to>
                                    </p:set>
                                    <p:animEffect transition="in" filter="wipe(left)">
                                      <p:cBhvr>
                                        <p:cTn id="104" dur="500"/>
                                        <p:tgtEl>
                                          <p:spTgt spid="276"/>
                                        </p:tgtEl>
                                      </p:cBhvr>
                                    </p:animEffect>
                                  </p:childTnLst>
                                </p:cTn>
                              </p:par>
                            </p:childTnLst>
                          </p:cTn>
                        </p:par>
                        <p:par>
                          <p:cTn id="105" fill="hold">
                            <p:stCondLst>
                              <p:cond delay="1250"/>
                            </p:stCondLst>
                            <p:childTnLst>
                              <p:par>
                                <p:cTn id="106" presetID="22" presetClass="entr" presetSubtype="8" fill="hold" nodeType="afterEffect">
                                  <p:stCondLst>
                                    <p:cond delay="0"/>
                                  </p:stCondLst>
                                  <p:childTnLst>
                                    <p:set>
                                      <p:cBhvr>
                                        <p:cTn id="107" dur="1" fill="hold">
                                          <p:stCondLst>
                                            <p:cond delay="0"/>
                                          </p:stCondLst>
                                        </p:cTn>
                                        <p:tgtEl>
                                          <p:spTgt spid="286"/>
                                        </p:tgtEl>
                                        <p:attrNameLst>
                                          <p:attrName>style.visibility</p:attrName>
                                        </p:attrNameLst>
                                      </p:cBhvr>
                                      <p:to>
                                        <p:strVal val="visible"/>
                                      </p:to>
                                    </p:set>
                                    <p:animEffect transition="in" filter="wipe(left)">
                                      <p:cBhvr>
                                        <p:cTn id="108" dur="500"/>
                                        <p:tgtEl>
                                          <p:spTgt spid="286"/>
                                        </p:tgtEl>
                                      </p:cBhvr>
                                    </p:animEffect>
                                  </p:childTnLst>
                                </p:cTn>
                              </p:par>
                            </p:childTnLst>
                          </p:cTn>
                        </p:par>
                        <p:par>
                          <p:cTn id="109" fill="hold">
                            <p:stCondLst>
                              <p:cond delay="1750"/>
                            </p:stCondLst>
                            <p:childTnLst>
                              <p:par>
                                <p:cTn id="110" presetID="53" presetClass="entr" presetSubtype="16" fill="hold" grpId="1" nodeType="afterEffect">
                                  <p:stCondLst>
                                    <p:cond delay="0"/>
                                  </p:stCondLst>
                                  <p:childTnLst>
                                    <p:set>
                                      <p:cBhvr>
                                        <p:cTn id="111" dur="1" fill="hold">
                                          <p:stCondLst>
                                            <p:cond delay="0"/>
                                          </p:stCondLst>
                                        </p:cTn>
                                        <p:tgtEl>
                                          <p:spTgt spid="132"/>
                                        </p:tgtEl>
                                        <p:attrNameLst>
                                          <p:attrName>style.visibility</p:attrName>
                                        </p:attrNameLst>
                                      </p:cBhvr>
                                      <p:to>
                                        <p:strVal val="visible"/>
                                      </p:to>
                                    </p:set>
                                    <p:anim calcmode="lin" valueType="num">
                                      <p:cBhvr>
                                        <p:cTn id="112" dur="500" fill="hold"/>
                                        <p:tgtEl>
                                          <p:spTgt spid="132"/>
                                        </p:tgtEl>
                                        <p:attrNameLst>
                                          <p:attrName>ppt_w</p:attrName>
                                        </p:attrNameLst>
                                      </p:cBhvr>
                                      <p:tavLst>
                                        <p:tav tm="0">
                                          <p:val>
                                            <p:fltVal val="0"/>
                                          </p:val>
                                        </p:tav>
                                        <p:tav tm="100000">
                                          <p:val>
                                            <p:strVal val="#ppt_w"/>
                                          </p:val>
                                        </p:tav>
                                      </p:tavLst>
                                    </p:anim>
                                    <p:anim calcmode="lin" valueType="num">
                                      <p:cBhvr>
                                        <p:cTn id="113" dur="500" fill="hold"/>
                                        <p:tgtEl>
                                          <p:spTgt spid="132"/>
                                        </p:tgtEl>
                                        <p:attrNameLst>
                                          <p:attrName>ppt_h</p:attrName>
                                        </p:attrNameLst>
                                      </p:cBhvr>
                                      <p:tavLst>
                                        <p:tav tm="0">
                                          <p:val>
                                            <p:fltVal val="0"/>
                                          </p:val>
                                        </p:tav>
                                        <p:tav tm="100000">
                                          <p:val>
                                            <p:strVal val="#ppt_h"/>
                                          </p:val>
                                        </p:tav>
                                      </p:tavLst>
                                    </p:anim>
                                    <p:animEffect transition="in" filter="fade">
                                      <p:cBhvr>
                                        <p:cTn id="114" dur="500"/>
                                        <p:tgtEl>
                                          <p:spTgt spid="132"/>
                                        </p:tgtEl>
                                      </p:cBhvr>
                                    </p:animEffect>
                                  </p:childTnLst>
                                </p:cTn>
                              </p:par>
                            </p:childTnLst>
                          </p:cTn>
                        </p:par>
                        <p:par>
                          <p:cTn id="115" fill="hold">
                            <p:stCondLst>
                              <p:cond delay="2250"/>
                            </p:stCondLst>
                            <p:childTnLst>
                              <p:par>
                                <p:cTn id="116" presetID="22" presetClass="entr" presetSubtype="8" fill="hold" grpId="1" nodeType="after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left)">
                                      <p:cBhvr>
                                        <p:cTn id="118" dur="500"/>
                                        <p:tgtEl>
                                          <p:spTgt spid="131"/>
                                        </p:tgtEl>
                                      </p:cBhvr>
                                    </p:animEffect>
                                  </p:childTnLst>
                                </p:cTn>
                              </p:par>
                            </p:childTnLst>
                          </p:cTn>
                        </p:par>
                        <p:par>
                          <p:cTn id="119" fill="hold">
                            <p:stCondLst>
                              <p:cond delay="2750"/>
                            </p:stCondLst>
                            <p:childTnLst>
                              <p:par>
                                <p:cTn id="120" presetID="21" presetClass="entr" presetSubtype="1" fill="hold" nodeType="afterEffect">
                                  <p:stCondLst>
                                    <p:cond delay="0"/>
                                  </p:stCondLst>
                                  <p:childTnLst>
                                    <p:set>
                                      <p:cBhvr>
                                        <p:cTn id="121" dur="1" fill="hold">
                                          <p:stCondLst>
                                            <p:cond delay="0"/>
                                          </p:stCondLst>
                                        </p:cTn>
                                        <p:tgtEl>
                                          <p:spTgt spid="287"/>
                                        </p:tgtEl>
                                        <p:attrNameLst>
                                          <p:attrName>style.visibility</p:attrName>
                                        </p:attrNameLst>
                                      </p:cBhvr>
                                      <p:to>
                                        <p:strVal val="visible"/>
                                      </p:to>
                                    </p:set>
                                    <p:animEffect transition="in" filter="wheel(1)">
                                      <p:cBhvr>
                                        <p:cTn id="122" dur="750"/>
                                        <p:tgtEl>
                                          <p:spTgt spid="287"/>
                                        </p:tgtEl>
                                      </p:cBhvr>
                                    </p:animEffect>
                                  </p:childTnLst>
                                </p:cTn>
                              </p:par>
                              <p:par>
                                <p:cTn id="123" presetID="22" presetClass="entr" presetSubtype="2" fill="hold" nodeType="withEffect">
                                  <p:stCondLst>
                                    <p:cond delay="0"/>
                                  </p:stCondLst>
                                  <p:childTnLst>
                                    <p:set>
                                      <p:cBhvr>
                                        <p:cTn id="124" dur="1" fill="hold">
                                          <p:stCondLst>
                                            <p:cond delay="0"/>
                                          </p:stCondLst>
                                        </p:cTn>
                                        <p:tgtEl>
                                          <p:spTgt spid="294"/>
                                        </p:tgtEl>
                                        <p:attrNameLst>
                                          <p:attrName>style.visibility</p:attrName>
                                        </p:attrNameLst>
                                      </p:cBhvr>
                                      <p:to>
                                        <p:strVal val="visible"/>
                                      </p:to>
                                    </p:set>
                                    <p:animEffect transition="in" filter="wipe(right)">
                                      <p:cBhvr>
                                        <p:cTn id="125" dur="500"/>
                                        <p:tgtEl>
                                          <p:spTgt spid="294"/>
                                        </p:tgtEl>
                                      </p:cBhvr>
                                    </p:animEffect>
                                  </p:childTnLst>
                                </p:cTn>
                              </p:par>
                            </p:childTnLst>
                          </p:cTn>
                        </p:par>
                        <p:par>
                          <p:cTn id="126" fill="hold">
                            <p:stCondLst>
                              <p:cond delay="3500"/>
                            </p:stCondLst>
                            <p:childTnLst>
                              <p:par>
                                <p:cTn id="127" presetID="22" presetClass="entr" presetSubtype="2" fill="hold" nodeType="afterEffect">
                                  <p:stCondLst>
                                    <p:cond delay="0"/>
                                  </p:stCondLst>
                                  <p:childTnLst>
                                    <p:set>
                                      <p:cBhvr>
                                        <p:cTn id="128" dur="1" fill="hold">
                                          <p:stCondLst>
                                            <p:cond delay="0"/>
                                          </p:stCondLst>
                                        </p:cTn>
                                        <p:tgtEl>
                                          <p:spTgt spid="288"/>
                                        </p:tgtEl>
                                        <p:attrNameLst>
                                          <p:attrName>style.visibility</p:attrName>
                                        </p:attrNameLst>
                                      </p:cBhvr>
                                      <p:to>
                                        <p:strVal val="visible"/>
                                      </p:to>
                                    </p:set>
                                    <p:animEffect transition="in" filter="wipe(right)">
                                      <p:cBhvr>
                                        <p:cTn id="129" dur="750"/>
                                        <p:tgtEl>
                                          <p:spTgt spid="288"/>
                                        </p:tgtEl>
                                      </p:cBhvr>
                                    </p:animEffect>
                                  </p:childTnLst>
                                </p:cTn>
                              </p:par>
                              <p:par>
                                <p:cTn id="130" presetID="10" presetClass="entr" presetSubtype="0" fill="hold" grpId="2" nodeType="withEffect">
                                  <p:stCondLst>
                                    <p:cond delay="500"/>
                                  </p:stCondLst>
                                  <p:childTnLst>
                                    <p:set>
                                      <p:cBhvr>
                                        <p:cTn id="131" dur="1" fill="hold">
                                          <p:stCondLst>
                                            <p:cond delay="0"/>
                                          </p:stCondLst>
                                        </p:cTn>
                                        <p:tgtEl>
                                          <p:spTgt spid="285"/>
                                        </p:tgtEl>
                                        <p:attrNameLst>
                                          <p:attrName>style.visibility</p:attrName>
                                        </p:attrNameLst>
                                      </p:cBhvr>
                                      <p:to>
                                        <p:strVal val="visible"/>
                                      </p:to>
                                    </p:set>
                                    <p:animEffect transition="in" filter="fade">
                                      <p:cBhvr>
                                        <p:cTn id="132" dur="250"/>
                                        <p:tgtEl>
                                          <p:spTgt spid="285"/>
                                        </p:tgtEl>
                                      </p:cBhvr>
                                    </p:animEffect>
                                  </p:childTnLst>
                                </p:cTn>
                              </p:par>
                              <p:par>
                                <p:cTn id="133" presetID="1" presetClass="entr" presetSubtype="0" fill="hold" nodeType="withEffect">
                                  <p:stCondLst>
                                    <p:cond delay="0"/>
                                  </p:stCondLst>
                                  <p:childTnLst>
                                    <p:set>
                                      <p:cBhvr>
                                        <p:cTn id="134" dur="1" fill="hold">
                                          <p:stCondLst>
                                            <p:cond delay="0"/>
                                          </p:stCondLst>
                                        </p:cTn>
                                        <p:tgtEl>
                                          <p:spTgt spid="292"/>
                                        </p:tgtEl>
                                        <p:attrNameLst>
                                          <p:attrName>style.visibility</p:attrName>
                                        </p:attrNameLst>
                                      </p:cBhvr>
                                      <p:to>
                                        <p:strVal val="visible"/>
                                      </p:to>
                                    </p:set>
                                  </p:childTnLst>
                                </p:cTn>
                              </p:par>
                              <p:par>
                                <p:cTn id="135" presetID="35" presetClass="path" presetSubtype="0" accel="50000" decel="50000" fill="hold" nodeType="withEffect">
                                  <p:stCondLst>
                                    <p:cond delay="0"/>
                                  </p:stCondLst>
                                  <p:childTnLst>
                                    <p:animMotion origin="layout" path="M 2.5E-6 7.40741E-7 L -0.51289 7.40741E-7 " pathEditMode="relative" rAng="0" ptsTypes="AA">
                                      <p:cBhvr>
                                        <p:cTn id="136" dur="1000" fill="hold"/>
                                        <p:tgtEl>
                                          <p:spTgt spid="292"/>
                                        </p:tgtEl>
                                        <p:attrNameLst>
                                          <p:attrName>ppt_x</p:attrName>
                                          <p:attrName>ppt_y</p:attrName>
                                        </p:attrNameLst>
                                      </p:cBhvr>
                                      <p:rCtr x="-256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1" grpId="0" animBg="1"/>
      <p:bldP spid="131" grpId="1" animBg="1"/>
      <p:bldP spid="132" grpId="0" animBg="1"/>
      <p:bldP spid="132" grpId="1" animBg="1"/>
      <p:bldP spid="163" grpId="0"/>
      <p:bldP spid="282" grpId="0"/>
      <p:bldP spid="282" grpId="1"/>
      <p:bldP spid="284" grpId="0" animBg="1"/>
      <p:bldP spid="285" grpId="0"/>
      <p:bldP spid="285" grpId="1"/>
      <p:bldP spid="285"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494115" y="4770816"/>
            <a:ext cx="2210477" cy="1744284"/>
            <a:chOff x="2867160" y="4770816"/>
            <a:chExt cx="2210477" cy="1744284"/>
          </a:xfrm>
        </p:grpSpPr>
        <p:grpSp>
          <p:nvGrpSpPr>
            <p:cNvPr id="7" name="Group 6"/>
            <p:cNvGrpSpPr/>
            <p:nvPr/>
          </p:nvGrpSpPr>
          <p:grpSpPr>
            <a:xfrm>
              <a:off x="4378393" y="4770816"/>
              <a:ext cx="699244" cy="1741270"/>
              <a:chOff x="11426345" y="4923216"/>
              <a:chExt cx="699244" cy="1741270"/>
            </a:xfrm>
          </p:grpSpPr>
          <p:sp>
            <p:nvSpPr>
              <p:cNvPr id="367" name="Rectangle 366"/>
              <p:cNvSpPr/>
              <p:nvPr/>
            </p:nvSpPr>
            <p:spPr bwMode="auto">
              <a:xfrm>
                <a:off x="11426345" y="507206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152-25-2658</a:t>
                </a:r>
              </a:p>
            </p:txBody>
          </p:sp>
          <p:sp>
            <p:nvSpPr>
              <p:cNvPr id="368" name="Rectangle 367"/>
              <p:cNvSpPr/>
              <p:nvPr/>
            </p:nvSpPr>
            <p:spPr bwMode="auto">
              <a:xfrm>
                <a:off x="11426345" y="4923216"/>
                <a:ext cx="699244" cy="1488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SSN</a:t>
                </a:r>
              </a:p>
            </p:txBody>
          </p:sp>
          <p:sp>
            <p:nvSpPr>
              <p:cNvPr id="369" name="Rectangle 368"/>
              <p:cNvSpPr/>
              <p:nvPr/>
            </p:nvSpPr>
            <p:spPr bwMode="auto">
              <a:xfrm>
                <a:off x="11426345" y="5231422"/>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265-89-2587</a:t>
                </a:r>
              </a:p>
            </p:txBody>
          </p:sp>
          <p:sp>
            <p:nvSpPr>
              <p:cNvPr id="370" name="Rectangle 369"/>
              <p:cNvSpPr/>
              <p:nvPr/>
            </p:nvSpPr>
            <p:spPr bwMode="auto">
              <a:xfrm>
                <a:off x="11426345" y="5390778"/>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265-98-6495</a:t>
                </a:r>
              </a:p>
            </p:txBody>
          </p:sp>
          <p:sp>
            <p:nvSpPr>
              <p:cNvPr id="371" name="Rectangle 370"/>
              <p:cNvSpPr/>
              <p:nvPr/>
            </p:nvSpPr>
            <p:spPr bwMode="auto">
              <a:xfrm>
                <a:off x="11426345" y="5551259"/>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643-65-5967</a:t>
                </a:r>
              </a:p>
            </p:txBody>
          </p:sp>
          <p:sp>
            <p:nvSpPr>
              <p:cNvPr id="372" name="Rectangle 371"/>
              <p:cNvSpPr/>
              <p:nvPr/>
            </p:nvSpPr>
            <p:spPr bwMode="auto">
              <a:xfrm>
                <a:off x="11426345" y="571061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265-59-9864</a:t>
                </a:r>
              </a:p>
            </p:txBody>
          </p:sp>
          <p:sp>
            <p:nvSpPr>
              <p:cNvPr id="373" name="Rectangle 372"/>
              <p:cNvSpPr/>
              <p:nvPr/>
            </p:nvSpPr>
            <p:spPr bwMode="auto">
              <a:xfrm>
                <a:off x="11426345" y="586997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598-84-5889</a:t>
                </a:r>
              </a:p>
            </p:txBody>
          </p:sp>
          <p:sp>
            <p:nvSpPr>
              <p:cNvPr id="374" name="Rectangle 373"/>
              <p:cNvSpPr/>
              <p:nvPr/>
            </p:nvSpPr>
            <p:spPr bwMode="auto">
              <a:xfrm>
                <a:off x="11426345" y="6033710"/>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596-57-5699</a:t>
                </a:r>
              </a:p>
            </p:txBody>
          </p:sp>
          <p:sp>
            <p:nvSpPr>
              <p:cNvPr id="375" name="Rectangle 374"/>
              <p:cNvSpPr/>
              <p:nvPr/>
            </p:nvSpPr>
            <p:spPr bwMode="auto">
              <a:xfrm>
                <a:off x="11426345" y="619306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598-26-8956</a:t>
                </a:r>
              </a:p>
            </p:txBody>
          </p:sp>
          <p:sp>
            <p:nvSpPr>
              <p:cNvPr id="376" name="Rectangle 375"/>
              <p:cNvSpPr/>
              <p:nvPr/>
            </p:nvSpPr>
            <p:spPr bwMode="auto">
              <a:xfrm>
                <a:off x="11426345" y="635242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589-87-8487</a:t>
                </a:r>
              </a:p>
            </p:txBody>
          </p:sp>
          <p:sp>
            <p:nvSpPr>
              <p:cNvPr id="377" name="Rectangle 376"/>
              <p:cNvSpPr/>
              <p:nvPr/>
            </p:nvSpPr>
            <p:spPr bwMode="auto">
              <a:xfrm>
                <a:off x="11426345" y="651563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895-89-2351</a:t>
                </a:r>
              </a:p>
            </p:txBody>
          </p:sp>
          <p:grpSp>
            <p:nvGrpSpPr>
              <p:cNvPr id="378" name="Group 377"/>
              <p:cNvGrpSpPr/>
              <p:nvPr/>
            </p:nvGrpSpPr>
            <p:grpSpPr>
              <a:xfrm>
                <a:off x="11994390" y="4946506"/>
                <a:ext cx="110896" cy="106260"/>
                <a:chOff x="375785" y="-547512"/>
                <a:chExt cx="949325" cy="909638"/>
              </a:xfrm>
              <a:solidFill>
                <a:schemeClr val="bg1"/>
              </a:solidFill>
            </p:grpSpPr>
            <p:sp>
              <p:nvSpPr>
                <p:cNvPr id="379" name="Freeform 6"/>
                <p:cNvSpPr>
                  <a:spLocks noEditPoints="1"/>
                </p:cNvSpPr>
                <p:nvPr/>
              </p:nvSpPr>
              <p:spPr bwMode="auto">
                <a:xfrm>
                  <a:off x="375785" y="-547512"/>
                  <a:ext cx="949325" cy="909638"/>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000">
                          <a:schemeClr val="bg1"/>
                        </a:gs>
                        <a:gs pos="100000">
                          <a:schemeClr val="bg1"/>
                        </a:gs>
                      </a:gsLst>
                      <a:lin ang="5400000" scaled="1"/>
                    </a:gradFill>
                    <a:effectLst/>
                    <a:uLnTx/>
                    <a:uFillTx/>
                  </a:endParaRPr>
                </a:p>
              </p:txBody>
            </p:sp>
            <p:sp>
              <p:nvSpPr>
                <p:cNvPr id="380" name="Freeform: Shape 379"/>
                <p:cNvSpPr>
                  <a:spLocks/>
                </p:cNvSpPr>
                <p:nvPr/>
              </p:nvSpPr>
              <p:spPr bwMode="auto">
                <a:xfrm>
                  <a:off x="471471" y="-528462"/>
                  <a:ext cx="732990" cy="865188"/>
                </a:xfrm>
                <a:custGeom>
                  <a:avLst/>
                  <a:gdLst>
                    <a:gd name="connsiteX0" fmla="*/ 375802 w 732990"/>
                    <a:gd name="connsiteY0" fmla="*/ 431800 h 865188"/>
                    <a:gd name="connsiteX1" fmla="*/ 732990 w 732990"/>
                    <a:gd name="connsiteY1" fmla="*/ 431800 h 865188"/>
                    <a:gd name="connsiteX2" fmla="*/ 375802 w 732990"/>
                    <a:gd name="connsiteY2" fmla="*/ 865188 h 865188"/>
                    <a:gd name="connsiteX3" fmla="*/ 375802 w 732990"/>
                    <a:gd name="connsiteY3" fmla="*/ 431800 h 865188"/>
                    <a:gd name="connsiteX4" fmla="*/ 375802 w 732990"/>
                    <a:gd name="connsiteY4" fmla="*/ 0 h 865188"/>
                    <a:gd name="connsiteX5" fmla="*/ 375802 w 732990"/>
                    <a:gd name="connsiteY5" fmla="*/ 431800 h 865188"/>
                    <a:gd name="connsiteX6" fmla="*/ 25120 w 732990"/>
                    <a:gd name="connsiteY6" fmla="*/ 431800 h 865188"/>
                    <a:gd name="connsiteX7" fmla="*/ 37872 w 732990"/>
                    <a:gd name="connsiteY7" fmla="*/ 44450 h 865188"/>
                    <a:gd name="connsiteX8" fmla="*/ 375802 w 732990"/>
                    <a:gd name="connsiteY8" fmla="*/ 0 h 8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990" h="865188">
                      <a:moveTo>
                        <a:pt x="375802" y="431800"/>
                      </a:moveTo>
                      <a:lnTo>
                        <a:pt x="732990" y="431800"/>
                      </a:lnTo>
                      <a:cubicBezTo>
                        <a:pt x="681963" y="616627"/>
                        <a:pt x="554396" y="775961"/>
                        <a:pt x="375802" y="865188"/>
                      </a:cubicBezTo>
                      <a:cubicBezTo>
                        <a:pt x="375802" y="865188"/>
                        <a:pt x="375802" y="865188"/>
                        <a:pt x="375802" y="431800"/>
                      </a:cubicBezTo>
                      <a:close/>
                      <a:moveTo>
                        <a:pt x="375802" y="0"/>
                      </a:moveTo>
                      <a:cubicBezTo>
                        <a:pt x="375802" y="431800"/>
                        <a:pt x="375802" y="431800"/>
                        <a:pt x="375802" y="431800"/>
                      </a:cubicBezTo>
                      <a:lnTo>
                        <a:pt x="25120" y="431800"/>
                      </a:lnTo>
                      <a:cubicBezTo>
                        <a:pt x="-13136" y="304800"/>
                        <a:pt x="-6760" y="171450"/>
                        <a:pt x="37872" y="44450"/>
                      </a:cubicBezTo>
                      <a:cubicBezTo>
                        <a:pt x="235529" y="158750"/>
                        <a:pt x="331170" y="38100"/>
                        <a:pt x="3758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000">
                          <a:schemeClr val="bg1"/>
                        </a:gs>
                        <a:gs pos="100000">
                          <a:schemeClr val="bg1"/>
                        </a:gs>
                      </a:gsLst>
                      <a:lin ang="5400000" scaled="1"/>
                    </a:gradFill>
                    <a:effectLst/>
                    <a:uLnTx/>
                    <a:uFillTx/>
                  </a:endParaRPr>
                </a:p>
              </p:txBody>
            </p:sp>
          </p:grpSp>
        </p:grpSp>
        <p:grpSp>
          <p:nvGrpSpPr>
            <p:cNvPr id="8" name="Group 7"/>
            <p:cNvGrpSpPr/>
            <p:nvPr/>
          </p:nvGrpSpPr>
          <p:grpSpPr>
            <a:xfrm>
              <a:off x="2867160" y="4773830"/>
              <a:ext cx="1490930" cy="1741270"/>
              <a:chOff x="7646517" y="4923216"/>
              <a:chExt cx="1490930" cy="1741270"/>
            </a:xfrm>
          </p:grpSpPr>
          <p:sp>
            <p:nvSpPr>
              <p:cNvPr id="381" name="Rectangle 380"/>
              <p:cNvSpPr/>
              <p:nvPr/>
            </p:nvSpPr>
            <p:spPr bwMode="auto">
              <a:xfrm>
                <a:off x="7646517" y="507206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Philip Wegner</a:t>
                </a:r>
              </a:p>
            </p:txBody>
          </p:sp>
          <p:sp>
            <p:nvSpPr>
              <p:cNvPr id="382" name="Rectangle 381"/>
              <p:cNvSpPr/>
              <p:nvPr/>
            </p:nvSpPr>
            <p:spPr bwMode="auto">
              <a:xfrm>
                <a:off x="7646517" y="4923217"/>
                <a:ext cx="866070"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Customer Name</a:t>
                </a:r>
              </a:p>
            </p:txBody>
          </p:sp>
          <p:sp>
            <p:nvSpPr>
              <p:cNvPr id="383" name="Rectangle 382"/>
              <p:cNvSpPr/>
              <p:nvPr/>
            </p:nvSpPr>
            <p:spPr bwMode="auto">
              <a:xfrm>
                <a:off x="8528592" y="507206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152026</a:t>
                </a:r>
              </a:p>
            </p:txBody>
          </p:sp>
          <p:sp>
            <p:nvSpPr>
              <p:cNvPr id="384" name="Rectangle 383"/>
              <p:cNvSpPr/>
              <p:nvPr/>
            </p:nvSpPr>
            <p:spPr bwMode="auto">
              <a:xfrm>
                <a:off x="8528593" y="4923216"/>
                <a:ext cx="608854"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Product ID</a:t>
                </a:r>
              </a:p>
            </p:txBody>
          </p:sp>
          <p:sp>
            <p:nvSpPr>
              <p:cNvPr id="385" name="Rectangle 384"/>
              <p:cNvSpPr/>
              <p:nvPr/>
            </p:nvSpPr>
            <p:spPr bwMode="auto">
              <a:xfrm>
                <a:off x="7646517" y="5231422"/>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Denny Usher</a:t>
                </a:r>
              </a:p>
            </p:txBody>
          </p:sp>
          <p:sp>
            <p:nvSpPr>
              <p:cNvPr id="386" name="Rectangle 385"/>
              <p:cNvSpPr/>
              <p:nvPr/>
            </p:nvSpPr>
            <p:spPr bwMode="auto">
              <a:xfrm>
                <a:off x="8528592" y="5231422"/>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456826</a:t>
                </a:r>
              </a:p>
            </p:txBody>
          </p:sp>
          <p:sp>
            <p:nvSpPr>
              <p:cNvPr id="387" name="Rectangle 386"/>
              <p:cNvSpPr/>
              <p:nvPr/>
            </p:nvSpPr>
            <p:spPr bwMode="auto">
              <a:xfrm>
                <a:off x="7646517" y="5390778"/>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Alicia Hodge</a:t>
                </a:r>
              </a:p>
            </p:txBody>
          </p:sp>
          <p:sp>
            <p:nvSpPr>
              <p:cNvPr id="388" name="Rectangle 387"/>
              <p:cNvSpPr/>
              <p:nvPr/>
            </p:nvSpPr>
            <p:spPr bwMode="auto">
              <a:xfrm>
                <a:off x="8528592" y="5390778"/>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154865</a:t>
                </a:r>
              </a:p>
            </p:txBody>
          </p:sp>
          <p:sp>
            <p:nvSpPr>
              <p:cNvPr id="389" name="Rectangle 388"/>
              <p:cNvSpPr/>
              <p:nvPr/>
            </p:nvSpPr>
            <p:spPr bwMode="auto">
              <a:xfrm>
                <a:off x="7646517" y="5551259"/>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Adam Luft</a:t>
                </a:r>
              </a:p>
            </p:txBody>
          </p:sp>
          <p:sp>
            <p:nvSpPr>
              <p:cNvPr id="390" name="Rectangle 389"/>
              <p:cNvSpPr/>
              <p:nvPr/>
            </p:nvSpPr>
            <p:spPr bwMode="auto">
              <a:xfrm>
                <a:off x="8528592" y="5551259"/>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265984</a:t>
                </a:r>
              </a:p>
            </p:txBody>
          </p:sp>
          <p:sp>
            <p:nvSpPr>
              <p:cNvPr id="391" name="Rectangle 390"/>
              <p:cNvSpPr/>
              <p:nvPr/>
            </p:nvSpPr>
            <p:spPr bwMode="auto">
              <a:xfrm>
                <a:off x="7646517" y="571061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Reed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Kieser</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392" name="Rectangle 391"/>
              <p:cNvSpPr/>
              <p:nvPr/>
            </p:nvSpPr>
            <p:spPr bwMode="auto">
              <a:xfrm>
                <a:off x="8528592" y="571061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124759</a:t>
                </a:r>
              </a:p>
            </p:txBody>
          </p:sp>
          <p:sp>
            <p:nvSpPr>
              <p:cNvPr id="393" name="Rectangle 392"/>
              <p:cNvSpPr/>
              <p:nvPr/>
            </p:nvSpPr>
            <p:spPr bwMode="auto">
              <a:xfrm>
                <a:off x="7646517" y="5869973"/>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Alison Williams</a:t>
                </a:r>
              </a:p>
            </p:txBody>
          </p:sp>
          <p:sp>
            <p:nvSpPr>
              <p:cNvPr id="394" name="Rectangle 393"/>
              <p:cNvSpPr/>
              <p:nvPr/>
            </p:nvSpPr>
            <p:spPr bwMode="auto">
              <a:xfrm>
                <a:off x="8528592" y="586997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150265</a:t>
                </a:r>
              </a:p>
            </p:txBody>
          </p:sp>
          <p:sp>
            <p:nvSpPr>
              <p:cNvPr id="395" name="Rectangle 394"/>
              <p:cNvSpPr/>
              <p:nvPr/>
            </p:nvSpPr>
            <p:spPr bwMode="auto">
              <a:xfrm>
                <a:off x="7646517" y="6033710"/>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Sam Smith</a:t>
                </a:r>
              </a:p>
            </p:txBody>
          </p:sp>
          <p:sp>
            <p:nvSpPr>
              <p:cNvPr id="396" name="Rectangle 395"/>
              <p:cNvSpPr/>
              <p:nvPr/>
            </p:nvSpPr>
            <p:spPr bwMode="auto">
              <a:xfrm>
                <a:off x="8528592" y="6033710"/>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486579</a:t>
                </a:r>
              </a:p>
            </p:txBody>
          </p:sp>
          <p:sp>
            <p:nvSpPr>
              <p:cNvPr id="397" name="Rectangle 396"/>
              <p:cNvSpPr/>
              <p:nvPr/>
            </p:nvSpPr>
            <p:spPr bwMode="auto">
              <a:xfrm>
                <a:off x="7646517" y="619306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Tim Irish</a:t>
                </a:r>
              </a:p>
            </p:txBody>
          </p:sp>
          <p:sp>
            <p:nvSpPr>
              <p:cNvPr id="398" name="Rectangle 397"/>
              <p:cNvSpPr/>
              <p:nvPr/>
            </p:nvSpPr>
            <p:spPr bwMode="auto">
              <a:xfrm>
                <a:off x="8528592" y="619306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568462</a:t>
                </a:r>
              </a:p>
            </p:txBody>
          </p:sp>
          <p:sp>
            <p:nvSpPr>
              <p:cNvPr id="399" name="Rectangle 398"/>
              <p:cNvSpPr/>
              <p:nvPr/>
            </p:nvSpPr>
            <p:spPr bwMode="auto">
              <a:xfrm>
                <a:off x="7646517" y="6352423"/>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Sara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Neighler</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400" name="Rectangle 399"/>
              <p:cNvSpPr/>
              <p:nvPr/>
            </p:nvSpPr>
            <p:spPr bwMode="auto">
              <a:xfrm>
                <a:off x="8528592" y="635242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484532</a:t>
                </a:r>
              </a:p>
            </p:txBody>
          </p:sp>
          <p:sp>
            <p:nvSpPr>
              <p:cNvPr id="401" name="Rectangle 400"/>
              <p:cNvSpPr/>
              <p:nvPr/>
            </p:nvSpPr>
            <p:spPr bwMode="auto">
              <a:xfrm>
                <a:off x="7646517" y="651563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Eric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Endloff</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402" name="Rectangle 401"/>
              <p:cNvSpPr/>
              <p:nvPr/>
            </p:nvSpPr>
            <p:spPr bwMode="auto">
              <a:xfrm>
                <a:off x="8528592" y="651563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546853</a:t>
                </a:r>
              </a:p>
            </p:txBody>
          </p:sp>
        </p:grpSp>
      </p:grpSp>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7" name="Title 3"/>
          <p:cNvSpPr>
            <a:spLocks noGrp="1"/>
          </p:cNvSpPr>
          <p:nvPr>
            <p:ph type="title"/>
          </p:nvPr>
        </p:nvSpPr>
        <p:spPr>
          <a:xfrm>
            <a:off x="455830" y="289511"/>
            <a:ext cx="10400856" cy="1361489"/>
          </a:xfrm>
        </p:spPr>
        <p:txBody>
          <a:bodyPr/>
          <a:lstStyle/>
          <a:p>
            <a:pPr lvl="0">
              <a:defRPr/>
            </a:pPr>
            <a:r>
              <a:rPr lang="en-US" sz="4400" dirty="0"/>
              <a:t>Develop secure and compliant database apps</a:t>
            </a:r>
            <a:br>
              <a:rPr lang="en-US" dirty="0"/>
            </a:br>
            <a:r>
              <a:rPr lang="en-US" sz="3600" dirty="0">
                <a:gradFill>
                  <a:gsLst>
                    <a:gs pos="1250">
                      <a:srgbClr val="00B294"/>
                    </a:gs>
                    <a:gs pos="100000">
                      <a:srgbClr val="00B294"/>
                    </a:gs>
                  </a:gsLst>
                  <a:lin ang="5400000" scaled="0"/>
                </a:gradFill>
              </a:rPr>
              <a:t>Dynamic data masking solution</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1.4</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02" name="Rectangle 101"/>
          <p:cNvSpPr/>
          <p:nvPr/>
        </p:nvSpPr>
        <p:spPr>
          <a:xfrm>
            <a:off x="9563838" y="3239903"/>
            <a:ext cx="2409352" cy="375537"/>
          </a:xfrm>
          <a:prstGeom prst="rect">
            <a:avLst/>
          </a:prstGeom>
          <a:solidFill>
            <a:srgbClr val="00B294"/>
          </a:solidFill>
          <a:ln w="12700">
            <a:noFill/>
          </a:ln>
        </p:spPr>
        <p:txBody>
          <a:bodyPr wrap="square" lIns="137160" tIns="91440" rIns="0" anchor="t" anchorCtr="0">
            <a:noAutofit/>
          </a:bodyPr>
          <a:lstStyle/>
          <a:p>
            <a:pPr lvl="0">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DYNAMIC DATA MASKING</a:t>
            </a:r>
          </a:p>
          <a:p>
            <a:pPr lvl="0">
              <a:buSzPct val="115000"/>
              <a:defRPr/>
            </a:pPr>
            <a:endPar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03" name="Oval 102"/>
          <p:cNvSpPr/>
          <p:nvPr/>
        </p:nvSpPr>
        <p:spPr>
          <a:xfrm>
            <a:off x="8985654" y="3107631"/>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 name="TextBox 103"/>
          <p:cNvSpPr txBox="1"/>
          <p:nvPr/>
        </p:nvSpPr>
        <p:spPr>
          <a:xfrm>
            <a:off x="1189038" y="3524257"/>
            <a:ext cx="1382979" cy="307777"/>
          </a:xfrm>
          <a:prstGeom prst="rect">
            <a:avLst/>
          </a:prstGeom>
          <a:noFill/>
        </p:spPr>
        <p:txBody>
          <a:bodyPr wrap="square" rtlCol="0">
            <a:spAutoFit/>
          </a:bodyPr>
          <a:lstStyle/>
          <a:p>
            <a:pPr algn="ctr">
              <a:defRPr/>
            </a:pPr>
            <a:r>
              <a:rPr lang="en-US" sz="14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Normal user</a:t>
            </a:r>
          </a:p>
        </p:txBody>
      </p:sp>
      <p:cxnSp>
        <p:nvCxnSpPr>
          <p:cNvPr id="105" name="Straight Arrow Connector 112"/>
          <p:cNvCxnSpPr/>
          <p:nvPr/>
        </p:nvCxnSpPr>
        <p:spPr>
          <a:xfrm>
            <a:off x="3236279" y="3245691"/>
            <a:ext cx="4023360" cy="179691"/>
          </a:xfrm>
          <a:prstGeom prst="bentConnector3">
            <a:avLst>
              <a:gd name="adj1" fmla="val -4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4867767" y="2769415"/>
            <a:ext cx="1875573" cy="554272"/>
            <a:chOff x="4809707" y="1784937"/>
            <a:chExt cx="1875573" cy="554272"/>
          </a:xfrm>
        </p:grpSpPr>
        <p:sp>
          <p:nvSpPr>
            <p:cNvPr id="107" name="Rectangle 106"/>
            <p:cNvSpPr/>
            <p:nvPr/>
          </p:nvSpPr>
          <p:spPr>
            <a:xfrm>
              <a:off x="5263510" y="2028597"/>
              <a:ext cx="1421770" cy="270229"/>
            </a:xfrm>
            <a:prstGeom prst="rect">
              <a:avLst/>
            </a:prstGeom>
            <a:noFill/>
            <a:ln w="12700">
              <a:noFill/>
            </a:ln>
          </p:spPr>
          <p:txBody>
            <a:bodyPr wrap="square" lIns="137160">
              <a:noAutofit/>
            </a:bodyPr>
            <a:lstStyle/>
            <a:p>
              <a:pPr marR="0" lvl="0" indent="0" fontAlgn="auto">
                <a:lnSpc>
                  <a:spcPct val="100000"/>
                </a:lnSpc>
                <a:spcBef>
                  <a:spcPts val="0"/>
                </a:spcBef>
                <a:spcAft>
                  <a:spcPts val="0"/>
                </a:spcAft>
                <a:buClrTx/>
                <a:buSzPct val="115000"/>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Query</a:t>
              </a:r>
            </a:p>
          </p:txBody>
        </p:sp>
        <p:sp>
          <p:nvSpPr>
            <p:cNvPr id="108" name="Freeform 88"/>
            <p:cNvSpPr/>
            <p:nvPr/>
          </p:nvSpPr>
          <p:spPr bwMode="auto">
            <a:xfrm>
              <a:off x="4809707" y="1784937"/>
              <a:ext cx="555557" cy="554272"/>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9" name="Group 108"/>
          <p:cNvGrpSpPr/>
          <p:nvPr/>
        </p:nvGrpSpPr>
        <p:grpSpPr>
          <a:xfrm>
            <a:off x="7311783" y="2419322"/>
            <a:ext cx="1076468" cy="1299166"/>
            <a:chOff x="7162204" y="2407480"/>
            <a:chExt cx="1076468" cy="1299166"/>
          </a:xfrm>
        </p:grpSpPr>
        <p:sp>
          <p:nvSpPr>
            <p:cNvPr id="110"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TextBox 110"/>
            <p:cNvSpPr txBox="1"/>
            <p:nvPr/>
          </p:nvSpPr>
          <p:spPr>
            <a:xfrm>
              <a:off x="7162204" y="2981524"/>
              <a:ext cx="1076468" cy="292388"/>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300" b="1" kern="0" dirty="0">
                  <a:gradFill>
                    <a:gsLst>
                      <a:gs pos="1250">
                        <a:schemeClr val="bg1"/>
                      </a:gs>
                      <a:gs pos="100000">
                        <a:schemeClr val="bg1"/>
                      </a:gs>
                    </a:gsLst>
                    <a:lin ang="5400000" scaled="0"/>
                  </a:gradFill>
                </a:rPr>
                <a:t>SQL SERVER</a:t>
              </a:r>
            </a:p>
          </p:txBody>
        </p:sp>
      </p:grpSp>
      <p:cxnSp>
        <p:nvCxnSpPr>
          <p:cNvPr id="113" name="Straight Arrow Connector 112"/>
          <p:cNvCxnSpPr/>
          <p:nvPr/>
        </p:nvCxnSpPr>
        <p:spPr>
          <a:xfrm>
            <a:off x="7850017" y="3801256"/>
            <a:ext cx="0" cy="597513"/>
          </a:xfrm>
          <a:prstGeom prst="straightConnector1">
            <a:avLst/>
          </a:prstGeom>
          <a:ln w="15875">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377969" y="4444935"/>
            <a:ext cx="1301074" cy="276999"/>
          </a:xfrm>
          <a:prstGeom prst="rect">
            <a:avLst/>
          </a:prstGeom>
          <a:noFill/>
          <a:ln>
            <a:noFill/>
          </a:ln>
        </p:spPr>
        <p:txBody>
          <a:bodyPr wrap="square" lIns="91440" tIns="0" rIns="9144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sp>
        <p:nvSpPr>
          <p:cNvPr id="115" name="TextBox 114"/>
          <p:cNvSpPr txBox="1"/>
          <p:nvPr/>
        </p:nvSpPr>
        <p:spPr>
          <a:xfrm>
            <a:off x="1392418" y="4389824"/>
            <a:ext cx="1367181" cy="369332"/>
          </a:xfrm>
          <a:prstGeom prst="rect">
            <a:avLst/>
          </a:prstGeom>
          <a:noFill/>
        </p:spPr>
        <p:txBody>
          <a:bodyPr wrap="square" lIns="0" rtlCol="0">
            <a:spAutoFit/>
          </a:bodyPr>
          <a:lstStyle/>
          <a:p>
            <a:pPr algn="ct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cxnSp>
        <p:nvCxnSpPr>
          <p:cNvPr id="116" name="Straight Arrow Connector 115"/>
          <p:cNvCxnSpPr/>
          <p:nvPr/>
        </p:nvCxnSpPr>
        <p:spPr>
          <a:xfrm>
            <a:off x="8443913" y="3426968"/>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p:cNvCxnSpPr>
            <a:cxnSpLocks/>
          </p:cNvCxnSpPr>
          <p:nvPr/>
        </p:nvCxnSpPr>
        <p:spPr>
          <a:xfrm rot="5400000">
            <a:off x="8607416" y="3888941"/>
            <a:ext cx="766122" cy="62286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p:cNvCxnSpPr>
          <p:nvPr/>
        </p:nvCxnSpPr>
        <p:spPr>
          <a:xfrm flipH="1" flipV="1">
            <a:off x="2759599" y="4574491"/>
            <a:ext cx="4618370" cy="8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Freeform: Shape 118"/>
          <p:cNvSpPr/>
          <p:nvPr/>
        </p:nvSpPr>
        <p:spPr>
          <a:xfrm>
            <a:off x="1329101" y="2439735"/>
            <a:ext cx="1102852" cy="1022703"/>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grpSp>
        <p:nvGrpSpPr>
          <p:cNvPr id="120" name="Group 119"/>
          <p:cNvGrpSpPr/>
          <p:nvPr/>
        </p:nvGrpSpPr>
        <p:grpSpPr>
          <a:xfrm>
            <a:off x="2572018" y="2222743"/>
            <a:ext cx="1307442" cy="1026709"/>
            <a:chOff x="4577018" y="3272060"/>
            <a:chExt cx="1648921" cy="1294866"/>
          </a:xfrm>
        </p:grpSpPr>
        <p:grpSp>
          <p:nvGrpSpPr>
            <p:cNvPr id="121" name="Group 120"/>
            <p:cNvGrpSpPr/>
            <p:nvPr/>
          </p:nvGrpSpPr>
          <p:grpSpPr>
            <a:xfrm>
              <a:off x="4577018" y="3272060"/>
              <a:ext cx="1648921" cy="1294866"/>
              <a:chOff x="3184313" y="2967742"/>
              <a:chExt cx="927810" cy="694770"/>
            </a:xfrm>
            <a:solidFill>
              <a:srgbClr val="107C10"/>
            </a:solidFill>
          </p:grpSpPr>
          <p:grpSp>
            <p:nvGrpSpPr>
              <p:cNvPr id="145" name="Group 144"/>
              <p:cNvGrpSpPr/>
              <p:nvPr/>
            </p:nvGrpSpPr>
            <p:grpSpPr>
              <a:xfrm>
                <a:off x="3184314" y="2967742"/>
                <a:ext cx="927809" cy="694770"/>
                <a:chOff x="2331433" y="3147790"/>
                <a:chExt cx="927809" cy="694770"/>
              </a:xfrm>
              <a:grpFill/>
            </p:grpSpPr>
            <p:sp>
              <p:nvSpPr>
                <p:cNvPr id="147" name="Rectangle 146"/>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bIns="548640" rtlCol="0" anchor="t"/>
                <a:lstStyle/>
                <a:p>
                  <a:pPr marR="0" indent="0" algn="ctr" fontAlgn="auto">
                    <a:lnSpc>
                      <a:spcPct val="90000"/>
                    </a:lnSpc>
                    <a:spcBef>
                      <a:spcPts val="0"/>
                    </a:spcBef>
                    <a:spcAft>
                      <a:spcPts val="0"/>
                    </a:spcAft>
                    <a:buClrTx/>
                    <a:buSzTx/>
                    <a:buFontTx/>
                    <a:buNone/>
                    <a:tabLst/>
                    <a:defRPr/>
                  </a:pPr>
                  <a:r>
                    <a:rPr lang="en-US" sz="1100" b="1" kern="0" dirty="0" err="1">
                      <a:gradFill>
                        <a:gsLst>
                          <a:gs pos="1250">
                            <a:schemeClr val="accent1"/>
                          </a:gs>
                          <a:gs pos="100000">
                            <a:schemeClr val="accent1"/>
                          </a:gs>
                        </a:gsLst>
                        <a:lin ang="5400000" scaled="0"/>
                      </a:gradFill>
                    </a:rPr>
                    <a:t>MyExpenses</a:t>
                  </a:r>
                  <a:endParaRPr lang="en-US" sz="11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4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46" name="Rectangle 145"/>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22" name="Group 121"/>
            <p:cNvGrpSpPr/>
            <p:nvPr/>
          </p:nvGrpSpPr>
          <p:grpSpPr>
            <a:xfrm>
              <a:off x="5025102" y="3603976"/>
              <a:ext cx="798451" cy="450951"/>
              <a:chOff x="3481278" y="3212859"/>
              <a:chExt cx="798451" cy="450951"/>
            </a:xfrm>
          </p:grpSpPr>
          <p:sp>
            <p:nvSpPr>
              <p:cNvPr id="123" name="Arrow: Pentagon 122"/>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4" name="Group 123"/>
              <p:cNvGrpSpPr/>
              <p:nvPr/>
            </p:nvGrpSpPr>
            <p:grpSpPr>
              <a:xfrm>
                <a:off x="3481278" y="3212859"/>
                <a:ext cx="684253" cy="450951"/>
                <a:chOff x="684764" y="3415502"/>
                <a:chExt cx="1066063" cy="702580"/>
              </a:xfrm>
            </p:grpSpPr>
            <p:grpSp>
              <p:nvGrpSpPr>
                <p:cNvPr id="125" name="Group 124"/>
                <p:cNvGrpSpPr>
                  <a:grpSpLocks noChangeAspect="1"/>
                </p:cNvGrpSpPr>
                <p:nvPr/>
              </p:nvGrpSpPr>
              <p:grpSpPr bwMode="auto">
                <a:xfrm>
                  <a:off x="684764" y="3415502"/>
                  <a:ext cx="1066063" cy="702580"/>
                  <a:chOff x="-1331" y="3111"/>
                  <a:chExt cx="918" cy="605"/>
                </a:xfrm>
              </p:grpSpPr>
              <p:sp>
                <p:nvSpPr>
                  <p:cNvPr id="142"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764549" y="3890671"/>
                  <a:ext cx="208129" cy="136465"/>
                  <a:chOff x="-1968651" y="1723586"/>
                  <a:chExt cx="433388" cy="284162"/>
                </a:xfrm>
              </p:grpSpPr>
              <p:sp>
                <p:nvSpPr>
                  <p:cNvPr id="127"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12" name="Group 11"/>
          <p:cNvGrpSpPr/>
          <p:nvPr/>
        </p:nvGrpSpPr>
        <p:grpSpPr>
          <a:xfrm>
            <a:off x="7494115" y="4759156"/>
            <a:ext cx="4485160" cy="1755944"/>
            <a:chOff x="7494115" y="4759156"/>
            <a:chExt cx="4485160" cy="1755944"/>
          </a:xfrm>
        </p:grpSpPr>
        <p:sp>
          <p:nvSpPr>
            <p:cNvPr id="11" name="Rectangle 10"/>
            <p:cNvSpPr/>
            <p:nvPr/>
          </p:nvSpPr>
          <p:spPr bwMode="auto">
            <a:xfrm>
              <a:off x="7494115" y="4759156"/>
              <a:ext cx="4485160" cy="1755944"/>
            </a:xfrm>
            <a:prstGeom prst="rect">
              <a:avLst/>
            </a:prstGeom>
            <a:solidFill>
              <a:srgbClr val="E5F1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7494116" y="4770816"/>
              <a:ext cx="2205329" cy="1741270"/>
              <a:chOff x="225689" y="5052893"/>
              <a:chExt cx="2205329" cy="1741270"/>
            </a:xfrm>
          </p:grpSpPr>
          <p:sp>
            <p:nvSpPr>
              <p:cNvPr id="259" name="Rectangle 258"/>
              <p:cNvSpPr/>
              <p:nvPr/>
            </p:nvSpPr>
            <p:spPr bwMode="auto">
              <a:xfrm>
                <a:off x="225689" y="5201743"/>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Philip Wegner</a:t>
                </a:r>
              </a:p>
            </p:txBody>
          </p:sp>
          <p:sp>
            <p:nvSpPr>
              <p:cNvPr id="260" name="Rectangle 259"/>
              <p:cNvSpPr/>
              <p:nvPr/>
            </p:nvSpPr>
            <p:spPr bwMode="auto">
              <a:xfrm>
                <a:off x="225689" y="5052894"/>
                <a:ext cx="866071"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Customer Name</a:t>
                </a:r>
              </a:p>
            </p:txBody>
          </p:sp>
          <p:sp>
            <p:nvSpPr>
              <p:cNvPr id="261" name="Rectangle 260"/>
              <p:cNvSpPr/>
              <p:nvPr/>
            </p:nvSpPr>
            <p:spPr bwMode="auto">
              <a:xfrm>
                <a:off x="1107765" y="520174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152026</a:t>
                </a:r>
              </a:p>
            </p:txBody>
          </p:sp>
          <p:sp>
            <p:nvSpPr>
              <p:cNvPr id="262" name="Rectangle 261"/>
              <p:cNvSpPr/>
              <p:nvPr/>
            </p:nvSpPr>
            <p:spPr bwMode="auto">
              <a:xfrm>
                <a:off x="1107766" y="5052893"/>
                <a:ext cx="608854"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Product ID</a:t>
                </a:r>
              </a:p>
            </p:txBody>
          </p:sp>
          <p:sp>
            <p:nvSpPr>
              <p:cNvPr id="263" name="Rectangle 262"/>
              <p:cNvSpPr/>
              <p:nvPr/>
            </p:nvSpPr>
            <p:spPr bwMode="auto">
              <a:xfrm>
                <a:off x="225689" y="5361099"/>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Denny Usher</a:t>
                </a:r>
              </a:p>
            </p:txBody>
          </p:sp>
          <p:sp>
            <p:nvSpPr>
              <p:cNvPr id="264" name="Rectangle 263"/>
              <p:cNvSpPr/>
              <p:nvPr/>
            </p:nvSpPr>
            <p:spPr bwMode="auto">
              <a:xfrm>
                <a:off x="1107765" y="5361099"/>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456826</a:t>
                </a:r>
              </a:p>
            </p:txBody>
          </p:sp>
          <p:sp>
            <p:nvSpPr>
              <p:cNvPr id="265" name="Rectangle 264"/>
              <p:cNvSpPr/>
              <p:nvPr/>
            </p:nvSpPr>
            <p:spPr bwMode="auto">
              <a:xfrm>
                <a:off x="225689" y="5520455"/>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Alicia Hodge</a:t>
                </a:r>
              </a:p>
            </p:txBody>
          </p:sp>
          <p:sp>
            <p:nvSpPr>
              <p:cNvPr id="266" name="Rectangle 265"/>
              <p:cNvSpPr/>
              <p:nvPr/>
            </p:nvSpPr>
            <p:spPr bwMode="auto">
              <a:xfrm>
                <a:off x="1107765" y="5520455"/>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154865</a:t>
                </a:r>
              </a:p>
            </p:txBody>
          </p:sp>
          <p:sp>
            <p:nvSpPr>
              <p:cNvPr id="267" name="Rectangle 266"/>
              <p:cNvSpPr/>
              <p:nvPr/>
            </p:nvSpPr>
            <p:spPr bwMode="auto">
              <a:xfrm>
                <a:off x="225689" y="5680936"/>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Adam Luft</a:t>
                </a:r>
              </a:p>
            </p:txBody>
          </p:sp>
          <p:sp>
            <p:nvSpPr>
              <p:cNvPr id="268" name="Rectangle 267"/>
              <p:cNvSpPr/>
              <p:nvPr/>
            </p:nvSpPr>
            <p:spPr bwMode="auto">
              <a:xfrm>
                <a:off x="1107765" y="568093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265984</a:t>
                </a:r>
              </a:p>
            </p:txBody>
          </p:sp>
          <p:sp>
            <p:nvSpPr>
              <p:cNvPr id="269" name="Rectangle 268"/>
              <p:cNvSpPr/>
              <p:nvPr/>
            </p:nvSpPr>
            <p:spPr bwMode="auto">
              <a:xfrm>
                <a:off x="225689" y="5840293"/>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Reed </a:t>
                </a:r>
                <a:r>
                  <a:rPr kumimoji="0" lang="en-US" sz="784" b="0" i="0" u="none" strike="noStrike" kern="0" cap="none" spc="0" normalizeH="0" baseline="0" noProof="0" dirty="0" err="1">
                    <a:ln>
                      <a:noFill/>
                    </a:ln>
                    <a:solidFill>
                      <a:srgbClr val="000000"/>
                    </a:solidFill>
                    <a:effectLst/>
                    <a:uLnTx/>
                    <a:uFillTx/>
                    <a:latin typeface="Segoe UI"/>
                  </a:rPr>
                  <a:t>Kieser</a:t>
                </a:r>
                <a:endParaRPr kumimoji="0" lang="en-US" sz="784" b="0" i="0" u="none" strike="noStrike" kern="0" cap="none" spc="0" normalizeH="0" baseline="0" noProof="0" dirty="0">
                  <a:ln>
                    <a:noFill/>
                  </a:ln>
                  <a:solidFill>
                    <a:srgbClr val="000000"/>
                  </a:solidFill>
                  <a:effectLst/>
                  <a:uLnTx/>
                  <a:uFillTx/>
                  <a:latin typeface="Segoe UI"/>
                </a:endParaRPr>
              </a:p>
            </p:txBody>
          </p:sp>
          <p:sp>
            <p:nvSpPr>
              <p:cNvPr id="270" name="Rectangle 269"/>
              <p:cNvSpPr/>
              <p:nvPr/>
            </p:nvSpPr>
            <p:spPr bwMode="auto">
              <a:xfrm>
                <a:off x="1107765" y="584029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124759</a:t>
                </a:r>
              </a:p>
            </p:txBody>
          </p:sp>
          <p:sp>
            <p:nvSpPr>
              <p:cNvPr id="271" name="Rectangle 270"/>
              <p:cNvSpPr/>
              <p:nvPr/>
            </p:nvSpPr>
            <p:spPr bwMode="auto">
              <a:xfrm>
                <a:off x="225689" y="5999650"/>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Alison Williams</a:t>
                </a:r>
              </a:p>
            </p:txBody>
          </p:sp>
          <p:sp>
            <p:nvSpPr>
              <p:cNvPr id="272" name="Rectangle 271"/>
              <p:cNvSpPr/>
              <p:nvPr/>
            </p:nvSpPr>
            <p:spPr bwMode="auto">
              <a:xfrm>
                <a:off x="1107765" y="5999650"/>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150265</a:t>
                </a:r>
              </a:p>
            </p:txBody>
          </p:sp>
          <p:sp>
            <p:nvSpPr>
              <p:cNvPr id="273" name="Rectangle 272"/>
              <p:cNvSpPr/>
              <p:nvPr/>
            </p:nvSpPr>
            <p:spPr bwMode="auto">
              <a:xfrm>
                <a:off x="225689" y="6163387"/>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Sam Smith</a:t>
                </a:r>
              </a:p>
            </p:txBody>
          </p:sp>
          <p:sp>
            <p:nvSpPr>
              <p:cNvPr id="274" name="Rectangle 273"/>
              <p:cNvSpPr/>
              <p:nvPr/>
            </p:nvSpPr>
            <p:spPr bwMode="auto">
              <a:xfrm>
                <a:off x="1107765" y="6163387"/>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486579</a:t>
                </a:r>
              </a:p>
            </p:txBody>
          </p:sp>
          <p:sp>
            <p:nvSpPr>
              <p:cNvPr id="275" name="Rectangle 274"/>
              <p:cNvSpPr/>
              <p:nvPr/>
            </p:nvSpPr>
            <p:spPr bwMode="auto">
              <a:xfrm>
                <a:off x="225689" y="6322743"/>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Tim Irish</a:t>
                </a:r>
              </a:p>
            </p:txBody>
          </p:sp>
          <p:sp>
            <p:nvSpPr>
              <p:cNvPr id="276" name="Rectangle 275"/>
              <p:cNvSpPr/>
              <p:nvPr/>
            </p:nvSpPr>
            <p:spPr bwMode="auto">
              <a:xfrm>
                <a:off x="1107765" y="632274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568462</a:t>
                </a:r>
              </a:p>
            </p:txBody>
          </p:sp>
          <p:sp>
            <p:nvSpPr>
              <p:cNvPr id="277" name="Rectangle 276"/>
              <p:cNvSpPr/>
              <p:nvPr/>
            </p:nvSpPr>
            <p:spPr bwMode="auto">
              <a:xfrm>
                <a:off x="225689" y="6482100"/>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Sara </a:t>
                </a:r>
                <a:r>
                  <a:rPr kumimoji="0" lang="en-US" sz="784" b="0" i="0" u="none" strike="noStrike" kern="0" cap="none" spc="0" normalizeH="0" baseline="0" noProof="0" dirty="0" err="1">
                    <a:ln>
                      <a:noFill/>
                    </a:ln>
                    <a:solidFill>
                      <a:srgbClr val="000000"/>
                    </a:solidFill>
                    <a:effectLst/>
                    <a:uLnTx/>
                    <a:uFillTx/>
                    <a:latin typeface="Segoe UI"/>
                  </a:rPr>
                  <a:t>Neighler</a:t>
                </a:r>
                <a:endParaRPr kumimoji="0" lang="en-US" sz="784" b="0" i="0" u="none" strike="noStrike" kern="0" cap="none" spc="0" normalizeH="0" baseline="0" noProof="0" dirty="0">
                  <a:ln>
                    <a:noFill/>
                  </a:ln>
                  <a:solidFill>
                    <a:srgbClr val="000000"/>
                  </a:solidFill>
                  <a:effectLst/>
                  <a:uLnTx/>
                  <a:uFillTx/>
                  <a:latin typeface="Segoe UI"/>
                </a:endParaRPr>
              </a:p>
            </p:txBody>
          </p:sp>
          <p:sp>
            <p:nvSpPr>
              <p:cNvPr id="278" name="Rectangle 277"/>
              <p:cNvSpPr/>
              <p:nvPr/>
            </p:nvSpPr>
            <p:spPr bwMode="auto">
              <a:xfrm>
                <a:off x="1107765" y="6482100"/>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484532</a:t>
                </a:r>
              </a:p>
            </p:txBody>
          </p:sp>
          <p:sp>
            <p:nvSpPr>
              <p:cNvPr id="279" name="Rectangle 278"/>
              <p:cNvSpPr/>
              <p:nvPr/>
            </p:nvSpPr>
            <p:spPr bwMode="auto">
              <a:xfrm>
                <a:off x="225689" y="6645313"/>
                <a:ext cx="866071"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Eric </a:t>
                </a:r>
                <a:r>
                  <a:rPr kumimoji="0" lang="en-US" sz="784" b="0" i="0" u="none" strike="noStrike" kern="0" cap="none" spc="0" normalizeH="0" baseline="0" noProof="0" dirty="0" err="1">
                    <a:ln>
                      <a:noFill/>
                    </a:ln>
                    <a:solidFill>
                      <a:srgbClr val="000000"/>
                    </a:solidFill>
                    <a:effectLst/>
                    <a:uLnTx/>
                    <a:uFillTx/>
                    <a:latin typeface="Segoe UI"/>
                  </a:rPr>
                  <a:t>Endloff</a:t>
                </a:r>
                <a:endParaRPr kumimoji="0" lang="en-US" sz="784" b="0" i="0" u="none" strike="noStrike" kern="0" cap="none" spc="0" normalizeH="0" baseline="0" noProof="0" dirty="0">
                  <a:ln>
                    <a:noFill/>
                  </a:ln>
                  <a:solidFill>
                    <a:srgbClr val="000000"/>
                  </a:solidFill>
                  <a:effectLst/>
                  <a:uLnTx/>
                  <a:uFillTx/>
                  <a:latin typeface="Segoe UI"/>
                </a:endParaRPr>
              </a:p>
            </p:txBody>
          </p:sp>
          <p:sp>
            <p:nvSpPr>
              <p:cNvPr id="280" name="Rectangle 279"/>
              <p:cNvSpPr/>
              <p:nvPr/>
            </p:nvSpPr>
            <p:spPr bwMode="auto">
              <a:xfrm>
                <a:off x="1107765" y="664531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546853</a:t>
                </a:r>
              </a:p>
            </p:txBody>
          </p:sp>
          <p:sp>
            <p:nvSpPr>
              <p:cNvPr id="281" name="Rectangle 280"/>
              <p:cNvSpPr/>
              <p:nvPr/>
            </p:nvSpPr>
            <p:spPr bwMode="auto">
              <a:xfrm>
                <a:off x="1731774" y="520174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XXX-25-XX58</a:t>
                </a:r>
              </a:p>
            </p:txBody>
          </p:sp>
          <p:sp>
            <p:nvSpPr>
              <p:cNvPr id="282" name="Rectangle 281"/>
              <p:cNvSpPr/>
              <p:nvPr/>
            </p:nvSpPr>
            <p:spPr bwMode="auto">
              <a:xfrm>
                <a:off x="1731774" y="5052893"/>
                <a:ext cx="699244" cy="1488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SSN</a:t>
                </a:r>
              </a:p>
            </p:txBody>
          </p:sp>
          <p:sp>
            <p:nvSpPr>
              <p:cNvPr id="283" name="Rectangle 282"/>
              <p:cNvSpPr/>
              <p:nvPr/>
            </p:nvSpPr>
            <p:spPr bwMode="auto">
              <a:xfrm>
                <a:off x="1731774" y="5361099"/>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XXX-89-XX87</a:t>
                </a:r>
              </a:p>
            </p:txBody>
          </p:sp>
          <p:sp>
            <p:nvSpPr>
              <p:cNvPr id="284" name="Rectangle 283"/>
              <p:cNvSpPr/>
              <p:nvPr/>
            </p:nvSpPr>
            <p:spPr bwMode="auto">
              <a:xfrm>
                <a:off x="1731774" y="5520455"/>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XXX-98-XX95</a:t>
                </a:r>
              </a:p>
            </p:txBody>
          </p:sp>
          <p:sp>
            <p:nvSpPr>
              <p:cNvPr id="285" name="Rectangle 284"/>
              <p:cNvSpPr/>
              <p:nvPr/>
            </p:nvSpPr>
            <p:spPr bwMode="auto">
              <a:xfrm>
                <a:off x="1731774" y="568093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XXX-65-XX67</a:t>
                </a:r>
              </a:p>
            </p:txBody>
          </p:sp>
          <p:sp>
            <p:nvSpPr>
              <p:cNvPr id="286" name="Rectangle 285"/>
              <p:cNvSpPr/>
              <p:nvPr/>
            </p:nvSpPr>
            <p:spPr bwMode="auto">
              <a:xfrm>
                <a:off x="1731774" y="584029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XXX-59-XX64</a:t>
                </a:r>
              </a:p>
            </p:txBody>
          </p:sp>
          <p:sp>
            <p:nvSpPr>
              <p:cNvPr id="287" name="Rectangle 286"/>
              <p:cNvSpPr/>
              <p:nvPr/>
            </p:nvSpPr>
            <p:spPr bwMode="auto">
              <a:xfrm>
                <a:off x="1731774" y="5999650"/>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XXX-84-XX89</a:t>
                </a:r>
              </a:p>
            </p:txBody>
          </p:sp>
          <p:sp>
            <p:nvSpPr>
              <p:cNvPr id="288" name="Rectangle 287"/>
              <p:cNvSpPr/>
              <p:nvPr/>
            </p:nvSpPr>
            <p:spPr bwMode="auto">
              <a:xfrm>
                <a:off x="1731774" y="6163387"/>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XXX-57-XX99</a:t>
                </a:r>
              </a:p>
            </p:txBody>
          </p:sp>
          <p:sp>
            <p:nvSpPr>
              <p:cNvPr id="289" name="Rectangle 288"/>
              <p:cNvSpPr/>
              <p:nvPr/>
            </p:nvSpPr>
            <p:spPr bwMode="auto">
              <a:xfrm>
                <a:off x="1731774" y="632274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XXX-26-XX56</a:t>
                </a:r>
              </a:p>
            </p:txBody>
          </p:sp>
          <p:sp>
            <p:nvSpPr>
              <p:cNvPr id="290" name="Rectangle 289"/>
              <p:cNvSpPr/>
              <p:nvPr/>
            </p:nvSpPr>
            <p:spPr bwMode="auto">
              <a:xfrm>
                <a:off x="1731774" y="6482100"/>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XXX-87-XX87</a:t>
                </a:r>
              </a:p>
            </p:txBody>
          </p:sp>
          <p:sp>
            <p:nvSpPr>
              <p:cNvPr id="291" name="Rectangle 290"/>
              <p:cNvSpPr/>
              <p:nvPr/>
            </p:nvSpPr>
            <p:spPr bwMode="auto">
              <a:xfrm>
                <a:off x="1731774" y="664531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latin typeface="Segoe UI"/>
                  </a:rPr>
                  <a:t>XXX-89-XX51</a:t>
                </a:r>
              </a:p>
            </p:txBody>
          </p:sp>
          <p:grpSp>
            <p:nvGrpSpPr>
              <p:cNvPr id="292" name="Group 291"/>
              <p:cNvGrpSpPr/>
              <p:nvPr/>
            </p:nvGrpSpPr>
            <p:grpSpPr>
              <a:xfrm>
                <a:off x="2304407" y="5074188"/>
                <a:ext cx="110896" cy="106260"/>
                <a:chOff x="375785" y="-547512"/>
                <a:chExt cx="949325" cy="909638"/>
              </a:xfrm>
              <a:solidFill>
                <a:schemeClr val="bg1"/>
              </a:solidFill>
            </p:grpSpPr>
            <p:sp>
              <p:nvSpPr>
                <p:cNvPr id="293" name="Freeform 6"/>
                <p:cNvSpPr>
                  <a:spLocks noEditPoints="1"/>
                </p:cNvSpPr>
                <p:nvPr/>
              </p:nvSpPr>
              <p:spPr bwMode="auto">
                <a:xfrm>
                  <a:off x="375785" y="-547512"/>
                  <a:ext cx="949325" cy="909638"/>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Shape 293"/>
                <p:cNvSpPr>
                  <a:spLocks/>
                </p:cNvSpPr>
                <p:nvPr/>
              </p:nvSpPr>
              <p:spPr bwMode="auto">
                <a:xfrm>
                  <a:off x="471471" y="-528462"/>
                  <a:ext cx="732990" cy="865188"/>
                </a:xfrm>
                <a:custGeom>
                  <a:avLst/>
                  <a:gdLst>
                    <a:gd name="connsiteX0" fmla="*/ 375802 w 732990"/>
                    <a:gd name="connsiteY0" fmla="*/ 431800 h 865188"/>
                    <a:gd name="connsiteX1" fmla="*/ 732990 w 732990"/>
                    <a:gd name="connsiteY1" fmla="*/ 431800 h 865188"/>
                    <a:gd name="connsiteX2" fmla="*/ 375802 w 732990"/>
                    <a:gd name="connsiteY2" fmla="*/ 865188 h 865188"/>
                    <a:gd name="connsiteX3" fmla="*/ 375802 w 732990"/>
                    <a:gd name="connsiteY3" fmla="*/ 431800 h 865188"/>
                    <a:gd name="connsiteX4" fmla="*/ 375802 w 732990"/>
                    <a:gd name="connsiteY4" fmla="*/ 0 h 865188"/>
                    <a:gd name="connsiteX5" fmla="*/ 375802 w 732990"/>
                    <a:gd name="connsiteY5" fmla="*/ 431800 h 865188"/>
                    <a:gd name="connsiteX6" fmla="*/ 25120 w 732990"/>
                    <a:gd name="connsiteY6" fmla="*/ 431800 h 865188"/>
                    <a:gd name="connsiteX7" fmla="*/ 37872 w 732990"/>
                    <a:gd name="connsiteY7" fmla="*/ 44450 h 865188"/>
                    <a:gd name="connsiteX8" fmla="*/ 375802 w 732990"/>
                    <a:gd name="connsiteY8" fmla="*/ 0 h 8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990" h="865188">
                      <a:moveTo>
                        <a:pt x="375802" y="431800"/>
                      </a:moveTo>
                      <a:lnTo>
                        <a:pt x="732990" y="431800"/>
                      </a:lnTo>
                      <a:cubicBezTo>
                        <a:pt x="681963" y="616627"/>
                        <a:pt x="554396" y="775961"/>
                        <a:pt x="375802" y="865188"/>
                      </a:cubicBezTo>
                      <a:cubicBezTo>
                        <a:pt x="375802" y="865188"/>
                        <a:pt x="375802" y="865188"/>
                        <a:pt x="375802" y="431800"/>
                      </a:cubicBezTo>
                      <a:close/>
                      <a:moveTo>
                        <a:pt x="375802" y="0"/>
                      </a:moveTo>
                      <a:cubicBezTo>
                        <a:pt x="375802" y="431800"/>
                        <a:pt x="375802" y="431800"/>
                        <a:pt x="375802" y="431800"/>
                      </a:cubicBezTo>
                      <a:lnTo>
                        <a:pt x="25120" y="431800"/>
                      </a:lnTo>
                      <a:cubicBezTo>
                        <a:pt x="-13136" y="304800"/>
                        <a:pt x="-6760" y="171450"/>
                        <a:pt x="37872" y="44450"/>
                      </a:cubicBezTo>
                      <a:cubicBezTo>
                        <a:pt x="235529" y="158750"/>
                        <a:pt x="331170" y="38100"/>
                        <a:pt x="3758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5" name="Rectangle 294"/>
            <p:cNvSpPr/>
            <p:nvPr/>
          </p:nvSpPr>
          <p:spPr>
            <a:xfrm>
              <a:off x="7494115" y="4769083"/>
              <a:ext cx="2993080" cy="1743003"/>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Rectangle 296"/>
            <p:cNvSpPr/>
            <p:nvPr/>
          </p:nvSpPr>
          <p:spPr bwMode="auto">
            <a:xfrm>
              <a:off x="7494117" y="491966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Philip Wegner</a:t>
              </a:r>
            </a:p>
          </p:txBody>
        </p:sp>
        <p:sp>
          <p:nvSpPr>
            <p:cNvPr id="298" name="Rectangle 297"/>
            <p:cNvSpPr/>
            <p:nvPr/>
          </p:nvSpPr>
          <p:spPr bwMode="auto">
            <a:xfrm>
              <a:off x="7494117" y="4770817"/>
              <a:ext cx="866070"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Customer Name</a:t>
              </a:r>
            </a:p>
          </p:txBody>
        </p:sp>
        <p:sp>
          <p:nvSpPr>
            <p:cNvPr id="299" name="Rectangle 298"/>
            <p:cNvSpPr/>
            <p:nvPr/>
          </p:nvSpPr>
          <p:spPr bwMode="auto">
            <a:xfrm>
              <a:off x="8376192" y="491966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152026</a:t>
              </a:r>
            </a:p>
          </p:txBody>
        </p:sp>
        <p:sp>
          <p:nvSpPr>
            <p:cNvPr id="300" name="Rectangle 299"/>
            <p:cNvSpPr/>
            <p:nvPr/>
          </p:nvSpPr>
          <p:spPr bwMode="auto">
            <a:xfrm>
              <a:off x="8376193" y="4770816"/>
              <a:ext cx="608854"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Product ID</a:t>
              </a:r>
            </a:p>
          </p:txBody>
        </p:sp>
        <p:sp>
          <p:nvSpPr>
            <p:cNvPr id="301" name="Rectangle 300"/>
            <p:cNvSpPr/>
            <p:nvPr/>
          </p:nvSpPr>
          <p:spPr bwMode="auto">
            <a:xfrm>
              <a:off x="9001236" y="4919666"/>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North</a:t>
              </a:r>
            </a:p>
          </p:txBody>
        </p:sp>
        <p:sp>
          <p:nvSpPr>
            <p:cNvPr id="302" name="Rectangle 301"/>
            <p:cNvSpPr/>
            <p:nvPr/>
          </p:nvSpPr>
          <p:spPr bwMode="auto">
            <a:xfrm>
              <a:off x="9001236" y="4770816"/>
              <a:ext cx="636110"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Region</a:t>
              </a:r>
            </a:p>
          </p:txBody>
        </p:sp>
        <p:sp>
          <p:nvSpPr>
            <p:cNvPr id="303" name="Rectangle 302"/>
            <p:cNvSpPr/>
            <p:nvPr/>
          </p:nvSpPr>
          <p:spPr bwMode="auto">
            <a:xfrm>
              <a:off x="7494117" y="5079022"/>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Denny Usher</a:t>
              </a:r>
            </a:p>
          </p:txBody>
        </p:sp>
        <p:sp>
          <p:nvSpPr>
            <p:cNvPr id="304" name="Rectangle 303"/>
            <p:cNvSpPr/>
            <p:nvPr/>
          </p:nvSpPr>
          <p:spPr bwMode="auto">
            <a:xfrm>
              <a:off x="8376192" y="5079022"/>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456826</a:t>
              </a:r>
            </a:p>
          </p:txBody>
        </p:sp>
        <p:sp>
          <p:nvSpPr>
            <p:cNvPr id="305" name="Rectangle 304"/>
            <p:cNvSpPr/>
            <p:nvPr/>
          </p:nvSpPr>
          <p:spPr bwMode="auto">
            <a:xfrm>
              <a:off x="9001236" y="5079022"/>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North</a:t>
              </a:r>
            </a:p>
          </p:txBody>
        </p:sp>
        <p:sp>
          <p:nvSpPr>
            <p:cNvPr id="306" name="Rectangle 305"/>
            <p:cNvSpPr/>
            <p:nvPr/>
          </p:nvSpPr>
          <p:spPr bwMode="auto">
            <a:xfrm>
              <a:off x="7494117" y="5238378"/>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Alicia Hodge</a:t>
              </a:r>
            </a:p>
          </p:txBody>
        </p:sp>
        <p:sp>
          <p:nvSpPr>
            <p:cNvPr id="307" name="Rectangle 306"/>
            <p:cNvSpPr/>
            <p:nvPr/>
          </p:nvSpPr>
          <p:spPr bwMode="auto">
            <a:xfrm>
              <a:off x="8376192" y="5238378"/>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154865</a:t>
              </a:r>
            </a:p>
          </p:txBody>
        </p:sp>
        <p:sp>
          <p:nvSpPr>
            <p:cNvPr id="308" name="Rectangle 307"/>
            <p:cNvSpPr/>
            <p:nvPr/>
          </p:nvSpPr>
          <p:spPr bwMode="auto">
            <a:xfrm>
              <a:off x="9001236" y="5238378"/>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West</a:t>
              </a:r>
            </a:p>
          </p:txBody>
        </p:sp>
        <p:sp>
          <p:nvSpPr>
            <p:cNvPr id="309" name="Rectangle 308"/>
            <p:cNvSpPr/>
            <p:nvPr/>
          </p:nvSpPr>
          <p:spPr bwMode="auto">
            <a:xfrm>
              <a:off x="7494117" y="5398859"/>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Adam Luft</a:t>
              </a:r>
            </a:p>
          </p:txBody>
        </p:sp>
        <p:sp>
          <p:nvSpPr>
            <p:cNvPr id="310" name="Rectangle 309"/>
            <p:cNvSpPr/>
            <p:nvPr/>
          </p:nvSpPr>
          <p:spPr bwMode="auto">
            <a:xfrm>
              <a:off x="8376192" y="5398859"/>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265984</a:t>
              </a:r>
            </a:p>
          </p:txBody>
        </p:sp>
        <p:sp>
          <p:nvSpPr>
            <p:cNvPr id="311" name="Rectangle 310"/>
            <p:cNvSpPr/>
            <p:nvPr/>
          </p:nvSpPr>
          <p:spPr bwMode="auto">
            <a:xfrm>
              <a:off x="9001236" y="5398859"/>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South</a:t>
              </a:r>
            </a:p>
          </p:txBody>
        </p:sp>
        <p:sp>
          <p:nvSpPr>
            <p:cNvPr id="312" name="Rectangle 311"/>
            <p:cNvSpPr/>
            <p:nvPr/>
          </p:nvSpPr>
          <p:spPr bwMode="auto">
            <a:xfrm>
              <a:off x="7494117" y="555821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Reed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Kieser</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313" name="Rectangle 312"/>
            <p:cNvSpPr/>
            <p:nvPr/>
          </p:nvSpPr>
          <p:spPr bwMode="auto">
            <a:xfrm>
              <a:off x="8376192" y="555821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124759</a:t>
              </a:r>
            </a:p>
          </p:txBody>
        </p:sp>
        <p:sp>
          <p:nvSpPr>
            <p:cNvPr id="314" name="Rectangle 313"/>
            <p:cNvSpPr/>
            <p:nvPr/>
          </p:nvSpPr>
          <p:spPr bwMode="auto">
            <a:xfrm>
              <a:off x="9001236" y="5558216"/>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South</a:t>
              </a:r>
            </a:p>
          </p:txBody>
        </p:sp>
        <p:sp>
          <p:nvSpPr>
            <p:cNvPr id="315" name="Rectangle 314"/>
            <p:cNvSpPr/>
            <p:nvPr/>
          </p:nvSpPr>
          <p:spPr bwMode="auto">
            <a:xfrm>
              <a:off x="7494117" y="5717573"/>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Alison Williams</a:t>
              </a:r>
            </a:p>
          </p:txBody>
        </p:sp>
        <p:sp>
          <p:nvSpPr>
            <p:cNvPr id="316" name="Rectangle 315"/>
            <p:cNvSpPr/>
            <p:nvPr/>
          </p:nvSpPr>
          <p:spPr bwMode="auto">
            <a:xfrm>
              <a:off x="8376192" y="571757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150265</a:t>
              </a:r>
            </a:p>
          </p:txBody>
        </p:sp>
        <p:sp>
          <p:nvSpPr>
            <p:cNvPr id="317" name="Rectangle 316"/>
            <p:cNvSpPr/>
            <p:nvPr/>
          </p:nvSpPr>
          <p:spPr bwMode="auto">
            <a:xfrm>
              <a:off x="9001236" y="5717573"/>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East</a:t>
              </a:r>
            </a:p>
          </p:txBody>
        </p:sp>
        <p:sp>
          <p:nvSpPr>
            <p:cNvPr id="318" name="Rectangle 317"/>
            <p:cNvSpPr/>
            <p:nvPr/>
          </p:nvSpPr>
          <p:spPr bwMode="auto">
            <a:xfrm>
              <a:off x="7494117" y="5881310"/>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Sam Smith</a:t>
              </a:r>
            </a:p>
          </p:txBody>
        </p:sp>
        <p:sp>
          <p:nvSpPr>
            <p:cNvPr id="319" name="Rectangle 318"/>
            <p:cNvSpPr/>
            <p:nvPr/>
          </p:nvSpPr>
          <p:spPr bwMode="auto">
            <a:xfrm>
              <a:off x="8376192" y="5881310"/>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486579</a:t>
              </a:r>
            </a:p>
          </p:txBody>
        </p:sp>
        <p:sp>
          <p:nvSpPr>
            <p:cNvPr id="320" name="Rectangle 319"/>
            <p:cNvSpPr/>
            <p:nvPr/>
          </p:nvSpPr>
          <p:spPr bwMode="auto">
            <a:xfrm>
              <a:off x="9001236" y="5881310"/>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West</a:t>
              </a:r>
            </a:p>
          </p:txBody>
        </p:sp>
        <p:sp>
          <p:nvSpPr>
            <p:cNvPr id="321" name="Rectangle 320"/>
            <p:cNvSpPr/>
            <p:nvPr/>
          </p:nvSpPr>
          <p:spPr bwMode="auto">
            <a:xfrm>
              <a:off x="7494117" y="604066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Tim Irish</a:t>
              </a:r>
            </a:p>
          </p:txBody>
        </p:sp>
        <p:sp>
          <p:nvSpPr>
            <p:cNvPr id="322" name="Rectangle 321"/>
            <p:cNvSpPr/>
            <p:nvPr/>
          </p:nvSpPr>
          <p:spPr bwMode="auto">
            <a:xfrm>
              <a:off x="8376192" y="604066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568462</a:t>
              </a:r>
            </a:p>
          </p:txBody>
        </p:sp>
        <p:sp>
          <p:nvSpPr>
            <p:cNvPr id="323" name="Rectangle 322"/>
            <p:cNvSpPr/>
            <p:nvPr/>
          </p:nvSpPr>
          <p:spPr bwMode="auto">
            <a:xfrm>
              <a:off x="9001236" y="6040666"/>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North</a:t>
              </a:r>
            </a:p>
          </p:txBody>
        </p:sp>
        <p:sp>
          <p:nvSpPr>
            <p:cNvPr id="324" name="Rectangle 323"/>
            <p:cNvSpPr/>
            <p:nvPr/>
          </p:nvSpPr>
          <p:spPr bwMode="auto">
            <a:xfrm>
              <a:off x="7494117" y="6200023"/>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Sara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Neighler</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325" name="Rectangle 324"/>
            <p:cNvSpPr/>
            <p:nvPr/>
          </p:nvSpPr>
          <p:spPr bwMode="auto">
            <a:xfrm>
              <a:off x="8376192" y="6200023"/>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484532</a:t>
              </a:r>
            </a:p>
          </p:txBody>
        </p:sp>
        <p:sp>
          <p:nvSpPr>
            <p:cNvPr id="326" name="Rectangle 325"/>
            <p:cNvSpPr/>
            <p:nvPr/>
          </p:nvSpPr>
          <p:spPr bwMode="auto">
            <a:xfrm>
              <a:off x="9001236" y="6200023"/>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South</a:t>
              </a:r>
            </a:p>
          </p:txBody>
        </p:sp>
        <p:sp>
          <p:nvSpPr>
            <p:cNvPr id="327" name="Rectangle 326"/>
            <p:cNvSpPr/>
            <p:nvPr/>
          </p:nvSpPr>
          <p:spPr bwMode="auto">
            <a:xfrm>
              <a:off x="7494117" y="6363236"/>
              <a:ext cx="86607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Eric </a:t>
              </a:r>
              <a:r>
                <a:rPr kumimoji="0" lang="en-US" sz="784" b="0" i="0" u="none" strike="noStrike" kern="0" cap="none" spc="0" normalizeH="0" baseline="0" noProof="0" dirty="0" err="1">
                  <a:ln>
                    <a:noFill/>
                  </a:ln>
                  <a:gradFill>
                    <a:gsLst>
                      <a:gs pos="83000">
                        <a:schemeClr val="tx1"/>
                      </a:gs>
                      <a:gs pos="100000">
                        <a:schemeClr val="tx1"/>
                      </a:gs>
                    </a:gsLst>
                    <a:lin ang="5400000" scaled="1"/>
                  </a:gradFill>
                  <a:effectLst/>
                  <a:uLnTx/>
                  <a:uFillTx/>
                  <a:latin typeface="Segoe UI"/>
                </a:rPr>
                <a:t>Endloff</a:t>
              </a:r>
              <a:endPar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endParaRPr>
            </a:p>
          </p:txBody>
        </p:sp>
        <p:sp>
          <p:nvSpPr>
            <p:cNvPr id="328" name="Rectangle 327"/>
            <p:cNvSpPr/>
            <p:nvPr/>
          </p:nvSpPr>
          <p:spPr bwMode="auto">
            <a:xfrm>
              <a:off x="8376192" y="6363236"/>
              <a:ext cx="608854"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546853</a:t>
              </a:r>
            </a:p>
          </p:txBody>
        </p:sp>
        <p:sp>
          <p:nvSpPr>
            <p:cNvPr id="329" name="Rectangle 328"/>
            <p:cNvSpPr/>
            <p:nvPr/>
          </p:nvSpPr>
          <p:spPr bwMode="auto">
            <a:xfrm>
              <a:off x="9001236" y="6363236"/>
              <a:ext cx="63611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North</a:t>
              </a:r>
            </a:p>
          </p:txBody>
        </p:sp>
        <p:sp>
          <p:nvSpPr>
            <p:cNvPr id="330" name="Rectangle 329"/>
            <p:cNvSpPr/>
            <p:nvPr/>
          </p:nvSpPr>
          <p:spPr bwMode="auto">
            <a:xfrm>
              <a:off x="9655237" y="4919666"/>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154 </a:t>
              </a:r>
            </a:p>
          </p:txBody>
        </p:sp>
        <p:sp>
          <p:nvSpPr>
            <p:cNvPr id="331" name="Rectangle 330"/>
            <p:cNvSpPr/>
            <p:nvPr/>
          </p:nvSpPr>
          <p:spPr bwMode="auto">
            <a:xfrm>
              <a:off x="9655238" y="4770816"/>
              <a:ext cx="833993"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Order Quantity</a:t>
              </a:r>
            </a:p>
          </p:txBody>
        </p:sp>
        <p:sp>
          <p:nvSpPr>
            <p:cNvPr id="332" name="Rectangle 331"/>
            <p:cNvSpPr/>
            <p:nvPr/>
          </p:nvSpPr>
          <p:spPr bwMode="auto">
            <a:xfrm>
              <a:off x="10507498" y="4919666"/>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$150</a:t>
              </a:r>
            </a:p>
          </p:txBody>
        </p:sp>
        <p:sp>
          <p:nvSpPr>
            <p:cNvPr id="333" name="Rectangle 332"/>
            <p:cNvSpPr/>
            <p:nvPr/>
          </p:nvSpPr>
          <p:spPr bwMode="auto">
            <a:xfrm>
              <a:off x="10507498" y="4770816"/>
              <a:ext cx="748180" cy="148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Sales Amount</a:t>
              </a:r>
            </a:p>
          </p:txBody>
        </p:sp>
        <p:sp>
          <p:nvSpPr>
            <p:cNvPr id="334" name="Rectangle 333"/>
            <p:cNvSpPr/>
            <p:nvPr/>
          </p:nvSpPr>
          <p:spPr bwMode="auto">
            <a:xfrm>
              <a:off x="9655237" y="5079022"/>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889</a:t>
              </a:r>
            </a:p>
          </p:txBody>
        </p:sp>
        <p:sp>
          <p:nvSpPr>
            <p:cNvPr id="335" name="Rectangle 334"/>
            <p:cNvSpPr/>
            <p:nvPr/>
          </p:nvSpPr>
          <p:spPr bwMode="auto">
            <a:xfrm>
              <a:off x="10507498" y="5079022"/>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$2,025</a:t>
              </a:r>
            </a:p>
          </p:txBody>
        </p:sp>
        <p:sp>
          <p:nvSpPr>
            <p:cNvPr id="336" name="Rectangle 335"/>
            <p:cNvSpPr/>
            <p:nvPr/>
          </p:nvSpPr>
          <p:spPr bwMode="auto">
            <a:xfrm>
              <a:off x="9655237" y="5238378"/>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598</a:t>
              </a:r>
            </a:p>
          </p:txBody>
        </p:sp>
        <p:sp>
          <p:nvSpPr>
            <p:cNvPr id="337" name="Rectangle 336"/>
            <p:cNvSpPr/>
            <p:nvPr/>
          </p:nvSpPr>
          <p:spPr bwMode="auto">
            <a:xfrm>
              <a:off x="10507498" y="5238378"/>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$1,250</a:t>
              </a:r>
            </a:p>
          </p:txBody>
        </p:sp>
        <p:sp>
          <p:nvSpPr>
            <p:cNvPr id="338" name="Rectangle 337"/>
            <p:cNvSpPr/>
            <p:nvPr/>
          </p:nvSpPr>
          <p:spPr bwMode="auto">
            <a:xfrm>
              <a:off x="9655237" y="5398859"/>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452</a:t>
              </a:r>
            </a:p>
          </p:txBody>
        </p:sp>
        <p:sp>
          <p:nvSpPr>
            <p:cNvPr id="339" name="Rectangle 338"/>
            <p:cNvSpPr/>
            <p:nvPr/>
          </p:nvSpPr>
          <p:spPr bwMode="auto">
            <a:xfrm>
              <a:off x="10507498" y="5398859"/>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$990</a:t>
              </a:r>
            </a:p>
          </p:txBody>
        </p:sp>
        <p:sp>
          <p:nvSpPr>
            <p:cNvPr id="340" name="Rectangle 339"/>
            <p:cNvSpPr/>
            <p:nvPr/>
          </p:nvSpPr>
          <p:spPr bwMode="auto">
            <a:xfrm>
              <a:off x="9655237" y="5558216"/>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220</a:t>
              </a:r>
            </a:p>
          </p:txBody>
        </p:sp>
        <p:sp>
          <p:nvSpPr>
            <p:cNvPr id="341" name="Rectangle 340"/>
            <p:cNvSpPr/>
            <p:nvPr/>
          </p:nvSpPr>
          <p:spPr bwMode="auto">
            <a:xfrm>
              <a:off x="10507498" y="5558216"/>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$350</a:t>
              </a:r>
            </a:p>
          </p:txBody>
        </p:sp>
        <p:sp>
          <p:nvSpPr>
            <p:cNvPr id="342" name="Rectangle 341"/>
            <p:cNvSpPr/>
            <p:nvPr/>
          </p:nvSpPr>
          <p:spPr bwMode="auto">
            <a:xfrm>
              <a:off x="9655237" y="5717573"/>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500</a:t>
              </a:r>
            </a:p>
          </p:txBody>
        </p:sp>
        <p:sp>
          <p:nvSpPr>
            <p:cNvPr id="343" name="Rectangle 342"/>
            <p:cNvSpPr/>
            <p:nvPr/>
          </p:nvSpPr>
          <p:spPr bwMode="auto">
            <a:xfrm>
              <a:off x="10507498" y="5717573"/>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$1,600</a:t>
              </a:r>
            </a:p>
          </p:txBody>
        </p:sp>
        <p:sp>
          <p:nvSpPr>
            <p:cNvPr id="344" name="Rectangle 343"/>
            <p:cNvSpPr/>
            <p:nvPr/>
          </p:nvSpPr>
          <p:spPr bwMode="auto">
            <a:xfrm>
              <a:off x="9655237" y="5881310"/>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458</a:t>
              </a:r>
            </a:p>
          </p:txBody>
        </p:sp>
        <p:sp>
          <p:nvSpPr>
            <p:cNvPr id="345" name="Rectangle 344"/>
            <p:cNvSpPr/>
            <p:nvPr/>
          </p:nvSpPr>
          <p:spPr bwMode="auto">
            <a:xfrm>
              <a:off x="10507498" y="5881310"/>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$800</a:t>
              </a:r>
            </a:p>
          </p:txBody>
        </p:sp>
        <p:sp>
          <p:nvSpPr>
            <p:cNvPr id="346" name="Rectangle 345"/>
            <p:cNvSpPr/>
            <p:nvPr/>
          </p:nvSpPr>
          <p:spPr bwMode="auto">
            <a:xfrm>
              <a:off x="9655237" y="6040666"/>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150</a:t>
              </a:r>
            </a:p>
          </p:txBody>
        </p:sp>
        <p:sp>
          <p:nvSpPr>
            <p:cNvPr id="347" name="Rectangle 346"/>
            <p:cNvSpPr/>
            <p:nvPr/>
          </p:nvSpPr>
          <p:spPr bwMode="auto">
            <a:xfrm>
              <a:off x="10507498" y="6040666"/>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$650</a:t>
              </a:r>
            </a:p>
          </p:txBody>
        </p:sp>
        <p:sp>
          <p:nvSpPr>
            <p:cNvPr id="348" name="Rectangle 347"/>
            <p:cNvSpPr/>
            <p:nvPr/>
          </p:nvSpPr>
          <p:spPr bwMode="auto">
            <a:xfrm>
              <a:off x="9655237" y="6200023"/>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750</a:t>
              </a:r>
            </a:p>
          </p:txBody>
        </p:sp>
        <p:sp>
          <p:nvSpPr>
            <p:cNvPr id="349" name="Rectangle 348"/>
            <p:cNvSpPr/>
            <p:nvPr/>
          </p:nvSpPr>
          <p:spPr bwMode="auto">
            <a:xfrm>
              <a:off x="10507498" y="6200023"/>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$4,520</a:t>
              </a:r>
            </a:p>
          </p:txBody>
        </p:sp>
        <p:sp>
          <p:nvSpPr>
            <p:cNvPr id="350" name="Rectangle 349"/>
            <p:cNvSpPr/>
            <p:nvPr/>
          </p:nvSpPr>
          <p:spPr bwMode="auto">
            <a:xfrm>
              <a:off x="9655237" y="6363236"/>
              <a:ext cx="833993"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950</a:t>
              </a:r>
            </a:p>
          </p:txBody>
        </p:sp>
        <p:sp>
          <p:nvSpPr>
            <p:cNvPr id="351" name="Rectangle 350"/>
            <p:cNvSpPr/>
            <p:nvPr/>
          </p:nvSpPr>
          <p:spPr bwMode="auto">
            <a:xfrm>
              <a:off x="10507498" y="6363236"/>
              <a:ext cx="748180" cy="148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$10,659</a:t>
              </a:r>
            </a:p>
          </p:txBody>
        </p:sp>
        <p:sp>
          <p:nvSpPr>
            <p:cNvPr id="352" name="Rectangle 351"/>
            <p:cNvSpPr/>
            <p:nvPr/>
          </p:nvSpPr>
          <p:spPr bwMode="auto">
            <a:xfrm>
              <a:off x="11273945" y="491966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152-25-2658</a:t>
              </a:r>
            </a:p>
          </p:txBody>
        </p:sp>
        <p:sp>
          <p:nvSpPr>
            <p:cNvPr id="353" name="Rectangle 352"/>
            <p:cNvSpPr/>
            <p:nvPr/>
          </p:nvSpPr>
          <p:spPr bwMode="auto">
            <a:xfrm>
              <a:off x="11273945" y="4770816"/>
              <a:ext cx="699244" cy="1488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SSN</a:t>
              </a:r>
            </a:p>
          </p:txBody>
        </p:sp>
        <p:sp>
          <p:nvSpPr>
            <p:cNvPr id="354" name="Rectangle 353"/>
            <p:cNvSpPr/>
            <p:nvPr/>
          </p:nvSpPr>
          <p:spPr bwMode="auto">
            <a:xfrm>
              <a:off x="11273945" y="5079022"/>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265-89-2587</a:t>
              </a:r>
            </a:p>
          </p:txBody>
        </p:sp>
        <p:sp>
          <p:nvSpPr>
            <p:cNvPr id="355" name="Rectangle 354"/>
            <p:cNvSpPr/>
            <p:nvPr/>
          </p:nvSpPr>
          <p:spPr bwMode="auto">
            <a:xfrm>
              <a:off x="11273945" y="5238378"/>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265-98-6495</a:t>
              </a:r>
            </a:p>
          </p:txBody>
        </p:sp>
        <p:sp>
          <p:nvSpPr>
            <p:cNvPr id="356" name="Rectangle 355"/>
            <p:cNvSpPr/>
            <p:nvPr/>
          </p:nvSpPr>
          <p:spPr bwMode="auto">
            <a:xfrm>
              <a:off x="11273945" y="5398859"/>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643-65-5967</a:t>
              </a:r>
            </a:p>
          </p:txBody>
        </p:sp>
        <p:sp>
          <p:nvSpPr>
            <p:cNvPr id="357" name="Rectangle 356"/>
            <p:cNvSpPr/>
            <p:nvPr/>
          </p:nvSpPr>
          <p:spPr bwMode="auto">
            <a:xfrm>
              <a:off x="11273945" y="555821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265-59-9864</a:t>
              </a:r>
            </a:p>
          </p:txBody>
        </p:sp>
        <p:sp>
          <p:nvSpPr>
            <p:cNvPr id="358" name="Rectangle 357"/>
            <p:cNvSpPr/>
            <p:nvPr/>
          </p:nvSpPr>
          <p:spPr bwMode="auto">
            <a:xfrm>
              <a:off x="11273945" y="571757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598-84-5889</a:t>
              </a:r>
            </a:p>
          </p:txBody>
        </p:sp>
        <p:sp>
          <p:nvSpPr>
            <p:cNvPr id="359" name="Rectangle 358"/>
            <p:cNvSpPr/>
            <p:nvPr/>
          </p:nvSpPr>
          <p:spPr bwMode="auto">
            <a:xfrm>
              <a:off x="11273945" y="5881310"/>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596-57-5699</a:t>
              </a:r>
            </a:p>
          </p:txBody>
        </p:sp>
        <p:sp>
          <p:nvSpPr>
            <p:cNvPr id="360" name="Rectangle 359"/>
            <p:cNvSpPr/>
            <p:nvPr/>
          </p:nvSpPr>
          <p:spPr bwMode="auto">
            <a:xfrm>
              <a:off x="11273945" y="604066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598-26-8956</a:t>
              </a:r>
            </a:p>
          </p:txBody>
        </p:sp>
        <p:sp>
          <p:nvSpPr>
            <p:cNvPr id="361" name="Rectangle 360"/>
            <p:cNvSpPr/>
            <p:nvPr/>
          </p:nvSpPr>
          <p:spPr bwMode="auto">
            <a:xfrm>
              <a:off x="11273945" y="6200023"/>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589-87-8487</a:t>
              </a:r>
            </a:p>
          </p:txBody>
        </p:sp>
        <p:sp>
          <p:nvSpPr>
            <p:cNvPr id="362" name="Rectangle 361"/>
            <p:cNvSpPr/>
            <p:nvPr/>
          </p:nvSpPr>
          <p:spPr bwMode="auto">
            <a:xfrm>
              <a:off x="11273945" y="6363236"/>
              <a:ext cx="699244" cy="1488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tx1"/>
                      </a:gs>
                      <a:gs pos="100000">
                        <a:schemeClr val="tx1"/>
                      </a:gs>
                    </a:gsLst>
                    <a:lin ang="5400000" scaled="1"/>
                  </a:gradFill>
                  <a:effectLst/>
                  <a:uLnTx/>
                  <a:uFillTx/>
                  <a:latin typeface="Segoe UI"/>
                </a:rPr>
                <a:t>895-89-2351</a:t>
              </a:r>
            </a:p>
          </p:txBody>
        </p:sp>
        <p:grpSp>
          <p:nvGrpSpPr>
            <p:cNvPr id="363" name="Group 362"/>
            <p:cNvGrpSpPr/>
            <p:nvPr/>
          </p:nvGrpSpPr>
          <p:grpSpPr>
            <a:xfrm>
              <a:off x="11841990" y="4794106"/>
              <a:ext cx="110896" cy="106260"/>
              <a:chOff x="375785" y="-547512"/>
              <a:chExt cx="949325" cy="909638"/>
            </a:xfrm>
            <a:solidFill>
              <a:schemeClr val="bg1"/>
            </a:solidFill>
          </p:grpSpPr>
          <p:sp>
            <p:nvSpPr>
              <p:cNvPr id="364" name="Freeform 6"/>
              <p:cNvSpPr>
                <a:spLocks noEditPoints="1"/>
              </p:cNvSpPr>
              <p:nvPr/>
            </p:nvSpPr>
            <p:spPr bwMode="auto">
              <a:xfrm>
                <a:off x="375785" y="-547512"/>
                <a:ext cx="949325" cy="909638"/>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000">
                        <a:schemeClr val="bg1"/>
                      </a:gs>
                      <a:gs pos="100000">
                        <a:schemeClr val="bg1"/>
                      </a:gs>
                    </a:gsLst>
                    <a:lin ang="5400000" scaled="1"/>
                  </a:gradFill>
                  <a:effectLst/>
                  <a:uLnTx/>
                  <a:uFillTx/>
                </a:endParaRPr>
              </a:p>
            </p:txBody>
          </p:sp>
          <p:sp>
            <p:nvSpPr>
              <p:cNvPr id="365" name="Freeform: Shape 364"/>
              <p:cNvSpPr>
                <a:spLocks/>
              </p:cNvSpPr>
              <p:nvPr/>
            </p:nvSpPr>
            <p:spPr bwMode="auto">
              <a:xfrm>
                <a:off x="471471" y="-528462"/>
                <a:ext cx="732990" cy="865188"/>
              </a:xfrm>
              <a:custGeom>
                <a:avLst/>
                <a:gdLst>
                  <a:gd name="connsiteX0" fmla="*/ 375802 w 732990"/>
                  <a:gd name="connsiteY0" fmla="*/ 431800 h 865188"/>
                  <a:gd name="connsiteX1" fmla="*/ 732990 w 732990"/>
                  <a:gd name="connsiteY1" fmla="*/ 431800 h 865188"/>
                  <a:gd name="connsiteX2" fmla="*/ 375802 w 732990"/>
                  <a:gd name="connsiteY2" fmla="*/ 865188 h 865188"/>
                  <a:gd name="connsiteX3" fmla="*/ 375802 w 732990"/>
                  <a:gd name="connsiteY3" fmla="*/ 431800 h 865188"/>
                  <a:gd name="connsiteX4" fmla="*/ 375802 w 732990"/>
                  <a:gd name="connsiteY4" fmla="*/ 0 h 865188"/>
                  <a:gd name="connsiteX5" fmla="*/ 375802 w 732990"/>
                  <a:gd name="connsiteY5" fmla="*/ 431800 h 865188"/>
                  <a:gd name="connsiteX6" fmla="*/ 25120 w 732990"/>
                  <a:gd name="connsiteY6" fmla="*/ 431800 h 865188"/>
                  <a:gd name="connsiteX7" fmla="*/ 37872 w 732990"/>
                  <a:gd name="connsiteY7" fmla="*/ 44450 h 865188"/>
                  <a:gd name="connsiteX8" fmla="*/ 375802 w 732990"/>
                  <a:gd name="connsiteY8" fmla="*/ 0 h 8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990" h="865188">
                    <a:moveTo>
                      <a:pt x="375802" y="431800"/>
                    </a:moveTo>
                    <a:lnTo>
                      <a:pt x="732990" y="431800"/>
                    </a:lnTo>
                    <a:cubicBezTo>
                      <a:pt x="681963" y="616627"/>
                      <a:pt x="554396" y="775961"/>
                      <a:pt x="375802" y="865188"/>
                    </a:cubicBezTo>
                    <a:cubicBezTo>
                      <a:pt x="375802" y="865188"/>
                      <a:pt x="375802" y="865188"/>
                      <a:pt x="375802" y="431800"/>
                    </a:cubicBezTo>
                    <a:close/>
                    <a:moveTo>
                      <a:pt x="375802" y="0"/>
                    </a:moveTo>
                    <a:cubicBezTo>
                      <a:pt x="375802" y="431800"/>
                      <a:pt x="375802" y="431800"/>
                      <a:pt x="375802" y="431800"/>
                    </a:cubicBezTo>
                    <a:lnTo>
                      <a:pt x="25120" y="431800"/>
                    </a:lnTo>
                    <a:cubicBezTo>
                      <a:pt x="-13136" y="304800"/>
                      <a:pt x="-6760" y="171450"/>
                      <a:pt x="37872" y="44450"/>
                    </a:cubicBezTo>
                    <a:cubicBezTo>
                      <a:pt x="235529" y="158750"/>
                      <a:pt x="331170" y="38100"/>
                      <a:pt x="3758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000">
                        <a:schemeClr val="bg1"/>
                      </a:gs>
                      <a:gs pos="100000">
                        <a:schemeClr val="bg1"/>
                      </a:gs>
                    </a:gsLst>
                    <a:lin ang="5400000" scaled="1"/>
                  </a:gradFill>
                  <a:effectLst/>
                  <a:uLnTx/>
                  <a:uFillTx/>
                </a:endParaRPr>
              </a:p>
            </p:txBody>
          </p:sp>
        </p:grpSp>
      </p:grpSp>
      <p:sp>
        <p:nvSpPr>
          <p:cNvPr id="366" name="Rectangle 365"/>
          <p:cNvSpPr/>
          <p:nvPr/>
        </p:nvSpPr>
        <p:spPr>
          <a:xfrm>
            <a:off x="2986201" y="4920439"/>
            <a:ext cx="699244" cy="1594661"/>
          </a:xfrm>
          <a:prstGeom prst="rect">
            <a:avLst/>
          </a:prstGeom>
          <a:solidFill>
            <a:srgbClr val="00B29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7720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wipe(up)">
                                      <p:cBhvr>
                                        <p:cTn id="13" dur="500"/>
                                        <p:tgtEl>
                                          <p:spTgt spid="11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par>
                          <p:cTn id="18" fill="hold">
                            <p:stCondLst>
                              <p:cond delay="1000"/>
                            </p:stCondLst>
                            <p:childTnLst>
                              <p:par>
                                <p:cTn id="19" presetID="10" presetClass="entr" presetSubtype="0" fill="hold" nodeType="after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childTnLst>
                          </p:cTn>
                        </p:par>
                        <p:par>
                          <p:cTn id="22" fill="hold">
                            <p:stCondLst>
                              <p:cond delay="2000"/>
                            </p:stCondLst>
                            <p:childTnLst>
                              <p:par>
                                <p:cTn id="23" presetID="10" presetClass="entr" presetSubtype="0" fill="hold" nodeType="afterEffect">
                                  <p:stCondLst>
                                    <p:cond delay="15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600"/>
                                        <p:tgtEl>
                                          <p:spTgt spid="120"/>
                                        </p:tgtEl>
                                      </p:cBhvr>
                                    </p:animEffect>
                                  </p:childTnLst>
                                </p:cTn>
                              </p:par>
                            </p:childTnLst>
                          </p:cTn>
                        </p:par>
                        <p:par>
                          <p:cTn id="26" fill="hold">
                            <p:stCondLst>
                              <p:cond delay="2750"/>
                            </p:stCondLst>
                            <p:childTnLst>
                              <p:par>
                                <p:cTn id="27" presetID="22" presetClass="entr" presetSubtype="8" fill="hold" nodeType="afterEffect">
                                  <p:stCondLst>
                                    <p:cond delay="250"/>
                                  </p:stCondLst>
                                  <p:childTnLst>
                                    <p:set>
                                      <p:cBhvr>
                                        <p:cTn id="28" dur="1" fill="hold">
                                          <p:stCondLst>
                                            <p:cond delay="0"/>
                                          </p:stCondLst>
                                        </p:cTn>
                                        <p:tgtEl>
                                          <p:spTgt spid="105"/>
                                        </p:tgtEl>
                                        <p:attrNameLst>
                                          <p:attrName>style.visibility</p:attrName>
                                        </p:attrNameLst>
                                      </p:cBhvr>
                                      <p:to>
                                        <p:strVal val="visible"/>
                                      </p:to>
                                    </p:set>
                                    <p:animEffect transition="in" filter="wipe(left)">
                                      <p:cBhvr>
                                        <p:cTn id="29" dur="1000"/>
                                        <p:tgtEl>
                                          <p:spTgt spid="105"/>
                                        </p:tgtEl>
                                      </p:cBhvr>
                                    </p:animEffect>
                                  </p:childTnLst>
                                </p:cTn>
                              </p:par>
                              <p:par>
                                <p:cTn id="30" presetID="10" presetClass="entr" presetSubtype="0" fill="hold" nodeType="withEffect">
                                  <p:stCondLst>
                                    <p:cond delay="25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500"/>
                                        <p:tgtEl>
                                          <p:spTgt spid="106"/>
                                        </p:tgtEl>
                                      </p:cBhvr>
                                    </p:animEffect>
                                  </p:childTnLst>
                                </p:cTn>
                              </p:par>
                            </p:childTnLst>
                          </p:cTn>
                        </p:par>
                        <p:par>
                          <p:cTn id="33" fill="hold">
                            <p:stCondLst>
                              <p:cond delay="4000"/>
                            </p:stCondLst>
                            <p:childTnLst>
                              <p:par>
                                <p:cTn id="34" presetID="22" presetClass="entr" presetSubtype="8" fill="hold" nodeType="afterEffect">
                                  <p:stCondLst>
                                    <p:cond delay="250"/>
                                  </p:stCondLst>
                                  <p:childTnLst>
                                    <p:set>
                                      <p:cBhvr>
                                        <p:cTn id="35" dur="1" fill="hold">
                                          <p:stCondLst>
                                            <p:cond delay="0"/>
                                          </p:stCondLst>
                                        </p:cTn>
                                        <p:tgtEl>
                                          <p:spTgt spid="116"/>
                                        </p:tgtEl>
                                        <p:attrNameLst>
                                          <p:attrName>style.visibility</p:attrName>
                                        </p:attrNameLst>
                                      </p:cBhvr>
                                      <p:to>
                                        <p:strVal val="visible"/>
                                      </p:to>
                                    </p:set>
                                    <p:animEffect transition="in" filter="wipe(left)">
                                      <p:cBhvr>
                                        <p:cTn id="36" dur="500"/>
                                        <p:tgtEl>
                                          <p:spTgt spid="116"/>
                                        </p:tgtEl>
                                      </p:cBhvr>
                                    </p:animEffect>
                                  </p:childTnLst>
                                </p:cTn>
                              </p:par>
                            </p:childTnLst>
                          </p:cTn>
                        </p:par>
                        <p:par>
                          <p:cTn id="37" fill="hold">
                            <p:stCondLst>
                              <p:cond delay="4750"/>
                            </p:stCondLst>
                            <p:childTnLst>
                              <p:par>
                                <p:cTn id="38" presetID="53" presetClass="entr" presetSubtype="16" fill="hold" grpId="1" nodeType="afterEffect">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cBhvr>
                                        <p:cTn id="40" dur="500" fill="hold"/>
                                        <p:tgtEl>
                                          <p:spTgt spid="103"/>
                                        </p:tgtEl>
                                        <p:attrNameLst>
                                          <p:attrName>ppt_w</p:attrName>
                                        </p:attrNameLst>
                                      </p:cBhvr>
                                      <p:tavLst>
                                        <p:tav tm="0">
                                          <p:val>
                                            <p:fltVal val="0"/>
                                          </p:val>
                                        </p:tav>
                                        <p:tav tm="100000">
                                          <p:val>
                                            <p:strVal val="#ppt_w"/>
                                          </p:val>
                                        </p:tav>
                                      </p:tavLst>
                                    </p:anim>
                                    <p:anim calcmode="lin" valueType="num">
                                      <p:cBhvr>
                                        <p:cTn id="41" dur="500" fill="hold"/>
                                        <p:tgtEl>
                                          <p:spTgt spid="103"/>
                                        </p:tgtEl>
                                        <p:attrNameLst>
                                          <p:attrName>ppt_h</p:attrName>
                                        </p:attrNameLst>
                                      </p:cBhvr>
                                      <p:tavLst>
                                        <p:tav tm="0">
                                          <p:val>
                                            <p:fltVal val="0"/>
                                          </p:val>
                                        </p:tav>
                                        <p:tav tm="100000">
                                          <p:val>
                                            <p:strVal val="#ppt_h"/>
                                          </p:val>
                                        </p:tav>
                                      </p:tavLst>
                                    </p:anim>
                                    <p:animEffect transition="in" filter="fade">
                                      <p:cBhvr>
                                        <p:cTn id="42" dur="500"/>
                                        <p:tgtEl>
                                          <p:spTgt spid="10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left)">
                                      <p:cBhvr>
                                        <p:cTn id="45" dur="500"/>
                                        <p:tgtEl>
                                          <p:spTgt spid="102"/>
                                        </p:tgtEl>
                                      </p:cBhvr>
                                    </p:animEffect>
                                  </p:childTnLst>
                                </p:cTn>
                              </p:par>
                            </p:childTnLst>
                          </p:cTn>
                        </p:par>
                        <p:par>
                          <p:cTn id="46" fill="hold">
                            <p:stCondLst>
                              <p:cond delay="5250"/>
                            </p:stCondLst>
                            <p:childTnLst>
                              <p:par>
                                <p:cTn id="47" presetID="21" presetClass="entr" presetSubtype="1" fill="hold" nodeType="afterEffect">
                                  <p:stCondLst>
                                    <p:cond delay="250"/>
                                  </p:stCondLst>
                                  <p:childTnLst>
                                    <p:set>
                                      <p:cBhvr>
                                        <p:cTn id="48" dur="1" fill="hold">
                                          <p:stCondLst>
                                            <p:cond delay="0"/>
                                          </p:stCondLst>
                                        </p:cTn>
                                        <p:tgtEl>
                                          <p:spTgt spid="117"/>
                                        </p:tgtEl>
                                        <p:attrNameLst>
                                          <p:attrName>style.visibility</p:attrName>
                                        </p:attrNameLst>
                                      </p:cBhvr>
                                      <p:to>
                                        <p:strVal val="visible"/>
                                      </p:to>
                                    </p:set>
                                    <p:animEffect transition="in" filter="wheel(1)">
                                      <p:cBhvr>
                                        <p:cTn id="49" dur="1000"/>
                                        <p:tgtEl>
                                          <p:spTgt spid="117"/>
                                        </p:tgtEl>
                                      </p:cBhvr>
                                    </p:animEffect>
                                  </p:childTnLst>
                                </p:cTn>
                              </p:par>
                            </p:childTnLst>
                          </p:cTn>
                        </p:par>
                        <p:par>
                          <p:cTn id="50" fill="hold">
                            <p:stCondLst>
                              <p:cond delay="6500"/>
                            </p:stCondLst>
                            <p:childTnLst>
                              <p:par>
                                <p:cTn id="51" presetID="22" presetClass="entr" presetSubtype="2" fill="hold" nodeType="afterEffect">
                                  <p:stCondLst>
                                    <p:cond delay="250"/>
                                  </p:stCondLst>
                                  <p:childTnLst>
                                    <p:set>
                                      <p:cBhvr>
                                        <p:cTn id="52" dur="1" fill="hold">
                                          <p:stCondLst>
                                            <p:cond delay="0"/>
                                          </p:stCondLst>
                                        </p:cTn>
                                        <p:tgtEl>
                                          <p:spTgt spid="118"/>
                                        </p:tgtEl>
                                        <p:attrNameLst>
                                          <p:attrName>style.visibility</p:attrName>
                                        </p:attrNameLst>
                                      </p:cBhvr>
                                      <p:to>
                                        <p:strVal val="visible"/>
                                      </p:to>
                                    </p:set>
                                    <p:animEffect transition="in" filter="wipe(right)">
                                      <p:cBhvr>
                                        <p:cTn id="53" dur="1000"/>
                                        <p:tgtEl>
                                          <p:spTgt spid="118"/>
                                        </p:tgtEl>
                                      </p:cBhvr>
                                    </p:animEffect>
                                  </p:childTnLst>
                                </p:cTn>
                              </p:par>
                              <p:par>
                                <p:cTn id="54" presetID="10" presetClass="entr" presetSubtype="0" fill="hold" nodeType="withEffect">
                                  <p:stCondLst>
                                    <p:cond delay="25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35" presetClass="path" presetSubtype="0" decel="100000" fill="hold" nodeType="withEffect">
                                  <p:stCondLst>
                                    <p:cond delay="250"/>
                                  </p:stCondLst>
                                  <p:childTnLst>
                                    <p:animMotion origin="layout" path="M 1.45833E-6 4.81481E-6 L -0.4944 4.81481E-6 " pathEditMode="relative" rAng="0" ptsTypes="AA">
                                      <p:cBhvr>
                                        <p:cTn id="58" dur="1000" fill="hold"/>
                                        <p:tgtEl>
                                          <p:spTgt spid="9"/>
                                        </p:tgtEl>
                                        <p:attrNameLst>
                                          <p:attrName>ppt_x</p:attrName>
                                          <p:attrName>ppt_y</p:attrName>
                                        </p:attrNameLst>
                                      </p:cBhvr>
                                      <p:rCtr x="-24727" y="0"/>
                                    </p:animMotion>
                                  </p:childTnLst>
                                </p:cTn>
                              </p:par>
                            </p:childTnLst>
                          </p:cTn>
                        </p:par>
                        <p:par>
                          <p:cTn id="59" fill="hold">
                            <p:stCondLst>
                              <p:cond delay="7750"/>
                            </p:stCondLst>
                            <p:childTnLst>
                              <p:par>
                                <p:cTn id="60" presetID="10" presetClass="entr" presetSubtype="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childTnLst>
                          </p:cTn>
                        </p:par>
                        <p:par>
                          <p:cTn id="63" fill="hold">
                            <p:stCondLst>
                              <p:cond delay="8250"/>
                            </p:stCondLst>
                            <p:childTnLst>
                              <p:par>
                                <p:cTn id="64" presetID="10" presetClass="entr" presetSubtype="0" fill="hold" grpId="0" nodeType="afterEffect">
                                  <p:stCondLst>
                                    <p:cond delay="0"/>
                                  </p:stCondLst>
                                  <p:childTnLst>
                                    <p:set>
                                      <p:cBhvr>
                                        <p:cTn id="65" dur="1" fill="hold">
                                          <p:stCondLst>
                                            <p:cond delay="0"/>
                                          </p:stCondLst>
                                        </p:cTn>
                                        <p:tgtEl>
                                          <p:spTgt spid="366"/>
                                        </p:tgtEl>
                                        <p:attrNameLst>
                                          <p:attrName>style.visibility</p:attrName>
                                        </p:attrNameLst>
                                      </p:cBhvr>
                                      <p:to>
                                        <p:strVal val="visible"/>
                                      </p:to>
                                    </p:set>
                                    <p:animEffect transition="in" filter="fade">
                                      <p:cBhvr>
                                        <p:cTn id="66"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02" grpId="0" animBg="1"/>
      <p:bldP spid="103" grpId="1" animBg="1"/>
      <p:bldP spid="114" grpId="0"/>
      <p:bldP spid="115" grpId="0"/>
      <p:bldP spid="3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3219421" y="1469609"/>
            <a:ext cx="914400" cy="914400"/>
            <a:chOff x="3219421" y="1469609"/>
            <a:chExt cx="914400" cy="914400"/>
          </a:xfrm>
        </p:grpSpPr>
        <p:sp>
          <p:nvSpPr>
            <p:cNvPr id="2" name="Rectangle 1"/>
            <p:cNvSpPr/>
            <p:nvPr/>
          </p:nvSpPr>
          <p:spPr>
            <a:xfrm>
              <a:off x="3219421" y="1469609"/>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6" name="TextBox 5"/>
            <p:cNvSpPr txBox="1"/>
            <p:nvPr/>
          </p:nvSpPr>
          <p:spPr>
            <a:xfrm>
              <a:off x="3223197" y="1469609"/>
              <a:ext cx="910623"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R SERVICES</a:t>
              </a:r>
            </a:p>
          </p:txBody>
        </p:sp>
        <p:sp>
          <p:nvSpPr>
            <p:cNvPr id="7" name="Freeform 15"/>
            <p:cNvSpPr>
              <a:spLocks noEditPoints="1"/>
            </p:cNvSpPr>
            <p:nvPr/>
          </p:nvSpPr>
          <p:spPr bwMode="black">
            <a:xfrm>
              <a:off x="3363473" y="1741208"/>
              <a:ext cx="626296" cy="570986"/>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91440" tIns="54871" rIns="914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58" name="Group 57"/>
          <p:cNvGrpSpPr/>
          <p:nvPr/>
        </p:nvGrpSpPr>
        <p:grpSpPr>
          <a:xfrm>
            <a:off x="460626" y="5727463"/>
            <a:ext cx="914400" cy="914400"/>
            <a:chOff x="460626" y="5727463"/>
            <a:chExt cx="914400" cy="914400"/>
          </a:xfrm>
        </p:grpSpPr>
        <p:sp>
          <p:nvSpPr>
            <p:cNvPr id="16" name="Rectangle 15"/>
            <p:cNvSpPr/>
            <p:nvPr/>
          </p:nvSpPr>
          <p:spPr>
            <a:xfrm>
              <a:off x="460626" y="5727463"/>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8" name="TextBox 7"/>
            <p:cNvSpPr txBox="1"/>
            <p:nvPr/>
          </p:nvSpPr>
          <p:spPr>
            <a:xfrm>
              <a:off x="460626" y="5727463"/>
              <a:ext cx="914400" cy="276999"/>
            </a:xfrm>
            <a:prstGeom prst="rect">
              <a:avLst/>
            </a:prstGeom>
            <a:noFill/>
          </p:spPr>
          <p:txBody>
            <a:bodyPr wrap="square" lIns="91440" rIns="91440" bIns="9144" rtlCol="0">
              <a:spAutoFit/>
            </a:bodyPr>
            <a:lstStyle/>
            <a:p>
              <a:pPr marL="0" marR="0" lvl="0" indent="0" algn="ctr" defTabSz="950042" eaLnBrk="1" fontAlgn="auto" latinLnBrk="0" hangingPunct="1">
                <a:lnSpc>
                  <a:spcPct val="90000"/>
                </a:lnSpc>
                <a:spcBef>
                  <a:spcPts val="0"/>
                </a:spcBef>
                <a:spcAft>
                  <a:spcPts val="300"/>
                </a:spcAft>
                <a:buClrTx/>
                <a:buSzTx/>
                <a:buFontTx/>
                <a:buNone/>
                <a:tabLst/>
                <a:defRPr/>
              </a:pPr>
              <a:r>
                <a:rPr kumimoji="0" lang="en-US" sz="80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ROW LEVEL SECURITY</a:t>
              </a:r>
            </a:p>
          </p:txBody>
        </p:sp>
        <p:grpSp>
          <p:nvGrpSpPr>
            <p:cNvPr id="56" name="Group 55"/>
            <p:cNvGrpSpPr/>
            <p:nvPr/>
          </p:nvGrpSpPr>
          <p:grpSpPr>
            <a:xfrm>
              <a:off x="537055" y="6123407"/>
              <a:ext cx="761541" cy="399510"/>
              <a:chOff x="612519" y="6153114"/>
              <a:chExt cx="483615" cy="253708"/>
            </a:xfrm>
          </p:grpSpPr>
          <p:sp>
            <p:nvSpPr>
              <p:cNvPr id="10" name="Freeform 272"/>
              <p:cNvSpPr>
                <a:spLocks/>
              </p:cNvSpPr>
              <p:nvPr/>
            </p:nvSpPr>
            <p:spPr bwMode="auto">
              <a:xfrm>
                <a:off x="612519" y="6156195"/>
                <a:ext cx="153881" cy="249591"/>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nvGrpSpPr>
              <p:cNvPr id="11" name="Group 10"/>
              <p:cNvGrpSpPr/>
              <p:nvPr/>
            </p:nvGrpSpPr>
            <p:grpSpPr>
              <a:xfrm>
                <a:off x="795776" y="6153114"/>
                <a:ext cx="300358" cy="253708"/>
                <a:chOff x="7057307" y="3745608"/>
                <a:chExt cx="562147" cy="557234"/>
              </a:xfrm>
            </p:grpSpPr>
            <p:sp>
              <p:nvSpPr>
                <p:cNvPr id="12" name="Rectangle 11"/>
                <p:cNvSpPr/>
                <p:nvPr/>
              </p:nvSpPr>
              <p:spPr bwMode="auto">
                <a:xfrm>
                  <a:off x="7057307" y="4206685"/>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3" name="Rectangle 12"/>
                <p:cNvSpPr/>
                <p:nvPr/>
              </p:nvSpPr>
              <p:spPr bwMode="auto">
                <a:xfrm>
                  <a:off x="7057307" y="4052992"/>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4" name="Rectangle 13"/>
                <p:cNvSpPr/>
                <p:nvPr/>
              </p:nvSpPr>
              <p:spPr bwMode="auto">
                <a:xfrm>
                  <a:off x="7057307" y="3899300"/>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5" name="Rectangle 14"/>
                <p:cNvSpPr/>
                <p:nvPr/>
              </p:nvSpPr>
              <p:spPr bwMode="auto">
                <a:xfrm>
                  <a:off x="7057307" y="3745608"/>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grpSp>
      <p:grpSp>
        <p:nvGrpSpPr>
          <p:cNvPr id="99" name="Group 98"/>
          <p:cNvGrpSpPr/>
          <p:nvPr/>
        </p:nvGrpSpPr>
        <p:grpSpPr>
          <a:xfrm>
            <a:off x="4812829" y="1739951"/>
            <a:ext cx="914401" cy="914400"/>
            <a:chOff x="4812829" y="1739951"/>
            <a:chExt cx="914401" cy="914400"/>
          </a:xfrm>
        </p:grpSpPr>
        <p:sp>
          <p:nvSpPr>
            <p:cNvPr id="19" name="Rectangle 18"/>
            <p:cNvSpPr/>
            <p:nvPr/>
          </p:nvSpPr>
          <p:spPr>
            <a:xfrm>
              <a:off x="4812830" y="1739951"/>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7" name="TextBox 16"/>
            <p:cNvSpPr txBox="1"/>
            <p:nvPr/>
          </p:nvSpPr>
          <p:spPr>
            <a:xfrm>
              <a:off x="4812829" y="1739951"/>
              <a:ext cx="908283"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ELASTIC </a:t>
              </a:r>
              <a:b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DATABASE POOLS</a:t>
              </a:r>
            </a:p>
          </p:txBody>
        </p:sp>
        <p:sp>
          <p:nvSpPr>
            <p:cNvPr id="18" name="Freeform: Shape 221"/>
            <p:cNvSpPr/>
            <p:nvPr/>
          </p:nvSpPr>
          <p:spPr bwMode="auto">
            <a:xfrm>
              <a:off x="5111038" y="2135525"/>
              <a:ext cx="326117" cy="455305"/>
            </a:xfrm>
            <a:custGeom>
              <a:avLst/>
              <a:gdLst>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1757 w 856935"/>
                <a:gd name="connsiteY90" fmla="*/ 416612 h 1270853"/>
                <a:gd name="connsiteX91" fmla="*/ 59429 w 856935"/>
                <a:gd name="connsiteY91" fmla="*/ 496115 h 1270853"/>
                <a:gd name="connsiteX92" fmla="*/ 60408 w 856935"/>
                <a:gd name="connsiteY92" fmla="*/ 496429 h 1270853"/>
                <a:gd name="connsiteX93" fmla="*/ 62040 w 856935"/>
                <a:gd name="connsiteY93" fmla="*/ 498312 h 1270853"/>
                <a:gd name="connsiteX94" fmla="*/ 64651 w 856935"/>
                <a:gd name="connsiteY94" fmla="*/ 500822 h 1270853"/>
                <a:gd name="connsiteX95" fmla="*/ 68894 w 856935"/>
                <a:gd name="connsiteY95" fmla="*/ 504275 h 1270853"/>
                <a:gd name="connsiteX96" fmla="*/ 74443 w 856935"/>
                <a:gd name="connsiteY96" fmla="*/ 508041 h 1270853"/>
                <a:gd name="connsiteX97" fmla="*/ 80645 w 856935"/>
                <a:gd name="connsiteY97" fmla="*/ 512748 h 1270853"/>
                <a:gd name="connsiteX98" fmla="*/ 88152 w 856935"/>
                <a:gd name="connsiteY98" fmla="*/ 518083 h 1270853"/>
                <a:gd name="connsiteX99" fmla="*/ 97618 w 856935"/>
                <a:gd name="connsiteY99" fmla="*/ 523419 h 1270853"/>
                <a:gd name="connsiteX100" fmla="*/ 107410 w 856935"/>
                <a:gd name="connsiteY100" fmla="*/ 529382 h 1270853"/>
                <a:gd name="connsiteX101" fmla="*/ 119161 w 856935"/>
                <a:gd name="connsiteY101" fmla="*/ 535659 h 1270853"/>
                <a:gd name="connsiteX102" fmla="*/ 131890 w 856935"/>
                <a:gd name="connsiteY102" fmla="*/ 542249 h 1270853"/>
                <a:gd name="connsiteX103" fmla="*/ 145926 w 856935"/>
                <a:gd name="connsiteY103" fmla="*/ 548840 h 1270853"/>
                <a:gd name="connsiteX104" fmla="*/ 161593 w 856935"/>
                <a:gd name="connsiteY104" fmla="*/ 555117 h 1270853"/>
                <a:gd name="connsiteX105" fmla="*/ 178240 w 856935"/>
                <a:gd name="connsiteY105" fmla="*/ 561707 h 1270853"/>
                <a:gd name="connsiteX106" fmla="*/ 196192 w 856935"/>
                <a:gd name="connsiteY106" fmla="*/ 567984 h 1270853"/>
                <a:gd name="connsiteX107" fmla="*/ 215776 w 856935"/>
                <a:gd name="connsiteY107" fmla="*/ 573947 h 1270853"/>
                <a:gd name="connsiteX108" fmla="*/ 236666 w 856935"/>
                <a:gd name="connsiteY108" fmla="*/ 579596 h 1270853"/>
                <a:gd name="connsiteX109" fmla="*/ 258862 w 856935"/>
                <a:gd name="connsiteY109" fmla="*/ 584617 h 1270853"/>
                <a:gd name="connsiteX110" fmla="*/ 282363 w 856935"/>
                <a:gd name="connsiteY110" fmla="*/ 589325 h 1270853"/>
                <a:gd name="connsiteX111" fmla="*/ 307822 w 856935"/>
                <a:gd name="connsiteY111" fmla="*/ 593405 h 1270853"/>
                <a:gd name="connsiteX112" fmla="*/ 333935 w 856935"/>
                <a:gd name="connsiteY112" fmla="*/ 596857 h 1270853"/>
                <a:gd name="connsiteX113" fmla="*/ 362006 w 856935"/>
                <a:gd name="connsiteY113" fmla="*/ 599054 h 1270853"/>
                <a:gd name="connsiteX114" fmla="*/ 391382 w 856935"/>
                <a:gd name="connsiteY114" fmla="*/ 600623 h 1270853"/>
                <a:gd name="connsiteX115" fmla="*/ 422717 w 856935"/>
                <a:gd name="connsiteY115" fmla="*/ 600937 h 1270853"/>
                <a:gd name="connsiteX116" fmla="*/ 453725 w 856935"/>
                <a:gd name="connsiteY116" fmla="*/ 600623 h 1270853"/>
                <a:gd name="connsiteX117" fmla="*/ 483102 w 856935"/>
                <a:gd name="connsiteY117" fmla="*/ 599054 h 1270853"/>
                <a:gd name="connsiteX118" fmla="*/ 511172 w 856935"/>
                <a:gd name="connsiteY118" fmla="*/ 596857 h 1270853"/>
                <a:gd name="connsiteX119" fmla="*/ 538264 w 856935"/>
                <a:gd name="connsiteY119" fmla="*/ 593405 h 1270853"/>
                <a:gd name="connsiteX120" fmla="*/ 563397 w 856935"/>
                <a:gd name="connsiteY120" fmla="*/ 589953 h 1270853"/>
                <a:gd name="connsiteX121" fmla="*/ 587225 w 856935"/>
                <a:gd name="connsiteY121" fmla="*/ 585245 h 1270853"/>
                <a:gd name="connsiteX122" fmla="*/ 610073 w 856935"/>
                <a:gd name="connsiteY122" fmla="*/ 580224 h 1270853"/>
                <a:gd name="connsiteX123" fmla="*/ 631289 w 856935"/>
                <a:gd name="connsiteY123" fmla="*/ 574888 h 1270853"/>
                <a:gd name="connsiteX124" fmla="*/ 650873 w 856935"/>
                <a:gd name="connsiteY124" fmla="*/ 568926 h 1270853"/>
                <a:gd name="connsiteX125" fmla="*/ 669805 w 856935"/>
                <a:gd name="connsiteY125" fmla="*/ 562963 h 1270853"/>
                <a:gd name="connsiteX126" fmla="*/ 686778 w 856935"/>
                <a:gd name="connsiteY126" fmla="*/ 556686 h 1270853"/>
                <a:gd name="connsiteX127" fmla="*/ 702445 w 856935"/>
                <a:gd name="connsiteY127" fmla="*/ 550409 h 1270853"/>
                <a:gd name="connsiteX128" fmla="*/ 717134 w 856935"/>
                <a:gd name="connsiteY128" fmla="*/ 543818 h 1270853"/>
                <a:gd name="connsiteX129" fmla="*/ 730516 w 856935"/>
                <a:gd name="connsiteY129" fmla="*/ 537542 h 1270853"/>
                <a:gd name="connsiteX130" fmla="*/ 742267 w 856935"/>
                <a:gd name="connsiteY130" fmla="*/ 531579 h 1270853"/>
                <a:gd name="connsiteX131" fmla="*/ 753038 w 856935"/>
                <a:gd name="connsiteY131" fmla="*/ 525929 h 1270853"/>
                <a:gd name="connsiteX132" fmla="*/ 762504 w 856935"/>
                <a:gd name="connsiteY132" fmla="*/ 520594 h 1270853"/>
                <a:gd name="connsiteX133" fmla="*/ 770337 w 856935"/>
                <a:gd name="connsiteY133" fmla="*/ 515259 h 1270853"/>
                <a:gd name="connsiteX134" fmla="*/ 777192 w 856935"/>
                <a:gd name="connsiteY134" fmla="*/ 511179 h 1270853"/>
                <a:gd name="connsiteX135" fmla="*/ 783067 w 856935"/>
                <a:gd name="connsiteY135" fmla="*/ 507099 h 1270853"/>
                <a:gd name="connsiteX136" fmla="*/ 786984 w 856935"/>
                <a:gd name="connsiteY136" fmla="*/ 503647 h 1270853"/>
                <a:gd name="connsiteX137" fmla="*/ 789922 w 856935"/>
                <a:gd name="connsiteY137" fmla="*/ 501450 h 1270853"/>
                <a:gd name="connsiteX138" fmla="*/ 791880 w 856935"/>
                <a:gd name="connsiteY138" fmla="*/ 500195 h 1270853"/>
                <a:gd name="connsiteX139" fmla="*/ 792533 w 856935"/>
                <a:gd name="connsiteY139" fmla="*/ 499567 h 1270853"/>
                <a:gd name="connsiteX140" fmla="*/ 829652 w 856935"/>
                <a:gd name="connsiteY140" fmla="*/ 425188 h 1270853"/>
                <a:gd name="connsiteX141" fmla="*/ 824530 w 856935"/>
                <a:gd name="connsiteY141" fmla="*/ 427864 h 1270853"/>
                <a:gd name="connsiteX142" fmla="*/ 814532 w 856935"/>
                <a:gd name="connsiteY142" fmla="*/ 432882 h 1270853"/>
                <a:gd name="connsiteX143" fmla="*/ 802464 w 856935"/>
                <a:gd name="connsiteY143" fmla="*/ 438570 h 1270853"/>
                <a:gd name="connsiteX144" fmla="*/ 789018 w 856935"/>
                <a:gd name="connsiteY144" fmla="*/ 444592 h 1270853"/>
                <a:gd name="connsiteX145" fmla="*/ 774193 w 856935"/>
                <a:gd name="connsiteY145" fmla="*/ 450614 h 1270853"/>
                <a:gd name="connsiteX146" fmla="*/ 757988 w 856935"/>
                <a:gd name="connsiteY146" fmla="*/ 457305 h 1270853"/>
                <a:gd name="connsiteX147" fmla="*/ 740405 w 856935"/>
                <a:gd name="connsiteY147" fmla="*/ 463662 h 1270853"/>
                <a:gd name="connsiteX148" fmla="*/ 721097 w 856935"/>
                <a:gd name="connsiteY148" fmla="*/ 470353 h 1270853"/>
                <a:gd name="connsiteX149" fmla="*/ 700755 w 856935"/>
                <a:gd name="connsiteY149" fmla="*/ 476710 h 1270853"/>
                <a:gd name="connsiteX150" fmla="*/ 679034 w 856935"/>
                <a:gd name="connsiteY150" fmla="*/ 482732 h 1270853"/>
                <a:gd name="connsiteX151" fmla="*/ 655934 w 856935"/>
                <a:gd name="connsiteY151" fmla="*/ 488754 h 1270853"/>
                <a:gd name="connsiteX152" fmla="*/ 631455 w 856935"/>
                <a:gd name="connsiteY152" fmla="*/ 494442 h 1270853"/>
                <a:gd name="connsiteX153" fmla="*/ 605597 w 856935"/>
                <a:gd name="connsiteY153" fmla="*/ 499795 h 1270853"/>
                <a:gd name="connsiteX154" fmla="*/ 579049 w 856935"/>
                <a:gd name="connsiteY154" fmla="*/ 504144 h 1270853"/>
                <a:gd name="connsiteX155" fmla="*/ 550433 w 856935"/>
                <a:gd name="connsiteY155" fmla="*/ 508493 h 1270853"/>
                <a:gd name="connsiteX156" fmla="*/ 521127 w 856935"/>
                <a:gd name="connsiteY156" fmla="*/ 511504 h 1270853"/>
                <a:gd name="connsiteX157" fmla="*/ 490442 w 856935"/>
                <a:gd name="connsiteY157" fmla="*/ 514181 h 1270853"/>
                <a:gd name="connsiteX158" fmla="*/ 458722 w 856935"/>
                <a:gd name="connsiteY158" fmla="*/ 515519 h 1270853"/>
                <a:gd name="connsiteX159" fmla="*/ 425969 w 856935"/>
                <a:gd name="connsiteY159" fmla="*/ 516188 h 1270853"/>
                <a:gd name="connsiteX160" fmla="*/ 392870 w 856935"/>
                <a:gd name="connsiteY160" fmla="*/ 515519 h 1270853"/>
                <a:gd name="connsiteX161" fmla="*/ 361151 w 856935"/>
                <a:gd name="connsiteY161" fmla="*/ 514181 h 1270853"/>
                <a:gd name="connsiteX162" fmla="*/ 330466 w 856935"/>
                <a:gd name="connsiteY162" fmla="*/ 511170 h 1270853"/>
                <a:gd name="connsiteX163" fmla="*/ 301160 w 856935"/>
                <a:gd name="connsiteY163" fmla="*/ 507824 h 1270853"/>
                <a:gd name="connsiteX164" fmla="*/ 273233 w 856935"/>
                <a:gd name="connsiteY164" fmla="*/ 503475 h 1270853"/>
                <a:gd name="connsiteX165" fmla="*/ 246340 w 856935"/>
                <a:gd name="connsiteY165" fmla="*/ 498456 h 1270853"/>
                <a:gd name="connsiteX166" fmla="*/ 221172 w 856935"/>
                <a:gd name="connsiteY166" fmla="*/ 493103 h 1270853"/>
                <a:gd name="connsiteX167" fmla="*/ 196692 w 856935"/>
                <a:gd name="connsiteY167" fmla="*/ 487081 h 1270853"/>
                <a:gd name="connsiteX168" fmla="*/ 173937 w 856935"/>
                <a:gd name="connsiteY168" fmla="*/ 480725 h 1270853"/>
                <a:gd name="connsiteX169" fmla="*/ 152216 w 856935"/>
                <a:gd name="connsiteY169" fmla="*/ 474033 h 1270853"/>
                <a:gd name="connsiteX170" fmla="*/ 131874 w 856935"/>
                <a:gd name="connsiteY170" fmla="*/ 467008 h 1270853"/>
                <a:gd name="connsiteX171" fmla="*/ 113257 w 856935"/>
                <a:gd name="connsiteY171" fmla="*/ 459982 h 1270853"/>
                <a:gd name="connsiteX172" fmla="*/ 95673 w 856935"/>
                <a:gd name="connsiteY172" fmla="*/ 452956 h 1270853"/>
                <a:gd name="connsiteX173" fmla="*/ 79468 w 856935"/>
                <a:gd name="connsiteY173" fmla="*/ 446265 h 1270853"/>
                <a:gd name="connsiteX174" fmla="*/ 64988 w 856935"/>
                <a:gd name="connsiteY174" fmla="*/ 439574 h 1270853"/>
                <a:gd name="connsiteX175" fmla="*/ 52231 w 856935"/>
                <a:gd name="connsiteY175" fmla="*/ 433217 h 1270853"/>
                <a:gd name="connsiteX176" fmla="*/ 40164 w 856935"/>
                <a:gd name="connsiteY176" fmla="*/ 427195 h 1270853"/>
                <a:gd name="connsiteX177" fmla="*/ 30165 w 856935"/>
                <a:gd name="connsiteY177" fmla="*/ 421507 h 1270853"/>
                <a:gd name="connsiteX178" fmla="*/ 427926 w 856935"/>
                <a:gd name="connsiteY178" fmla="*/ 59370 h 1270853"/>
                <a:gd name="connsiteX179" fmla="*/ 149449 w 856935"/>
                <a:gd name="connsiteY179" fmla="*/ 141103 h 1270853"/>
                <a:gd name="connsiteX180" fmla="*/ 427926 w 856935"/>
                <a:gd name="connsiteY180" fmla="*/ 222835 h 1270853"/>
                <a:gd name="connsiteX181" fmla="*/ 706403 w 856935"/>
                <a:gd name="connsiteY181" fmla="*/ 141103 h 1270853"/>
                <a:gd name="connsiteX182" fmla="*/ 427926 w 856935"/>
                <a:gd name="connsiteY182" fmla="*/ 59370 h 1270853"/>
                <a:gd name="connsiteX183" fmla="*/ 427926 w 856935"/>
                <a:gd name="connsiteY183" fmla="*/ 0 h 1270853"/>
                <a:gd name="connsiteX184" fmla="*/ 829291 w 856935"/>
                <a:gd name="connsiteY184" fmla="*/ 147746 h 1270853"/>
                <a:gd name="connsiteX185" fmla="*/ 830758 w 856935"/>
                <a:gd name="connsiteY185" fmla="*/ 159594 h 1270853"/>
                <a:gd name="connsiteX186" fmla="*/ 831373 w 856935"/>
                <a:gd name="connsiteY186" fmla="*/ 159594 h 1270853"/>
                <a:gd name="connsiteX187" fmla="*/ 831373 w 856935"/>
                <a:gd name="connsiteY187" fmla="*/ 164572 h 1270853"/>
                <a:gd name="connsiteX188" fmla="*/ 831373 w 856935"/>
                <a:gd name="connsiteY188" fmla="*/ 263608 h 1270853"/>
                <a:gd name="connsiteX189" fmla="*/ 831373 w 856935"/>
                <a:gd name="connsiteY189" fmla="*/ 304668 h 1270853"/>
                <a:gd name="connsiteX190" fmla="*/ 830758 w 856935"/>
                <a:gd name="connsiteY190" fmla="*/ 304668 h 1270853"/>
                <a:gd name="connsiteX191" fmla="*/ 829292 w 856935"/>
                <a:gd name="connsiteY191" fmla="*/ 316516 h 1270853"/>
                <a:gd name="connsiteX192" fmla="*/ 817480 w 856935"/>
                <a:gd name="connsiteY192" fmla="*/ 340912 h 1270853"/>
                <a:gd name="connsiteX193" fmla="*/ 853836 w 856935"/>
                <a:gd name="connsiteY193" fmla="*/ 411470 h 1270853"/>
                <a:gd name="connsiteX194" fmla="*/ 853146 w 856935"/>
                <a:gd name="connsiteY194" fmla="*/ 412140 h 1270853"/>
                <a:gd name="connsiteX195" fmla="*/ 850388 w 856935"/>
                <a:gd name="connsiteY195" fmla="*/ 413478 h 1270853"/>
                <a:gd name="connsiteX196" fmla="*/ 846596 w 856935"/>
                <a:gd name="connsiteY196" fmla="*/ 415820 h 1270853"/>
                <a:gd name="connsiteX197" fmla="*/ 844317 w 856935"/>
                <a:gd name="connsiteY197" fmla="*/ 417121 h 1270853"/>
                <a:gd name="connsiteX198" fmla="*/ 855386 w 856935"/>
                <a:gd name="connsiteY198" fmla="*/ 436854 h 1270853"/>
                <a:gd name="connsiteX199" fmla="*/ 828626 w 856935"/>
                <a:gd name="connsiteY199" fmla="*/ 491160 h 1270853"/>
                <a:gd name="connsiteX200" fmla="*/ 831111 w 856935"/>
                <a:gd name="connsiteY200" fmla="*/ 498821 h 1270853"/>
                <a:gd name="connsiteX201" fmla="*/ 832142 w 856935"/>
                <a:gd name="connsiteY201" fmla="*/ 511148 h 1270853"/>
                <a:gd name="connsiteX202" fmla="*/ 831185 w 856935"/>
                <a:gd name="connsiteY202" fmla="*/ 522586 h 1270853"/>
                <a:gd name="connsiteX203" fmla="*/ 855385 w 856935"/>
                <a:gd name="connsiteY203" fmla="*/ 569551 h 1270853"/>
                <a:gd name="connsiteX204" fmla="*/ 854695 w 856935"/>
                <a:gd name="connsiteY204" fmla="*/ 570221 h 1270853"/>
                <a:gd name="connsiteX205" fmla="*/ 851937 w 856935"/>
                <a:gd name="connsiteY205" fmla="*/ 571559 h 1270853"/>
                <a:gd name="connsiteX206" fmla="*/ 848145 w 856935"/>
                <a:gd name="connsiteY206" fmla="*/ 573901 h 1270853"/>
                <a:gd name="connsiteX207" fmla="*/ 845866 w 856935"/>
                <a:gd name="connsiteY207" fmla="*/ 575202 h 1270853"/>
                <a:gd name="connsiteX208" fmla="*/ 856935 w 856935"/>
                <a:gd name="connsiteY208" fmla="*/ 594935 h 1270853"/>
                <a:gd name="connsiteX209" fmla="*/ 831374 w 856935"/>
                <a:gd name="connsiteY209" fmla="*/ 646807 h 1270853"/>
                <a:gd name="connsiteX210" fmla="*/ 831375 w 856935"/>
                <a:gd name="connsiteY210" fmla="*/ 781246 h 1270853"/>
                <a:gd name="connsiteX211" fmla="*/ 831375 w 856935"/>
                <a:gd name="connsiteY211" fmla="*/ 1106280 h 1270853"/>
                <a:gd name="connsiteX212" fmla="*/ 831375 w 856935"/>
                <a:gd name="connsiteY212" fmla="*/ 1106281 h 1270853"/>
                <a:gd name="connsiteX213" fmla="*/ 831375 w 856935"/>
                <a:gd name="connsiteY213" fmla="*/ 1106283 h 1270853"/>
                <a:gd name="connsiteX214" fmla="*/ 831375 w 856935"/>
                <a:gd name="connsiteY214" fmla="*/ 1111260 h 1270853"/>
                <a:gd name="connsiteX215" fmla="*/ 830759 w 856935"/>
                <a:gd name="connsiteY215" fmla="*/ 1111260 h 1270853"/>
                <a:gd name="connsiteX216" fmla="*/ 829292 w 856935"/>
                <a:gd name="connsiteY216" fmla="*/ 1123108 h 1270853"/>
                <a:gd name="connsiteX217" fmla="*/ 427927 w 856935"/>
                <a:gd name="connsiteY217" fmla="*/ 1270853 h 1270853"/>
                <a:gd name="connsiteX218" fmla="*/ 26562 w 856935"/>
                <a:gd name="connsiteY218" fmla="*/ 1123108 h 1270853"/>
                <a:gd name="connsiteX219" fmla="*/ 25095 w 856935"/>
                <a:gd name="connsiteY219" fmla="*/ 1111260 h 1270853"/>
                <a:gd name="connsiteX220" fmla="*/ 24479 w 856935"/>
                <a:gd name="connsiteY220" fmla="*/ 1111260 h 1270853"/>
                <a:gd name="connsiteX221" fmla="*/ 24479 w 856935"/>
                <a:gd name="connsiteY221" fmla="*/ 1106281 h 1270853"/>
                <a:gd name="connsiteX222" fmla="*/ 24479 w 856935"/>
                <a:gd name="connsiteY222" fmla="*/ 636563 h 1270853"/>
                <a:gd name="connsiteX223" fmla="*/ 1549 w 856935"/>
                <a:gd name="connsiteY223" fmla="*/ 587555 h 1270853"/>
                <a:gd name="connsiteX224" fmla="*/ 11301 w 856935"/>
                <a:gd name="connsiteY224" fmla="*/ 567517 h 1270853"/>
                <a:gd name="connsiteX225" fmla="*/ 10338 w 856935"/>
                <a:gd name="connsiteY225" fmla="*/ 566875 h 1270853"/>
                <a:gd name="connsiteX226" fmla="*/ 6546 w 856935"/>
                <a:gd name="connsiteY226" fmla="*/ 564533 h 1270853"/>
                <a:gd name="connsiteX227" fmla="*/ 3788 w 856935"/>
                <a:gd name="connsiteY227" fmla="*/ 562860 h 1270853"/>
                <a:gd name="connsiteX228" fmla="*/ 3098 w 856935"/>
                <a:gd name="connsiteY228" fmla="*/ 562191 h 1270853"/>
                <a:gd name="connsiteX229" fmla="*/ 24133 w 856935"/>
                <a:gd name="connsiteY229" fmla="*/ 519119 h 1270853"/>
                <a:gd name="connsiteX230" fmla="*/ 23244 w 856935"/>
                <a:gd name="connsiteY230" fmla="*/ 511148 h 1270853"/>
                <a:gd name="connsiteX231" fmla="*/ 24619 w 856935"/>
                <a:gd name="connsiteY231" fmla="*/ 498821 h 1270853"/>
                <a:gd name="connsiteX232" fmla="*/ 27645 w 856935"/>
                <a:gd name="connsiteY232" fmla="*/ 488559 h 1270853"/>
                <a:gd name="connsiteX233" fmla="*/ 0 w 856935"/>
                <a:gd name="connsiteY233" fmla="*/ 429474 h 1270853"/>
                <a:gd name="connsiteX234" fmla="*/ 9752 w 856935"/>
                <a:gd name="connsiteY234" fmla="*/ 409436 h 1270853"/>
                <a:gd name="connsiteX235" fmla="*/ 8789 w 856935"/>
                <a:gd name="connsiteY235" fmla="*/ 408794 h 1270853"/>
                <a:gd name="connsiteX236" fmla="*/ 4997 w 856935"/>
                <a:gd name="connsiteY236" fmla="*/ 406452 h 1270853"/>
                <a:gd name="connsiteX237" fmla="*/ 2239 w 856935"/>
                <a:gd name="connsiteY237" fmla="*/ 404779 h 1270853"/>
                <a:gd name="connsiteX238" fmla="*/ 1549 w 856935"/>
                <a:gd name="connsiteY238" fmla="*/ 404110 h 1270853"/>
                <a:gd name="connsiteX239" fmla="*/ 35406 w 856935"/>
                <a:gd name="connsiteY239" fmla="*/ 334783 h 1270853"/>
                <a:gd name="connsiteX240" fmla="*/ 26562 w 856935"/>
                <a:gd name="connsiteY240" fmla="*/ 316516 h 1270853"/>
                <a:gd name="connsiteX241" fmla="*/ 25095 w 856935"/>
                <a:gd name="connsiteY241" fmla="*/ 304668 h 1270853"/>
                <a:gd name="connsiteX242" fmla="*/ 24479 w 856935"/>
                <a:gd name="connsiteY242" fmla="*/ 304668 h 1270853"/>
                <a:gd name="connsiteX243" fmla="*/ 24479 w 856935"/>
                <a:gd name="connsiteY243" fmla="*/ 299689 h 1270853"/>
                <a:gd name="connsiteX244" fmla="*/ 24479 w 856935"/>
                <a:gd name="connsiteY244" fmla="*/ 164565 h 1270853"/>
                <a:gd name="connsiteX245" fmla="*/ 26561 w 856935"/>
                <a:gd name="connsiteY245" fmla="*/ 147746 h 1270853"/>
                <a:gd name="connsiteX246" fmla="*/ 427926 w 856935"/>
                <a:gd name="connsiteY24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10338 w 856935"/>
                <a:gd name="connsiteY227" fmla="*/ 566875 h 1270853"/>
                <a:gd name="connsiteX228" fmla="*/ 3788 w 856935"/>
                <a:gd name="connsiteY228" fmla="*/ 562860 h 1270853"/>
                <a:gd name="connsiteX229" fmla="*/ 3098 w 856935"/>
                <a:gd name="connsiteY229" fmla="*/ 562191 h 1270853"/>
                <a:gd name="connsiteX230" fmla="*/ 24133 w 856935"/>
                <a:gd name="connsiteY230" fmla="*/ 519119 h 1270853"/>
                <a:gd name="connsiteX231" fmla="*/ 23244 w 856935"/>
                <a:gd name="connsiteY231" fmla="*/ 511148 h 1270853"/>
                <a:gd name="connsiteX232" fmla="*/ 24619 w 856935"/>
                <a:gd name="connsiteY232" fmla="*/ 498821 h 1270853"/>
                <a:gd name="connsiteX233" fmla="*/ 27645 w 856935"/>
                <a:gd name="connsiteY233" fmla="*/ 488559 h 1270853"/>
                <a:gd name="connsiteX234" fmla="*/ 0 w 856935"/>
                <a:gd name="connsiteY234" fmla="*/ 429474 h 1270853"/>
                <a:gd name="connsiteX235" fmla="*/ 9752 w 856935"/>
                <a:gd name="connsiteY235" fmla="*/ 409436 h 1270853"/>
                <a:gd name="connsiteX236" fmla="*/ 8789 w 856935"/>
                <a:gd name="connsiteY236" fmla="*/ 408794 h 1270853"/>
                <a:gd name="connsiteX237" fmla="*/ 4997 w 856935"/>
                <a:gd name="connsiteY237" fmla="*/ 406452 h 1270853"/>
                <a:gd name="connsiteX238" fmla="*/ 2239 w 856935"/>
                <a:gd name="connsiteY238" fmla="*/ 404779 h 1270853"/>
                <a:gd name="connsiteX239" fmla="*/ 1549 w 856935"/>
                <a:gd name="connsiteY239" fmla="*/ 404110 h 1270853"/>
                <a:gd name="connsiteX240" fmla="*/ 35406 w 856935"/>
                <a:gd name="connsiteY240" fmla="*/ 334783 h 1270853"/>
                <a:gd name="connsiteX241" fmla="*/ 26562 w 856935"/>
                <a:gd name="connsiteY241" fmla="*/ 316516 h 1270853"/>
                <a:gd name="connsiteX242" fmla="*/ 25095 w 856935"/>
                <a:gd name="connsiteY242" fmla="*/ 304668 h 1270853"/>
                <a:gd name="connsiteX243" fmla="*/ 24479 w 856935"/>
                <a:gd name="connsiteY243" fmla="*/ 304668 h 1270853"/>
                <a:gd name="connsiteX244" fmla="*/ 24479 w 856935"/>
                <a:gd name="connsiteY244" fmla="*/ 299689 h 1270853"/>
                <a:gd name="connsiteX245" fmla="*/ 24479 w 856935"/>
                <a:gd name="connsiteY245" fmla="*/ 164565 h 1270853"/>
                <a:gd name="connsiteX246" fmla="*/ 26561 w 856935"/>
                <a:gd name="connsiteY246" fmla="*/ 147746 h 1270853"/>
                <a:gd name="connsiteX247" fmla="*/ 427926 w 856935"/>
                <a:gd name="connsiteY247"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10338 w 856935"/>
                <a:gd name="connsiteY227" fmla="*/ 566875 h 1270853"/>
                <a:gd name="connsiteX228" fmla="*/ 3098 w 856935"/>
                <a:gd name="connsiteY228" fmla="*/ 562191 h 1270853"/>
                <a:gd name="connsiteX229" fmla="*/ 24133 w 856935"/>
                <a:gd name="connsiteY229" fmla="*/ 519119 h 1270853"/>
                <a:gd name="connsiteX230" fmla="*/ 23244 w 856935"/>
                <a:gd name="connsiteY230" fmla="*/ 511148 h 1270853"/>
                <a:gd name="connsiteX231" fmla="*/ 24619 w 856935"/>
                <a:gd name="connsiteY231" fmla="*/ 498821 h 1270853"/>
                <a:gd name="connsiteX232" fmla="*/ 27645 w 856935"/>
                <a:gd name="connsiteY232" fmla="*/ 488559 h 1270853"/>
                <a:gd name="connsiteX233" fmla="*/ 0 w 856935"/>
                <a:gd name="connsiteY233" fmla="*/ 429474 h 1270853"/>
                <a:gd name="connsiteX234" fmla="*/ 9752 w 856935"/>
                <a:gd name="connsiteY234" fmla="*/ 409436 h 1270853"/>
                <a:gd name="connsiteX235" fmla="*/ 8789 w 856935"/>
                <a:gd name="connsiteY235" fmla="*/ 408794 h 1270853"/>
                <a:gd name="connsiteX236" fmla="*/ 4997 w 856935"/>
                <a:gd name="connsiteY236" fmla="*/ 406452 h 1270853"/>
                <a:gd name="connsiteX237" fmla="*/ 2239 w 856935"/>
                <a:gd name="connsiteY237" fmla="*/ 404779 h 1270853"/>
                <a:gd name="connsiteX238" fmla="*/ 1549 w 856935"/>
                <a:gd name="connsiteY238" fmla="*/ 404110 h 1270853"/>
                <a:gd name="connsiteX239" fmla="*/ 35406 w 856935"/>
                <a:gd name="connsiteY239" fmla="*/ 334783 h 1270853"/>
                <a:gd name="connsiteX240" fmla="*/ 26562 w 856935"/>
                <a:gd name="connsiteY240" fmla="*/ 316516 h 1270853"/>
                <a:gd name="connsiteX241" fmla="*/ 25095 w 856935"/>
                <a:gd name="connsiteY241" fmla="*/ 304668 h 1270853"/>
                <a:gd name="connsiteX242" fmla="*/ 24479 w 856935"/>
                <a:gd name="connsiteY242" fmla="*/ 304668 h 1270853"/>
                <a:gd name="connsiteX243" fmla="*/ 24479 w 856935"/>
                <a:gd name="connsiteY243" fmla="*/ 299689 h 1270853"/>
                <a:gd name="connsiteX244" fmla="*/ 24479 w 856935"/>
                <a:gd name="connsiteY244" fmla="*/ 164565 h 1270853"/>
                <a:gd name="connsiteX245" fmla="*/ 26561 w 856935"/>
                <a:gd name="connsiteY245" fmla="*/ 147746 h 1270853"/>
                <a:gd name="connsiteX246" fmla="*/ 427926 w 856935"/>
                <a:gd name="connsiteY24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3098 w 856935"/>
                <a:gd name="connsiteY227" fmla="*/ 562191 h 1270853"/>
                <a:gd name="connsiteX228" fmla="*/ 24133 w 856935"/>
                <a:gd name="connsiteY228" fmla="*/ 519119 h 1270853"/>
                <a:gd name="connsiteX229" fmla="*/ 23244 w 856935"/>
                <a:gd name="connsiteY229" fmla="*/ 511148 h 1270853"/>
                <a:gd name="connsiteX230" fmla="*/ 24619 w 856935"/>
                <a:gd name="connsiteY230" fmla="*/ 498821 h 1270853"/>
                <a:gd name="connsiteX231" fmla="*/ 27645 w 856935"/>
                <a:gd name="connsiteY231" fmla="*/ 488559 h 1270853"/>
                <a:gd name="connsiteX232" fmla="*/ 0 w 856935"/>
                <a:gd name="connsiteY232" fmla="*/ 429474 h 1270853"/>
                <a:gd name="connsiteX233" fmla="*/ 9752 w 856935"/>
                <a:gd name="connsiteY233" fmla="*/ 409436 h 1270853"/>
                <a:gd name="connsiteX234" fmla="*/ 8789 w 856935"/>
                <a:gd name="connsiteY234" fmla="*/ 408794 h 1270853"/>
                <a:gd name="connsiteX235" fmla="*/ 4997 w 856935"/>
                <a:gd name="connsiteY235" fmla="*/ 406452 h 1270853"/>
                <a:gd name="connsiteX236" fmla="*/ 2239 w 856935"/>
                <a:gd name="connsiteY236" fmla="*/ 404779 h 1270853"/>
                <a:gd name="connsiteX237" fmla="*/ 1549 w 856935"/>
                <a:gd name="connsiteY237" fmla="*/ 404110 h 1270853"/>
                <a:gd name="connsiteX238" fmla="*/ 35406 w 856935"/>
                <a:gd name="connsiteY238" fmla="*/ 334783 h 1270853"/>
                <a:gd name="connsiteX239" fmla="*/ 26562 w 856935"/>
                <a:gd name="connsiteY239" fmla="*/ 316516 h 1270853"/>
                <a:gd name="connsiteX240" fmla="*/ 25095 w 856935"/>
                <a:gd name="connsiteY240" fmla="*/ 304668 h 1270853"/>
                <a:gd name="connsiteX241" fmla="*/ 24479 w 856935"/>
                <a:gd name="connsiteY241" fmla="*/ 304668 h 1270853"/>
                <a:gd name="connsiteX242" fmla="*/ 24479 w 856935"/>
                <a:gd name="connsiteY242" fmla="*/ 299689 h 1270853"/>
                <a:gd name="connsiteX243" fmla="*/ 24479 w 856935"/>
                <a:gd name="connsiteY243" fmla="*/ 164565 h 1270853"/>
                <a:gd name="connsiteX244" fmla="*/ 26561 w 856935"/>
                <a:gd name="connsiteY244" fmla="*/ 147746 h 1270853"/>
                <a:gd name="connsiteX245" fmla="*/ 427926 w 856935"/>
                <a:gd name="connsiteY245"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4997 w 856935"/>
                <a:gd name="connsiteY234" fmla="*/ 406452 h 1270853"/>
                <a:gd name="connsiteX235" fmla="*/ 2239 w 856935"/>
                <a:gd name="connsiteY235" fmla="*/ 404779 h 1270853"/>
                <a:gd name="connsiteX236" fmla="*/ 1549 w 856935"/>
                <a:gd name="connsiteY236" fmla="*/ 404110 h 1270853"/>
                <a:gd name="connsiteX237" fmla="*/ 35406 w 856935"/>
                <a:gd name="connsiteY237" fmla="*/ 334783 h 1270853"/>
                <a:gd name="connsiteX238" fmla="*/ 26562 w 856935"/>
                <a:gd name="connsiteY238" fmla="*/ 316516 h 1270853"/>
                <a:gd name="connsiteX239" fmla="*/ 25095 w 856935"/>
                <a:gd name="connsiteY239" fmla="*/ 304668 h 1270853"/>
                <a:gd name="connsiteX240" fmla="*/ 24479 w 856935"/>
                <a:gd name="connsiteY240" fmla="*/ 304668 h 1270853"/>
                <a:gd name="connsiteX241" fmla="*/ 24479 w 856935"/>
                <a:gd name="connsiteY241" fmla="*/ 299689 h 1270853"/>
                <a:gd name="connsiteX242" fmla="*/ 24479 w 856935"/>
                <a:gd name="connsiteY242" fmla="*/ 164565 h 1270853"/>
                <a:gd name="connsiteX243" fmla="*/ 26561 w 856935"/>
                <a:gd name="connsiteY243" fmla="*/ 147746 h 1270853"/>
                <a:gd name="connsiteX244" fmla="*/ 427926 w 856935"/>
                <a:gd name="connsiteY244"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2239 w 856935"/>
                <a:gd name="connsiteY234" fmla="*/ 404779 h 1270853"/>
                <a:gd name="connsiteX235" fmla="*/ 1549 w 856935"/>
                <a:gd name="connsiteY235" fmla="*/ 404110 h 1270853"/>
                <a:gd name="connsiteX236" fmla="*/ 35406 w 856935"/>
                <a:gd name="connsiteY236" fmla="*/ 334783 h 1270853"/>
                <a:gd name="connsiteX237" fmla="*/ 26562 w 856935"/>
                <a:gd name="connsiteY237" fmla="*/ 316516 h 1270853"/>
                <a:gd name="connsiteX238" fmla="*/ 25095 w 856935"/>
                <a:gd name="connsiteY238" fmla="*/ 304668 h 1270853"/>
                <a:gd name="connsiteX239" fmla="*/ 24479 w 856935"/>
                <a:gd name="connsiteY239" fmla="*/ 304668 h 1270853"/>
                <a:gd name="connsiteX240" fmla="*/ 24479 w 856935"/>
                <a:gd name="connsiteY240" fmla="*/ 299689 h 1270853"/>
                <a:gd name="connsiteX241" fmla="*/ 24479 w 856935"/>
                <a:gd name="connsiteY241" fmla="*/ 164565 h 1270853"/>
                <a:gd name="connsiteX242" fmla="*/ 26561 w 856935"/>
                <a:gd name="connsiteY242" fmla="*/ 147746 h 1270853"/>
                <a:gd name="connsiteX243" fmla="*/ 427926 w 856935"/>
                <a:gd name="connsiteY243"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1549 w 856935"/>
                <a:gd name="connsiteY234" fmla="*/ 404110 h 1270853"/>
                <a:gd name="connsiteX235" fmla="*/ 35406 w 856935"/>
                <a:gd name="connsiteY235" fmla="*/ 334783 h 1270853"/>
                <a:gd name="connsiteX236" fmla="*/ 26562 w 856935"/>
                <a:gd name="connsiteY236" fmla="*/ 316516 h 1270853"/>
                <a:gd name="connsiteX237" fmla="*/ 25095 w 856935"/>
                <a:gd name="connsiteY237" fmla="*/ 304668 h 1270853"/>
                <a:gd name="connsiteX238" fmla="*/ 24479 w 856935"/>
                <a:gd name="connsiteY238" fmla="*/ 304668 h 1270853"/>
                <a:gd name="connsiteX239" fmla="*/ 24479 w 856935"/>
                <a:gd name="connsiteY239" fmla="*/ 299689 h 1270853"/>
                <a:gd name="connsiteX240" fmla="*/ 24479 w 856935"/>
                <a:gd name="connsiteY240" fmla="*/ 164565 h 1270853"/>
                <a:gd name="connsiteX241" fmla="*/ 26561 w 856935"/>
                <a:gd name="connsiteY241" fmla="*/ 147746 h 1270853"/>
                <a:gd name="connsiteX242" fmla="*/ 427926 w 856935"/>
                <a:gd name="connsiteY242"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1549 w 856935"/>
                <a:gd name="connsiteY233" fmla="*/ 404110 h 1270853"/>
                <a:gd name="connsiteX234" fmla="*/ 35406 w 856935"/>
                <a:gd name="connsiteY234" fmla="*/ 334783 h 1270853"/>
                <a:gd name="connsiteX235" fmla="*/ 26562 w 856935"/>
                <a:gd name="connsiteY235" fmla="*/ 316516 h 1270853"/>
                <a:gd name="connsiteX236" fmla="*/ 25095 w 856935"/>
                <a:gd name="connsiteY236" fmla="*/ 304668 h 1270853"/>
                <a:gd name="connsiteX237" fmla="*/ 24479 w 856935"/>
                <a:gd name="connsiteY237" fmla="*/ 304668 h 1270853"/>
                <a:gd name="connsiteX238" fmla="*/ 24479 w 856935"/>
                <a:gd name="connsiteY238" fmla="*/ 299689 h 1270853"/>
                <a:gd name="connsiteX239" fmla="*/ 24479 w 856935"/>
                <a:gd name="connsiteY239" fmla="*/ 164565 h 1270853"/>
                <a:gd name="connsiteX240" fmla="*/ 26561 w 856935"/>
                <a:gd name="connsiteY240" fmla="*/ 147746 h 1270853"/>
                <a:gd name="connsiteX241" fmla="*/ 427926 w 856935"/>
                <a:gd name="connsiteY241"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1549 w 856935"/>
                <a:gd name="connsiteY232" fmla="*/ 404110 h 1270853"/>
                <a:gd name="connsiteX233" fmla="*/ 35406 w 856935"/>
                <a:gd name="connsiteY233" fmla="*/ 334783 h 1270853"/>
                <a:gd name="connsiteX234" fmla="*/ 26562 w 856935"/>
                <a:gd name="connsiteY234" fmla="*/ 316516 h 1270853"/>
                <a:gd name="connsiteX235" fmla="*/ 25095 w 856935"/>
                <a:gd name="connsiteY235" fmla="*/ 304668 h 1270853"/>
                <a:gd name="connsiteX236" fmla="*/ 24479 w 856935"/>
                <a:gd name="connsiteY236" fmla="*/ 304668 h 1270853"/>
                <a:gd name="connsiteX237" fmla="*/ 24479 w 856935"/>
                <a:gd name="connsiteY237" fmla="*/ 299689 h 1270853"/>
                <a:gd name="connsiteX238" fmla="*/ 24479 w 856935"/>
                <a:gd name="connsiteY238" fmla="*/ 164565 h 1270853"/>
                <a:gd name="connsiteX239" fmla="*/ 26561 w 856935"/>
                <a:gd name="connsiteY239" fmla="*/ 147746 h 1270853"/>
                <a:gd name="connsiteX240" fmla="*/ 427926 w 856935"/>
                <a:gd name="connsiteY240"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55386 w 856935"/>
                <a:gd name="connsiteY199" fmla="*/ 436854 h 1270853"/>
                <a:gd name="connsiteX200" fmla="*/ 828626 w 856935"/>
                <a:gd name="connsiteY200" fmla="*/ 491160 h 1270853"/>
                <a:gd name="connsiteX201" fmla="*/ 831111 w 856935"/>
                <a:gd name="connsiteY201" fmla="*/ 498821 h 1270853"/>
                <a:gd name="connsiteX202" fmla="*/ 832142 w 856935"/>
                <a:gd name="connsiteY202" fmla="*/ 511148 h 1270853"/>
                <a:gd name="connsiteX203" fmla="*/ 831185 w 856935"/>
                <a:gd name="connsiteY203" fmla="*/ 522586 h 1270853"/>
                <a:gd name="connsiteX204" fmla="*/ 855385 w 856935"/>
                <a:gd name="connsiteY204" fmla="*/ 569551 h 1270853"/>
                <a:gd name="connsiteX205" fmla="*/ 854695 w 856935"/>
                <a:gd name="connsiteY205" fmla="*/ 570221 h 1270853"/>
                <a:gd name="connsiteX206" fmla="*/ 851937 w 856935"/>
                <a:gd name="connsiteY206" fmla="*/ 571559 h 1270853"/>
                <a:gd name="connsiteX207" fmla="*/ 848145 w 856935"/>
                <a:gd name="connsiteY207" fmla="*/ 573901 h 1270853"/>
                <a:gd name="connsiteX208" fmla="*/ 845866 w 856935"/>
                <a:gd name="connsiteY208" fmla="*/ 575202 h 1270853"/>
                <a:gd name="connsiteX209" fmla="*/ 856935 w 856935"/>
                <a:gd name="connsiteY209" fmla="*/ 594935 h 1270853"/>
                <a:gd name="connsiteX210" fmla="*/ 831374 w 856935"/>
                <a:gd name="connsiteY210" fmla="*/ 646807 h 1270853"/>
                <a:gd name="connsiteX211" fmla="*/ 831375 w 856935"/>
                <a:gd name="connsiteY211" fmla="*/ 781246 h 1270853"/>
                <a:gd name="connsiteX212" fmla="*/ 831375 w 856935"/>
                <a:gd name="connsiteY212" fmla="*/ 1106280 h 1270853"/>
                <a:gd name="connsiteX213" fmla="*/ 831375 w 856935"/>
                <a:gd name="connsiteY213" fmla="*/ 1106281 h 1270853"/>
                <a:gd name="connsiteX214" fmla="*/ 831375 w 856935"/>
                <a:gd name="connsiteY214" fmla="*/ 1106283 h 1270853"/>
                <a:gd name="connsiteX215" fmla="*/ 831375 w 856935"/>
                <a:gd name="connsiteY215" fmla="*/ 1111260 h 1270853"/>
                <a:gd name="connsiteX216" fmla="*/ 830759 w 856935"/>
                <a:gd name="connsiteY216" fmla="*/ 1111260 h 1270853"/>
                <a:gd name="connsiteX217" fmla="*/ 829292 w 856935"/>
                <a:gd name="connsiteY217" fmla="*/ 1123108 h 1270853"/>
                <a:gd name="connsiteX218" fmla="*/ 427927 w 856935"/>
                <a:gd name="connsiteY218" fmla="*/ 1270853 h 1270853"/>
                <a:gd name="connsiteX219" fmla="*/ 26562 w 856935"/>
                <a:gd name="connsiteY219" fmla="*/ 1123108 h 1270853"/>
                <a:gd name="connsiteX220" fmla="*/ 25095 w 856935"/>
                <a:gd name="connsiteY220" fmla="*/ 1111260 h 1270853"/>
                <a:gd name="connsiteX221" fmla="*/ 24479 w 856935"/>
                <a:gd name="connsiteY221" fmla="*/ 1111260 h 1270853"/>
                <a:gd name="connsiteX222" fmla="*/ 24479 w 856935"/>
                <a:gd name="connsiteY222" fmla="*/ 1106281 h 1270853"/>
                <a:gd name="connsiteX223" fmla="*/ 24479 w 856935"/>
                <a:gd name="connsiteY223" fmla="*/ 636563 h 1270853"/>
                <a:gd name="connsiteX224" fmla="*/ 1549 w 856935"/>
                <a:gd name="connsiteY224" fmla="*/ 587555 h 1270853"/>
                <a:gd name="connsiteX225" fmla="*/ 3098 w 856935"/>
                <a:gd name="connsiteY225" fmla="*/ 562191 h 1270853"/>
                <a:gd name="connsiteX226" fmla="*/ 24133 w 856935"/>
                <a:gd name="connsiteY226" fmla="*/ 519119 h 1270853"/>
                <a:gd name="connsiteX227" fmla="*/ 23244 w 856935"/>
                <a:gd name="connsiteY227" fmla="*/ 511148 h 1270853"/>
                <a:gd name="connsiteX228" fmla="*/ 24619 w 856935"/>
                <a:gd name="connsiteY228" fmla="*/ 498821 h 1270853"/>
                <a:gd name="connsiteX229" fmla="*/ 27645 w 856935"/>
                <a:gd name="connsiteY229" fmla="*/ 488559 h 1270853"/>
                <a:gd name="connsiteX230" fmla="*/ 0 w 856935"/>
                <a:gd name="connsiteY230" fmla="*/ 429474 h 1270853"/>
                <a:gd name="connsiteX231" fmla="*/ 1549 w 856935"/>
                <a:gd name="connsiteY231" fmla="*/ 404110 h 1270853"/>
                <a:gd name="connsiteX232" fmla="*/ 35406 w 856935"/>
                <a:gd name="connsiteY232" fmla="*/ 334783 h 1270853"/>
                <a:gd name="connsiteX233" fmla="*/ 26562 w 856935"/>
                <a:gd name="connsiteY233" fmla="*/ 316516 h 1270853"/>
                <a:gd name="connsiteX234" fmla="*/ 25095 w 856935"/>
                <a:gd name="connsiteY234" fmla="*/ 304668 h 1270853"/>
                <a:gd name="connsiteX235" fmla="*/ 24479 w 856935"/>
                <a:gd name="connsiteY235" fmla="*/ 304668 h 1270853"/>
                <a:gd name="connsiteX236" fmla="*/ 24479 w 856935"/>
                <a:gd name="connsiteY236" fmla="*/ 299689 h 1270853"/>
                <a:gd name="connsiteX237" fmla="*/ 24479 w 856935"/>
                <a:gd name="connsiteY237" fmla="*/ 164565 h 1270853"/>
                <a:gd name="connsiteX238" fmla="*/ 26561 w 856935"/>
                <a:gd name="connsiteY238" fmla="*/ 147746 h 1270853"/>
                <a:gd name="connsiteX239" fmla="*/ 427926 w 856935"/>
                <a:gd name="connsiteY239"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55386 w 856935"/>
                <a:gd name="connsiteY198" fmla="*/ 436854 h 1270853"/>
                <a:gd name="connsiteX199" fmla="*/ 828626 w 856935"/>
                <a:gd name="connsiteY199" fmla="*/ 491160 h 1270853"/>
                <a:gd name="connsiteX200" fmla="*/ 831111 w 856935"/>
                <a:gd name="connsiteY200" fmla="*/ 498821 h 1270853"/>
                <a:gd name="connsiteX201" fmla="*/ 832142 w 856935"/>
                <a:gd name="connsiteY201" fmla="*/ 511148 h 1270853"/>
                <a:gd name="connsiteX202" fmla="*/ 831185 w 856935"/>
                <a:gd name="connsiteY202" fmla="*/ 522586 h 1270853"/>
                <a:gd name="connsiteX203" fmla="*/ 855385 w 856935"/>
                <a:gd name="connsiteY203" fmla="*/ 569551 h 1270853"/>
                <a:gd name="connsiteX204" fmla="*/ 854695 w 856935"/>
                <a:gd name="connsiteY204" fmla="*/ 570221 h 1270853"/>
                <a:gd name="connsiteX205" fmla="*/ 851937 w 856935"/>
                <a:gd name="connsiteY205" fmla="*/ 571559 h 1270853"/>
                <a:gd name="connsiteX206" fmla="*/ 848145 w 856935"/>
                <a:gd name="connsiteY206" fmla="*/ 573901 h 1270853"/>
                <a:gd name="connsiteX207" fmla="*/ 845866 w 856935"/>
                <a:gd name="connsiteY207" fmla="*/ 575202 h 1270853"/>
                <a:gd name="connsiteX208" fmla="*/ 856935 w 856935"/>
                <a:gd name="connsiteY208" fmla="*/ 594935 h 1270853"/>
                <a:gd name="connsiteX209" fmla="*/ 831374 w 856935"/>
                <a:gd name="connsiteY209" fmla="*/ 646807 h 1270853"/>
                <a:gd name="connsiteX210" fmla="*/ 831375 w 856935"/>
                <a:gd name="connsiteY210" fmla="*/ 781246 h 1270853"/>
                <a:gd name="connsiteX211" fmla="*/ 831375 w 856935"/>
                <a:gd name="connsiteY211" fmla="*/ 1106280 h 1270853"/>
                <a:gd name="connsiteX212" fmla="*/ 831375 w 856935"/>
                <a:gd name="connsiteY212" fmla="*/ 1106281 h 1270853"/>
                <a:gd name="connsiteX213" fmla="*/ 831375 w 856935"/>
                <a:gd name="connsiteY213" fmla="*/ 1106283 h 1270853"/>
                <a:gd name="connsiteX214" fmla="*/ 831375 w 856935"/>
                <a:gd name="connsiteY214" fmla="*/ 1111260 h 1270853"/>
                <a:gd name="connsiteX215" fmla="*/ 830759 w 856935"/>
                <a:gd name="connsiteY215" fmla="*/ 1111260 h 1270853"/>
                <a:gd name="connsiteX216" fmla="*/ 829292 w 856935"/>
                <a:gd name="connsiteY216" fmla="*/ 1123108 h 1270853"/>
                <a:gd name="connsiteX217" fmla="*/ 427927 w 856935"/>
                <a:gd name="connsiteY217" fmla="*/ 1270853 h 1270853"/>
                <a:gd name="connsiteX218" fmla="*/ 26562 w 856935"/>
                <a:gd name="connsiteY218" fmla="*/ 1123108 h 1270853"/>
                <a:gd name="connsiteX219" fmla="*/ 25095 w 856935"/>
                <a:gd name="connsiteY219" fmla="*/ 1111260 h 1270853"/>
                <a:gd name="connsiteX220" fmla="*/ 24479 w 856935"/>
                <a:gd name="connsiteY220" fmla="*/ 1111260 h 1270853"/>
                <a:gd name="connsiteX221" fmla="*/ 24479 w 856935"/>
                <a:gd name="connsiteY221" fmla="*/ 1106281 h 1270853"/>
                <a:gd name="connsiteX222" fmla="*/ 24479 w 856935"/>
                <a:gd name="connsiteY222" fmla="*/ 636563 h 1270853"/>
                <a:gd name="connsiteX223" fmla="*/ 1549 w 856935"/>
                <a:gd name="connsiteY223" fmla="*/ 587555 h 1270853"/>
                <a:gd name="connsiteX224" fmla="*/ 3098 w 856935"/>
                <a:gd name="connsiteY224" fmla="*/ 562191 h 1270853"/>
                <a:gd name="connsiteX225" fmla="*/ 24133 w 856935"/>
                <a:gd name="connsiteY225" fmla="*/ 519119 h 1270853"/>
                <a:gd name="connsiteX226" fmla="*/ 23244 w 856935"/>
                <a:gd name="connsiteY226" fmla="*/ 511148 h 1270853"/>
                <a:gd name="connsiteX227" fmla="*/ 24619 w 856935"/>
                <a:gd name="connsiteY227" fmla="*/ 498821 h 1270853"/>
                <a:gd name="connsiteX228" fmla="*/ 27645 w 856935"/>
                <a:gd name="connsiteY228" fmla="*/ 488559 h 1270853"/>
                <a:gd name="connsiteX229" fmla="*/ 0 w 856935"/>
                <a:gd name="connsiteY229" fmla="*/ 429474 h 1270853"/>
                <a:gd name="connsiteX230" fmla="*/ 1549 w 856935"/>
                <a:gd name="connsiteY230" fmla="*/ 404110 h 1270853"/>
                <a:gd name="connsiteX231" fmla="*/ 35406 w 856935"/>
                <a:gd name="connsiteY231" fmla="*/ 334783 h 1270853"/>
                <a:gd name="connsiteX232" fmla="*/ 26562 w 856935"/>
                <a:gd name="connsiteY232" fmla="*/ 316516 h 1270853"/>
                <a:gd name="connsiteX233" fmla="*/ 25095 w 856935"/>
                <a:gd name="connsiteY233" fmla="*/ 304668 h 1270853"/>
                <a:gd name="connsiteX234" fmla="*/ 24479 w 856935"/>
                <a:gd name="connsiteY234" fmla="*/ 304668 h 1270853"/>
                <a:gd name="connsiteX235" fmla="*/ 24479 w 856935"/>
                <a:gd name="connsiteY235" fmla="*/ 299689 h 1270853"/>
                <a:gd name="connsiteX236" fmla="*/ 24479 w 856935"/>
                <a:gd name="connsiteY236" fmla="*/ 164565 h 1270853"/>
                <a:gd name="connsiteX237" fmla="*/ 26561 w 856935"/>
                <a:gd name="connsiteY237" fmla="*/ 147746 h 1270853"/>
                <a:gd name="connsiteX238" fmla="*/ 427926 w 856935"/>
                <a:gd name="connsiteY238"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5386 w 856935"/>
                <a:gd name="connsiteY197" fmla="*/ 436854 h 1270853"/>
                <a:gd name="connsiteX198" fmla="*/ 828626 w 856935"/>
                <a:gd name="connsiteY198" fmla="*/ 491160 h 1270853"/>
                <a:gd name="connsiteX199" fmla="*/ 831111 w 856935"/>
                <a:gd name="connsiteY199" fmla="*/ 498821 h 1270853"/>
                <a:gd name="connsiteX200" fmla="*/ 832142 w 856935"/>
                <a:gd name="connsiteY200" fmla="*/ 511148 h 1270853"/>
                <a:gd name="connsiteX201" fmla="*/ 831185 w 856935"/>
                <a:gd name="connsiteY201" fmla="*/ 522586 h 1270853"/>
                <a:gd name="connsiteX202" fmla="*/ 855385 w 856935"/>
                <a:gd name="connsiteY202" fmla="*/ 569551 h 1270853"/>
                <a:gd name="connsiteX203" fmla="*/ 854695 w 856935"/>
                <a:gd name="connsiteY203" fmla="*/ 570221 h 1270853"/>
                <a:gd name="connsiteX204" fmla="*/ 851937 w 856935"/>
                <a:gd name="connsiteY204" fmla="*/ 571559 h 1270853"/>
                <a:gd name="connsiteX205" fmla="*/ 848145 w 856935"/>
                <a:gd name="connsiteY205" fmla="*/ 573901 h 1270853"/>
                <a:gd name="connsiteX206" fmla="*/ 845866 w 856935"/>
                <a:gd name="connsiteY206" fmla="*/ 575202 h 1270853"/>
                <a:gd name="connsiteX207" fmla="*/ 856935 w 856935"/>
                <a:gd name="connsiteY207" fmla="*/ 594935 h 1270853"/>
                <a:gd name="connsiteX208" fmla="*/ 831374 w 856935"/>
                <a:gd name="connsiteY208" fmla="*/ 646807 h 1270853"/>
                <a:gd name="connsiteX209" fmla="*/ 831375 w 856935"/>
                <a:gd name="connsiteY209" fmla="*/ 781246 h 1270853"/>
                <a:gd name="connsiteX210" fmla="*/ 831375 w 856935"/>
                <a:gd name="connsiteY210" fmla="*/ 1106280 h 1270853"/>
                <a:gd name="connsiteX211" fmla="*/ 831375 w 856935"/>
                <a:gd name="connsiteY211" fmla="*/ 1106281 h 1270853"/>
                <a:gd name="connsiteX212" fmla="*/ 831375 w 856935"/>
                <a:gd name="connsiteY212" fmla="*/ 1106283 h 1270853"/>
                <a:gd name="connsiteX213" fmla="*/ 831375 w 856935"/>
                <a:gd name="connsiteY213" fmla="*/ 1111260 h 1270853"/>
                <a:gd name="connsiteX214" fmla="*/ 830759 w 856935"/>
                <a:gd name="connsiteY214" fmla="*/ 1111260 h 1270853"/>
                <a:gd name="connsiteX215" fmla="*/ 829292 w 856935"/>
                <a:gd name="connsiteY215" fmla="*/ 1123108 h 1270853"/>
                <a:gd name="connsiteX216" fmla="*/ 427927 w 856935"/>
                <a:gd name="connsiteY216" fmla="*/ 1270853 h 1270853"/>
                <a:gd name="connsiteX217" fmla="*/ 26562 w 856935"/>
                <a:gd name="connsiteY217" fmla="*/ 1123108 h 1270853"/>
                <a:gd name="connsiteX218" fmla="*/ 25095 w 856935"/>
                <a:gd name="connsiteY218" fmla="*/ 1111260 h 1270853"/>
                <a:gd name="connsiteX219" fmla="*/ 24479 w 856935"/>
                <a:gd name="connsiteY219" fmla="*/ 1111260 h 1270853"/>
                <a:gd name="connsiteX220" fmla="*/ 24479 w 856935"/>
                <a:gd name="connsiteY220" fmla="*/ 1106281 h 1270853"/>
                <a:gd name="connsiteX221" fmla="*/ 24479 w 856935"/>
                <a:gd name="connsiteY221" fmla="*/ 636563 h 1270853"/>
                <a:gd name="connsiteX222" fmla="*/ 1549 w 856935"/>
                <a:gd name="connsiteY222" fmla="*/ 587555 h 1270853"/>
                <a:gd name="connsiteX223" fmla="*/ 3098 w 856935"/>
                <a:gd name="connsiteY223" fmla="*/ 562191 h 1270853"/>
                <a:gd name="connsiteX224" fmla="*/ 24133 w 856935"/>
                <a:gd name="connsiteY224" fmla="*/ 519119 h 1270853"/>
                <a:gd name="connsiteX225" fmla="*/ 23244 w 856935"/>
                <a:gd name="connsiteY225" fmla="*/ 511148 h 1270853"/>
                <a:gd name="connsiteX226" fmla="*/ 24619 w 856935"/>
                <a:gd name="connsiteY226" fmla="*/ 498821 h 1270853"/>
                <a:gd name="connsiteX227" fmla="*/ 27645 w 856935"/>
                <a:gd name="connsiteY227" fmla="*/ 488559 h 1270853"/>
                <a:gd name="connsiteX228" fmla="*/ 0 w 856935"/>
                <a:gd name="connsiteY228" fmla="*/ 429474 h 1270853"/>
                <a:gd name="connsiteX229" fmla="*/ 1549 w 856935"/>
                <a:gd name="connsiteY229" fmla="*/ 404110 h 1270853"/>
                <a:gd name="connsiteX230" fmla="*/ 35406 w 856935"/>
                <a:gd name="connsiteY230" fmla="*/ 334783 h 1270853"/>
                <a:gd name="connsiteX231" fmla="*/ 26562 w 856935"/>
                <a:gd name="connsiteY231" fmla="*/ 316516 h 1270853"/>
                <a:gd name="connsiteX232" fmla="*/ 25095 w 856935"/>
                <a:gd name="connsiteY232" fmla="*/ 304668 h 1270853"/>
                <a:gd name="connsiteX233" fmla="*/ 24479 w 856935"/>
                <a:gd name="connsiteY233" fmla="*/ 304668 h 1270853"/>
                <a:gd name="connsiteX234" fmla="*/ 24479 w 856935"/>
                <a:gd name="connsiteY234" fmla="*/ 299689 h 1270853"/>
                <a:gd name="connsiteX235" fmla="*/ 24479 w 856935"/>
                <a:gd name="connsiteY235" fmla="*/ 164565 h 1270853"/>
                <a:gd name="connsiteX236" fmla="*/ 26561 w 856935"/>
                <a:gd name="connsiteY236" fmla="*/ 147746 h 1270853"/>
                <a:gd name="connsiteX237" fmla="*/ 427926 w 856935"/>
                <a:gd name="connsiteY237"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48145 w 856935"/>
                <a:gd name="connsiteY204" fmla="*/ 573901 h 1270853"/>
                <a:gd name="connsiteX205" fmla="*/ 845866 w 856935"/>
                <a:gd name="connsiteY205" fmla="*/ 575202 h 1270853"/>
                <a:gd name="connsiteX206" fmla="*/ 856935 w 856935"/>
                <a:gd name="connsiteY206" fmla="*/ 594935 h 1270853"/>
                <a:gd name="connsiteX207" fmla="*/ 831374 w 856935"/>
                <a:gd name="connsiteY207" fmla="*/ 646807 h 1270853"/>
                <a:gd name="connsiteX208" fmla="*/ 831375 w 856935"/>
                <a:gd name="connsiteY208" fmla="*/ 781246 h 1270853"/>
                <a:gd name="connsiteX209" fmla="*/ 831375 w 856935"/>
                <a:gd name="connsiteY209" fmla="*/ 1106280 h 1270853"/>
                <a:gd name="connsiteX210" fmla="*/ 831375 w 856935"/>
                <a:gd name="connsiteY210" fmla="*/ 1106281 h 1270853"/>
                <a:gd name="connsiteX211" fmla="*/ 831375 w 856935"/>
                <a:gd name="connsiteY211" fmla="*/ 1106283 h 1270853"/>
                <a:gd name="connsiteX212" fmla="*/ 831375 w 856935"/>
                <a:gd name="connsiteY212" fmla="*/ 1111260 h 1270853"/>
                <a:gd name="connsiteX213" fmla="*/ 830759 w 856935"/>
                <a:gd name="connsiteY213" fmla="*/ 1111260 h 1270853"/>
                <a:gd name="connsiteX214" fmla="*/ 829292 w 856935"/>
                <a:gd name="connsiteY214" fmla="*/ 1123108 h 1270853"/>
                <a:gd name="connsiteX215" fmla="*/ 427927 w 856935"/>
                <a:gd name="connsiteY215" fmla="*/ 1270853 h 1270853"/>
                <a:gd name="connsiteX216" fmla="*/ 26562 w 856935"/>
                <a:gd name="connsiteY216" fmla="*/ 1123108 h 1270853"/>
                <a:gd name="connsiteX217" fmla="*/ 25095 w 856935"/>
                <a:gd name="connsiteY217" fmla="*/ 1111260 h 1270853"/>
                <a:gd name="connsiteX218" fmla="*/ 24479 w 856935"/>
                <a:gd name="connsiteY218" fmla="*/ 1111260 h 1270853"/>
                <a:gd name="connsiteX219" fmla="*/ 24479 w 856935"/>
                <a:gd name="connsiteY219" fmla="*/ 1106281 h 1270853"/>
                <a:gd name="connsiteX220" fmla="*/ 24479 w 856935"/>
                <a:gd name="connsiteY220" fmla="*/ 636563 h 1270853"/>
                <a:gd name="connsiteX221" fmla="*/ 1549 w 856935"/>
                <a:gd name="connsiteY221" fmla="*/ 587555 h 1270853"/>
                <a:gd name="connsiteX222" fmla="*/ 3098 w 856935"/>
                <a:gd name="connsiteY222" fmla="*/ 562191 h 1270853"/>
                <a:gd name="connsiteX223" fmla="*/ 24133 w 856935"/>
                <a:gd name="connsiteY223" fmla="*/ 519119 h 1270853"/>
                <a:gd name="connsiteX224" fmla="*/ 23244 w 856935"/>
                <a:gd name="connsiteY224" fmla="*/ 511148 h 1270853"/>
                <a:gd name="connsiteX225" fmla="*/ 24619 w 856935"/>
                <a:gd name="connsiteY225" fmla="*/ 498821 h 1270853"/>
                <a:gd name="connsiteX226" fmla="*/ 27645 w 856935"/>
                <a:gd name="connsiteY226" fmla="*/ 488559 h 1270853"/>
                <a:gd name="connsiteX227" fmla="*/ 0 w 856935"/>
                <a:gd name="connsiteY227" fmla="*/ 429474 h 1270853"/>
                <a:gd name="connsiteX228" fmla="*/ 1549 w 856935"/>
                <a:gd name="connsiteY228" fmla="*/ 404110 h 1270853"/>
                <a:gd name="connsiteX229" fmla="*/ 35406 w 856935"/>
                <a:gd name="connsiteY229" fmla="*/ 334783 h 1270853"/>
                <a:gd name="connsiteX230" fmla="*/ 26562 w 856935"/>
                <a:gd name="connsiteY230" fmla="*/ 316516 h 1270853"/>
                <a:gd name="connsiteX231" fmla="*/ 25095 w 856935"/>
                <a:gd name="connsiteY231" fmla="*/ 304668 h 1270853"/>
                <a:gd name="connsiteX232" fmla="*/ 24479 w 856935"/>
                <a:gd name="connsiteY232" fmla="*/ 304668 h 1270853"/>
                <a:gd name="connsiteX233" fmla="*/ 24479 w 856935"/>
                <a:gd name="connsiteY233" fmla="*/ 299689 h 1270853"/>
                <a:gd name="connsiteX234" fmla="*/ 24479 w 856935"/>
                <a:gd name="connsiteY234" fmla="*/ 164565 h 1270853"/>
                <a:gd name="connsiteX235" fmla="*/ 26561 w 856935"/>
                <a:gd name="connsiteY235" fmla="*/ 147746 h 1270853"/>
                <a:gd name="connsiteX236" fmla="*/ 427926 w 856935"/>
                <a:gd name="connsiteY23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48145 w 856935"/>
                <a:gd name="connsiteY204" fmla="*/ 573901 h 1270853"/>
                <a:gd name="connsiteX205" fmla="*/ 856935 w 856935"/>
                <a:gd name="connsiteY205" fmla="*/ 594935 h 1270853"/>
                <a:gd name="connsiteX206" fmla="*/ 831374 w 856935"/>
                <a:gd name="connsiteY206" fmla="*/ 646807 h 1270853"/>
                <a:gd name="connsiteX207" fmla="*/ 831375 w 856935"/>
                <a:gd name="connsiteY207" fmla="*/ 781246 h 1270853"/>
                <a:gd name="connsiteX208" fmla="*/ 831375 w 856935"/>
                <a:gd name="connsiteY208" fmla="*/ 1106280 h 1270853"/>
                <a:gd name="connsiteX209" fmla="*/ 831375 w 856935"/>
                <a:gd name="connsiteY209" fmla="*/ 1106281 h 1270853"/>
                <a:gd name="connsiteX210" fmla="*/ 831375 w 856935"/>
                <a:gd name="connsiteY210" fmla="*/ 1106283 h 1270853"/>
                <a:gd name="connsiteX211" fmla="*/ 831375 w 856935"/>
                <a:gd name="connsiteY211" fmla="*/ 1111260 h 1270853"/>
                <a:gd name="connsiteX212" fmla="*/ 830759 w 856935"/>
                <a:gd name="connsiteY212" fmla="*/ 1111260 h 1270853"/>
                <a:gd name="connsiteX213" fmla="*/ 829292 w 856935"/>
                <a:gd name="connsiteY213" fmla="*/ 1123108 h 1270853"/>
                <a:gd name="connsiteX214" fmla="*/ 427927 w 856935"/>
                <a:gd name="connsiteY214" fmla="*/ 1270853 h 1270853"/>
                <a:gd name="connsiteX215" fmla="*/ 26562 w 856935"/>
                <a:gd name="connsiteY215" fmla="*/ 1123108 h 1270853"/>
                <a:gd name="connsiteX216" fmla="*/ 25095 w 856935"/>
                <a:gd name="connsiteY216" fmla="*/ 1111260 h 1270853"/>
                <a:gd name="connsiteX217" fmla="*/ 24479 w 856935"/>
                <a:gd name="connsiteY217" fmla="*/ 1111260 h 1270853"/>
                <a:gd name="connsiteX218" fmla="*/ 24479 w 856935"/>
                <a:gd name="connsiteY218" fmla="*/ 1106281 h 1270853"/>
                <a:gd name="connsiteX219" fmla="*/ 24479 w 856935"/>
                <a:gd name="connsiteY219" fmla="*/ 636563 h 1270853"/>
                <a:gd name="connsiteX220" fmla="*/ 1549 w 856935"/>
                <a:gd name="connsiteY220" fmla="*/ 587555 h 1270853"/>
                <a:gd name="connsiteX221" fmla="*/ 3098 w 856935"/>
                <a:gd name="connsiteY221" fmla="*/ 562191 h 1270853"/>
                <a:gd name="connsiteX222" fmla="*/ 24133 w 856935"/>
                <a:gd name="connsiteY222" fmla="*/ 519119 h 1270853"/>
                <a:gd name="connsiteX223" fmla="*/ 23244 w 856935"/>
                <a:gd name="connsiteY223" fmla="*/ 511148 h 1270853"/>
                <a:gd name="connsiteX224" fmla="*/ 24619 w 856935"/>
                <a:gd name="connsiteY224" fmla="*/ 498821 h 1270853"/>
                <a:gd name="connsiteX225" fmla="*/ 27645 w 856935"/>
                <a:gd name="connsiteY225" fmla="*/ 488559 h 1270853"/>
                <a:gd name="connsiteX226" fmla="*/ 0 w 856935"/>
                <a:gd name="connsiteY226" fmla="*/ 429474 h 1270853"/>
                <a:gd name="connsiteX227" fmla="*/ 1549 w 856935"/>
                <a:gd name="connsiteY227" fmla="*/ 404110 h 1270853"/>
                <a:gd name="connsiteX228" fmla="*/ 35406 w 856935"/>
                <a:gd name="connsiteY228" fmla="*/ 334783 h 1270853"/>
                <a:gd name="connsiteX229" fmla="*/ 26562 w 856935"/>
                <a:gd name="connsiteY229" fmla="*/ 316516 h 1270853"/>
                <a:gd name="connsiteX230" fmla="*/ 25095 w 856935"/>
                <a:gd name="connsiteY230" fmla="*/ 304668 h 1270853"/>
                <a:gd name="connsiteX231" fmla="*/ 24479 w 856935"/>
                <a:gd name="connsiteY231" fmla="*/ 304668 h 1270853"/>
                <a:gd name="connsiteX232" fmla="*/ 24479 w 856935"/>
                <a:gd name="connsiteY232" fmla="*/ 299689 h 1270853"/>
                <a:gd name="connsiteX233" fmla="*/ 24479 w 856935"/>
                <a:gd name="connsiteY233" fmla="*/ 164565 h 1270853"/>
                <a:gd name="connsiteX234" fmla="*/ 26561 w 856935"/>
                <a:gd name="connsiteY234" fmla="*/ 147746 h 1270853"/>
                <a:gd name="connsiteX235" fmla="*/ 427926 w 856935"/>
                <a:gd name="connsiteY235"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56935 w 856935"/>
                <a:gd name="connsiteY204" fmla="*/ 594935 h 1270853"/>
                <a:gd name="connsiteX205" fmla="*/ 831374 w 856935"/>
                <a:gd name="connsiteY205" fmla="*/ 646807 h 1270853"/>
                <a:gd name="connsiteX206" fmla="*/ 831375 w 856935"/>
                <a:gd name="connsiteY206" fmla="*/ 781246 h 1270853"/>
                <a:gd name="connsiteX207" fmla="*/ 831375 w 856935"/>
                <a:gd name="connsiteY207" fmla="*/ 1106280 h 1270853"/>
                <a:gd name="connsiteX208" fmla="*/ 831375 w 856935"/>
                <a:gd name="connsiteY208" fmla="*/ 1106281 h 1270853"/>
                <a:gd name="connsiteX209" fmla="*/ 831375 w 856935"/>
                <a:gd name="connsiteY209" fmla="*/ 1106283 h 1270853"/>
                <a:gd name="connsiteX210" fmla="*/ 831375 w 856935"/>
                <a:gd name="connsiteY210" fmla="*/ 1111260 h 1270853"/>
                <a:gd name="connsiteX211" fmla="*/ 830759 w 856935"/>
                <a:gd name="connsiteY211" fmla="*/ 1111260 h 1270853"/>
                <a:gd name="connsiteX212" fmla="*/ 829292 w 856935"/>
                <a:gd name="connsiteY212" fmla="*/ 1123108 h 1270853"/>
                <a:gd name="connsiteX213" fmla="*/ 427927 w 856935"/>
                <a:gd name="connsiteY213" fmla="*/ 1270853 h 1270853"/>
                <a:gd name="connsiteX214" fmla="*/ 26562 w 856935"/>
                <a:gd name="connsiteY214" fmla="*/ 1123108 h 1270853"/>
                <a:gd name="connsiteX215" fmla="*/ 25095 w 856935"/>
                <a:gd name="connsiteY215" fmla="*/ 1111260 h 1270853"/>
                <a:gd name="connsiteX216" fmla="*/ 24479 w 856935"/>
                <a:gd name="connsiteY216" fmla="*/ 1111260 h 1270853"/>
                <a:gd name="connsiteX217" fmla="*/ 24479 w 856935"/>
                <a:gd name="connsiteY217" fmla="*/ 1106281 h 1270853"/>
                <a:gd name="connsiteX218" fmla="*/ 24479 w 856935"/>
                <a:gd name="connsiteY218" fmla="*/ 636563 h 1270853"/>
                <a:gd name="connsiteX219" fmla="*/ 1549 w 856935"/>
                <a:gd name="connsiteY219" fmla="*/ 587555 h 1270853"/>
                <a:gd name="connsiteX220" fmla="*/ 3098 w 856935"/>
                <a:gd name="connsiteY220" fmla="*/ 562191 h 1270853"/>
                <a:gd name="connsiteX221" fmla="*/ 24133 w 856935"/>
                <a:gd name="connsiteY221" fmla="*/ 519119 h 1270853"/>
                <a:gd name="connsiteX222" fmla="*/ 23244 w 856935"/>
                <a:gd name="connsiteY222" fmla="*/ 511148 h 1270853"/>
                <a:gd name="connsiteX223" fmla="*/ 24619 w 856935"/>
                <a:gd name="connsiteY223" fmla="*/ 498821 h 1270853"/>
                <a:gd name="connsiteX224" fmla="*/ 27645 w 856935"/>
                <a:gd name="connsiteY224" fmla="*/ 488559 h 1270853"/>
                <a:gd name="connsiteX225" fmla="*/ 0 w 856935"/>
                <a:gd name="connsiteY225" fmla="*/ 429474 h 1270853"/>
                <a:gd name="connsiteX226" fmla="*/ 1549 w 856935"/>
                <a:gd name="connsiteY226" fmla="*/ 404110 h 1270853"/>
                <a:gd name="connsiteX227" fmla="*/ 35406 w 856935"/>
                <a:gd name="connsiteY227" fmla="*/ 334783 h 1270853"/>
                <a:gd name="connsiteX228" fmla="*/ 26562 w 856935"/>
                <a:gd name="connsiteY228" fmla="*/ 316516 h 1270853"/>
                <a:gd name="connsiteX229" fmla="*/ 25095 w 856935"/>
                <a:gd name="connsiteY229" fmla="*/ 304668 h 1270853"/>
                <a:gd name="connsiteX230" fmla="*/ 24479 w 856935"/>
                <a:gd name="connsiteY230" fmla="*/ 304668 h 1270853"/>
                <a:gd name="connsiteX231" fmla="*/ 24479 w 856935"/>
                <a:gd name="connsiteY231" fmla="*/ 299689 h 1270853"/>
                <a:gd name="connsiteX232" fmla="*/ 24479 w 856935"/>
                <a:gd name="connsiteY232" fmla="*/ 164565 h 1270853"/>
                <a:gd name="connsiteX233" fmla="*/ 26561 w 856935"/>
                <a:gd name="connsiteY233" fmla="*/ 147746 h 1270853"/>
                <a:gd name="connsiteX234" fmla="*/ 427926 w 856935"/>
                <a:gd name="connsiteY234"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6935 w 856935"/>
                <a:gd name="connsiteY203" fmla="*/ 594935 h 1270853"/>
                <a:gd name="connsiteX204" fmla="*/ 831374 w 856935"/>
                <a:gd name="connsiteY204" fmla="*/ 646807 h 1270853"/>
                <a:gd name="connsiteX205" fmla="*/ 831375 w 856935"/>
                <a:gd name="connsiteY205" fmla="*/ 781246 h 1270853"/>
                <a:gd name="connsiteX206" fmla="*/ 831375 w 856935"/>
                <a:gd name="connsiteY206" fmla="*/ 1106280 h 1270853"/>
                <a:gd name="connsiteX207" fmla="*/ 831375 w 856935"/>
                <a:gd name="connsiteY207" fmla="*/ 1106281 h 1270853"/>
                <a:gd name="connsiteX208" fmla="*/ 831375 w 856935"/>
                <a:gd name="connsiteY208" fmla="*/ 1106283 h 1270853"/>
                <a:gd name="connsiteX209" fmla="*/ 831375 w 856935"/>
                <a:gd name="connsiteY209" fmla="*/ 1111260 h 1270853"/>
                <a:gd name="connsiteX210" fmla="*/ 830759 w 856935"/>
                <a:gd name="connsiteY210" fmla="*/ 1111260 h 1270853"/>
                <a:gd name="connsiteX211" fmla="*/ 829292 w 856935"/>
                <a:gd name="connsiteY211" fmla="*/ 1123108 h 1270853"/>
                <a:gd name="connsiteX212" fmla="*/ 427927 w 856935"/>
                <a:gd name="connsiteY212" fmla="*/ 1270853 h 1270853"/>
                <a:gd name="connsiteX213" fmla="*/ 26562 w 856935"/>
                <a:gd name="connsiteY213" fmla="*/ 1123108 h 1270853"/>
                <a:gd name="connsiteX214" fmla="*/ 25095 w 856935"/>
                <a:gd name="connsiteY214" fmla="*/ 1111260 h 1270853"/>
                <a:gd name="connsiteX215" fmla="*/ 24479 w 856935"/>
                <a:gd name="connsiteY215" fmla="*/ 1111260 h 1270853"/>
                <a:gd name="connsiteX216" fmla="*/ 24479 w 856935"/>
                <a:gd name="connsiteY216" fmla="*/ 1106281 h 1270853"/>
                <a:gd name="connsiteX217" fmla="*/ 24479 w 856935"/>
                <a:gd name="connsiteY217" fmla="*/ 636563 h 1270853"/>
                <a:gd name="connsiteX218" fmla="*/ 1549 w 856935"/>
                <a:gd name="connsiteY218" fmla="*/ 587555 h 1270853"/>
                <a:gd name="connsiteX219" fmla="*/ 3098 w 856935"/>
                <a:gd name="connsiteY219" fmla="*/ 562191 h 1270853"/>
                <a:gd name="connsiteX220" fmla="*/ 24133 w 856935"/>
                <a:gd name="connsiteY220" fmla="*/ 519119 h 1270853"/>
                <a:gd name="connsiteX221" fmla="*/ 23244 w 856935"/>
                <a:gd name="connsiteY221" fmla="*/ 511148 h 1270853"/>
                <a:gd name="connsiteX222" fmla="*/ 24619 w 856935"/>
                <a:gd name="connsiteY222" fmla="*/ 498821 h 1270853"/>
                <a:gd name="connsiteX223" fmla="*/ 27645 w 856935"/>
                <a:gd name="connsiteY223" fmla="*/ 488559 h 1270853"/>
                <a:gd name="connsiteX224" fmla="*/ 0 w 856935"/>
                <a:gd name="connsiteY224" fmla="*/ 429474 h 1270853"/>
                <a:gd name="connsiteX225" fmla="*/ 1549 w 856935"/>
                <a:gd name="connsiteY225" fmla="*/ 404110 h 1270853"/>
                <a:gd name="connsiteX226" fmla="*/ 35406 w 856935"/>
                <a:gd name="connsiteY226" fmla="*/ 334783 h 1270853"/>
                <a:gd name="connsiteX227" fmla="*/ 26562 w 856935"/>
                <a:gd name="connsiteY227" fmla="*/ 316516 h 1270853"/>
                <a:gd name="connsiteX228" fmla="*/ 25095 w 856935"/>
                <a:gd name="connsiteY228" fmla="*/ 304668 h 1270853"/>
                <a:gd name="connsiteX229" fmla="*/ 24479 w 856935"/>
                <a:gd name="connsiteY229" fmla="*/ 304668 h 1270853"/>
                <a:gd name="connsiteX230" fmla="*/ 24479 w 856935"/>
                <a:gd name="connsiteY230" fmla="*/ 299689 h 1270853"/>
                <a:gd name="connsiteX231" fmla="*/ 24479 w 856935"/>
                <a:gd name="connsiteY231" fmla="*/ 164565 h 1270853"/>
                <a:gd name="connsiteX232" fmla="*/ 26561 w 856935"/>
                <a:gd name="connsiteY232" fmla="*/ 147746 h 1270853"/>
                <a:gd name="connsiteX233" fmla="*/ 427926 w 856935"/>
                <a:gd name="connsiteY233"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304668 h 1270853"/>
                <a:gd name="connsiteX229" fmla="*/ 24479 w 856935"/>
                <a:gd name="connsiteY229" fmla="*/ 299689 h 1270853"/>
                <a:gd name="connsiteX230" fmla="*/ 24479 w 856935"/>
                <a:gd name="connsiteY230" fmla="*/ 164565 h 1270853"/>
                <a:gd name="connsiteX231" fmla="*/ 26561 w 856935"/>
                <a:gd name="connsiteY231" fmla="*/ 147746 h 1270853"/>
                <a:gd name="connsiteX232" fmla="*/ 427926 w 856935"/>
                <a:gd name="connsiteY232"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304668 h 1270853"/>
                <a:gd name="connsiteX229" fmla="*/ 24479 w 856935"/>
                <a:gd name="connsiteY229" fmla="*/ 164565 h 1270853"/>
                <a:gd name="connsiteX230" fmla="*/ 26561 w 856935"/>
                <a:gd name="connsiteY230" fmla="*/ 147746 h 1270853"/>
                <a:gd name="connsiteX231" fmla="*/ 427926 w 856935"/>
                <a:gd name="connsiteY231"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164565 h 1270853"/>
                <a:gd name="connsiteX229" fmla="*/ 26561 w 856935"/>
                <a:gd name="connsiteY229" fmla="*/ 147746 h 1270853"/>
                <a:gd name="connsiteX230" fmla="*/ 427926 w 856935"/>
                <a:gd name="connsiteY230" fmla="*/ 0 h 12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856935" h="1270853">
                  <a:moveTo>
                    <a:pt x="24693" y="575500"/>
                  </a:moveTo>
                  <a:lnTo>
                    <a:pt x="20913" y="583169"/>
                  </a:lnTo>
                  <a:lnTo>
                    <a:pt x="59429" y="664454"/>
                  </a:lnTo>
                  <a:lnTo>
                    <a:pt x="60408" y="664768"/>
                  </a:lnTo>
                  <a:lnTo>
                    <a:pt x="62040" y="666651"/>
                  </a:lnTo>
                  <a:lnTo>
                    <a:pt x="64651" y="669161"/>
                  </a:lnTo>
                  <a:lnTo>
                    <a:pt x="68894" y="672614"/>
                  </a:lnTo>
                  <a:lnTo>
                    <a:pt x="74443" y="676380"/>
                  </a:lnTo>
                  <a:lnTo>
                    <a:pt x="80645" y="681087"/>
                  </a:lnTo>
                  <a:lnTo>
                    <a:pt x="88152" y="686422"/>
                  </a:lnTo>
                  <a:lnTo>
                    <a:pt x="97618" y="691758"/>
                  </a:lnTo>
                  <a:lnTo>
                    <a:pt x="107410" y="697721"/>
                  </a:lnTo>
                  <a:lnTo>
                    <a:pt x="119161" y="703998"/>
                  </a:lnTo>
                  <a:lnTo>
                    <a:pt x="131890" y="710588"/>
                  </a:lnTo>
                  <a:lnTo>
                    <a:pt x="145926" y="717179"/>
                  </a:lnTo>
                  <a:lnTo>
                    <a:pt x="161593" y="723456"/>
                  </a:lnTo>
                  <a:lnTo>
                    <a:pt x="178240" y="730046"/>
                  </a:lnTo>
                  <a:lnTo>
                    <a:pt x="196192" y="736323"/>
                  </a:lnTo>
                  <a:lnTo>
                    <a:pt x="215776" y="742286"/>
                  </a:lnTo>
                  <a:lnTo>
                    <a:pt x="236666" y="747935"/>
                  </a:lnTo>
                  <a:lnTo>
                    <a:pt x="258862" y="752956"/>
                  </a:lnTo>
                  <a:lnTo>
                    <a:pt x="282363" y="757664"/>
                  </a:lnTo>
                  <a:lnTo>
                    <a:pt x="307822" y="761744"/>
                  </a:lnTo>
                  <a:lnTo>
                    <a:pt x="333935" y="765196"/>
                  </a:lnTo>
                  <a:lnTo>
                    <a:pt x="362006" y="767393"/>
                  </a:lnTo>
                  <a:lnTo>
                    <a:pt x="391382" y="768962"/>
                  </a:lnTo>
                  <a:lnTo>
                    <a:pt x="422717" y="769276"/>
                  </a:lnTo>
                  <a:lnTo>
                    <a:pt x="453725" y="768962"/>
                  </a:lnTo>
                  <a:lnTo>
                    <a:pt x="483102" y="767393"/>
                  </a:lnTo>
                  <a:lnTo>
                    <a:pt x="511172" y="765196"/>
                  </a:lnTo>
                  <a:lnTo>
                    <a:pt x="538264" y="761744"/>
                  </a:lnTo>
                  <a:lnTo>
                    <a:pt x="563397" y="758292"/>
                  </a:lnTo>
                  <a:lnTo>
                    <a:pt x="587225" y="753584"/>
                  </a:lnTo>
                  <a:lnTo>
                    <a:pt x="610073" y="748563"/>
                  </a:lnTo>
                  <a:lnTo>
                    <a:pt x="631289" y="743227"/>
                  </a:lnTo>
                  <a:lnTo>
                    <a:pt x="650873" y="737265"/>
                  </a:lnTo>
                  <a:lnTo>
                    <a:pt x="669805" y="731302"/>
                  </a:lnTo>
                  <a:lnTo>
                    <a:pt x="686778" y="725025"/>
                  </a:lnTo>
                  <a:lnTo>
                    <a:pt x="702445" y="718748"/>
                  </a:lnTo>
                  <a:lnTo>
                    <a:pt x="717134" y="712157"/>
                  </a:lnTo>
                  <a:lnTo>
                    <a:pt x="730516" y="705881"/>
                  </a:lnTo>
                  <a:lnTo>
                    <a:pt x="742267" y="699918"/>
                  </a:lnTo>
                  <a:lnTo>
                    <a:pt x="753038" y="694268"/>
                  </a:lnTo>
                  <a:lnTo>
                    <a:pt x="762504" y="688933"/>
                  </a:lnTo>
                  <a:lnTo>
                    <a:pt x="770337" y="683598"/>
                  </a:lnTo>
                  <a:lnTo>
                    <a:pt x="777192" y="679518"/>
                  </a:lnTo>
                  <a:lnTo>
                    <a:pt x="783067" y="675438"/>
                  </a:lnTo>
                  <a:lnTo>
                    <a:pt x="786984" y="671986"/>
                  </a:lnTo>
                  <a:lnTo>
                    <a:pt x="789922" y="669789"/>
                  </a:lnTo>
                  <a:lnTo>
                    <a:pt x="791880" y="668534"/>
                  </a:lnTo>
                  <a:lnTo>
                    <a:pt x="792533" y="667906"/>
                  </a:lnTo>
                  <a:lnTo>
                    <a:pt x="831375" y="590074"/>
                  </a:lnTo>
                  <a:lnTo>
                    <a:pt x="828354" y="584756"/>
                  </a:lnTo>
                  <a:lnTo>
                    <a:pt x="826079" y="585945"/>
                  </a:lnTo>
                  <a:lnTo>
                    <a:pt x="816080" y="590963"/>
                  </a:lnTo>
                  <a:lnTo>
                    <a:pt x="804013" y="596651"/>
                  </a:lnTo>
                  <a:lnTo>
                    <a:pt x="790567" y="602673"/>
                  </a:lnTo>
                  <a:lnTo>
                    <a:pt x="775742" y="608695"/>
                  </a:lnTo>
                  <a:lnTo>
                    <a:pt x="759537" y="615386"/>
                  </a:lnTo>
                  <a:lnTo>
                    <a:pt x="741954" y="621743"/>
                  </a:lnTo>
                  <a:lnTo>
                    <a:pt x="722646" y="628434"/>
                  </a:lnTo>
                  <a:lnTo>
                    <a:pt x="702304" y="634791"/>
                  </a:lnTo>
                  <a:lnTo>
                    <a:pt x="680583" y="640813"/>
                  </a:lnTo>
                  <a:lnTo>
                    <a:pt x="657483" y="646835"/>
                  </a:lnTo>
                  <a:lnTo>
                    <a:pt x="633004" y="652523"/>
                  </a:lnTo>
                  <a:lnTo>
                    <a:pt x="607146" y="657876"/>
                  </a:lnTo>
                  <a:lnTo>
                    <a:pt x="580598" y="662225"/>
                  </a:lnTo>
                  <a:lnTo>
                    <a:pt x="551982" y="666574"/>
                  </a:lnTo>
                  <a:lnTo>
                    <a:pt x="522676" y="669585"/>
                  </a:lnTo>
                  <a:lnTo>
                    <a:pt x="491991" y="672262"/>
                  </a:lnTo>
                  <a:lnTo>
                    <a:pt x="460271" y="673600"/>
                  </a:lnTo>
                  <a:lnTo>
                    <a:pt x="427518" y="674269"/>
                  </a:lnTo>
                  <a:lnTo>
                    <a:pt x="394419" y="673600"/>
                  </a:lnTo>
                  <a:lnTo>
                    <a:pt x="362700" y="672262"/>
                  </a:lnTo>
                  <a:lnTo>
                    <a:pt x="332015" y="669251"/>
                  </a:lnTo>
                  <a:lnTo>
                    <a:pt x="302709" y="665905"/>
                  </a:lnTo>
                  <a:lnTo>
                    <a:pt x="274782" y="661556"/>
                  </a:lnTo>
                  <a:lnTo>
                    <a:pt x="247889" y="656537"/>
                  </a:lnTo>
                  <a:lnTo>
                    <a:pt x="222720" y="651184"/>
                  </a:lnTo>
                  <a:lnTo>
                    <a:pt x="198241" y="645162"/>
                  </a:lnTo>
                  <a:lnTo>
                    <a:pt x="175486" y="638806"/>
                  </a:lnTo>
                  <a:lnTo>
                    <a:pt x="153765" y="632114"/>
                  </a:lnTo>
                  <a:lnTo>
                    <a:pt x="133423" y="625089"/>
                  </a:lnTo>
                  <a:lnTo>
                    <a:pt x="114806" y="618063"/>
                  </a:lnTo>
                  <a:lnTo>
                    <a:pt x="97222" y="611037"/>
                  </a:lnTo>
                  <a:lnTo>
                    <a:pt x="81017" y="604346"/>
                  </a:lnTo>
                  <a:lnTo>
                    <a:pt x="66537" y="597655"/>
                  </a:lnTo>
                  <a:lnTo>
                    <a:pt x="53780" y="591298"/>
                  </a:lnTo>
                  <a:lnTo>
                    <a:pt x="41713" y="585276"/>
                  </a:lnTo>
                  <a:lnTo>
                    <a:pt x="31714" y="579588"/>
                  </a:lnTo>
                  <a:lnTo>
                    <a:pt x="24693" y="575500"/>
                  </a:lnTo>
                  <a:close/>
                  <a:moveTo>
                    <a:pt x="21757" y="416612"/>
                  </a:moveTo>
                  <a:lnTo>
                    <a:pt x="59429" y="496115"/>
                  </a:lnTo>
                  <a:lnTo>
                    <a:pt x="60408" y="496429"/>
                  </a:lnTo>
                  <a:lnTo>
                    <a:pt x="62040" y="498312"/>
                  </a:lnTo>
                  <a:lnTo>
                    <a:pt x="64651" y="500822"/>
                  </a:lnTo>
                  <a:lnTo>
                    <a:pt x="68894" y="504275"/>
                  </a:lnTo>
                  <a:lnTo>
                    <a:pt x="74443" y="508041"/>
                  </a:lnTo>
                  <a:lnTo>
                    <a:pt x="80645" y="512748"/>
                  </a:lnTo>
                  <a:lnTo>
                    <a:pt x="88152" y="518083"/>
                  </a:lnTo>
                  <a:lnTo>
                    <a:pt x="97618" y="523419"/>
                  </a:lnTo>
                  <a:lnTo>
                    <a:pt x="107410" y="529382"/>
                  </a:lnTo>
                  <a:lnTo>
                    <a:pt x="119161" y="535659"/>
                  </a:lnTo>
                  <a:lnTo>
                    <a:pt x="131890" y="542249"/>
                  </a:lnTo>
                  <a:lnTo>
                    <a:pt x="145926" y="548840"/>
                  </a:lnTo>
                  <a:lnTo>
                    <a:pt x="161593" y="555117"/>
                  </a:lnTo>
                  <a:lnTo>
                    <a:pt x="178240" y="561707"/>
                  </a:lnTo>
                  <a:lnTo>
                    <a:pt x="196192" y="567984"/>
                  </a:lnTo>
                  <a:lnTo>
                    <a:pt x="215776" y="573947"/>
                  </a:lnTo>
                  <a:lnTo>
                    <a:pt x="236666" y="579596"/>
                  </a:lnTo>
                  <a:lnTo>
                    <a:pt x="258862" y="584617"/>
                  </a:lnTo>
                  <a:lnTo>
                    <a:pt x="282363" y="589325"/>
                  </a:lnTo>
                  <a:lnTo>
                    <a:pt x="307822" y="593405"/>
                  </a:lnTo>
                  <a:lnTo>
                    <a:pt x="333935" y="596857"/>
                  </a:lnTo>
                  <a:lnTo>
                    <a:pt x="362006" y="599054"/>
                  </a:lnTo>
                  <a:lnTo>
                    <a:pt x="391382" y="600623"/>
                  </a:lnTo>
                  <a:lnTo>
                    <a:pt x="422717" y="600937"/>
                  </a:lnTo>
                  <a:lnTo>
                    <a:pt x="453725" y="600623"/>
                  </a:lnTo>
                  <a:lnTo>
                    <a:pt x="483102" y="599054"/>
                  </a:lnTo>
                  <a:lnTo>
                    <a:pt x="511172" y="596857"/>
                  </a:lnTo>
                  <a:lnTo>
                    <a:pt x="538264" y="593405"/>
                  </a:lnTo>
                  <a:lnTo>
                    <a:pt x="563397" y="589953"/>
                  </a:lnTo>
                  <a:lnTo>
                    <a:pt x="587225" y="585245"/>
                  </a:lnTo>
                  <a:lnTo>
                    <a:pt x="610073" y="580224"/>
                  </a:lnTo>
                  <a:lnTo>
                    <a:pt x="631289" y="574888"/>
                  </a:lnTo>
                  <a:lnTo>
                    <a:pt x="650873" y="568926"/>
                  </a:lnTo>
                  <a:lnTo>
                    <a:pt x="669805" y="562963"/>
                  </a:lnTo>
                  <a:lnTo>
                    <a:pt x="686778" y="556686"/>
                  </a:lnTo>
                  <a:lnTo>
                    <a:pt x="702445" y="550409"/>
                  </a:lnTo>
                  <a:lnTo>
                    <a:pt x="717134" y="543818"/>
                  </a:lnTo>
                  <a:lnTo>
                    <a:pt x="730516" y="537542"/>
                  </a:lnTo>
                  <a:lnTo>
                    <a:pt x="742267" y="531579"/>
                  </a:lnTo>
                  <a:lnTo>
                    <a:pt x="753038" y="525929"/>
                  </a:lnTo>
                  <a:lnTo>
                    <a:pt x="762504" y="520594"/>
                  </a:lnTo>
                  <a:lnTo>
                    <a:pt x="770337" y="515259"/>
                  </a:lnTo>
                  <a:lnTo>
                    <a:pt x="777192" y="511179"/>
                  </a:lnTo>
                  <a:lnTo>
                    <a:pt x="783067" y="507099"/>
                  </a:lnTo>
                  <a:lnTo>
                    <a:pt x="786984" y="503647"/>
                  </a:lnTo>
                  <a:lnTo>
                    <a:pt x="789922" y="501450"/>
                  </a:lnTo>
                  <a:lnTo>
                    <a:pt x="791880" y="500195"/>
                  </a:lnTo>
                  <a:lnTo>
                    <a:pt x="792533" y="499567"/>
                  </a:lnTo>
                  <a:lnTo>
                    <a:pt x="829652" y="425188"/>
                  </a:lnTo>
                  <a:lnTo>
                    <a:pt x="824530" y="427864"/>
                  </a:lnTo>
                  <a:lnTo>
                    <a:pt x="814532" y="432882"/>
                  </a:lnTo>
                  <a:lnTo>
                    <a:pt x="802464" y="438570"/>
                  </a:lnTo>
                  <a:lnTo>
                    <a:pt x="789018" y="444592"/>
                  </a:lnTo>
                  <a:lnTo>
                    <a:pt x="774193" y="450614"/>
                  </a:lnTo>
                  <a:lnTo>
                    <a:pt x="757988" y="457305"/>
                  </a:lnTo>
                  <a:lnTo>
                    <a:pt x="740405" y="463662"/>
                  </a:lnTo>
                  <a:lnTo>
                    <a:pt x="721097" y="470353"/>
                  </a:lnTo>
                  <a:lnTo>
                    <a:pt x="700755" y="476710"/>
                  </a:lnTo>
                  <a:lnTo>
                    <a:pt x="679034" y="482732"/>
                  </a:lnTo>
                  <a:lnTo>
                    <a:pt x="655934" y="488754"/>
                  </a:lnTo>
                  <a:lnTo>
                    <a:pt x="631455" y="494442"/>
                  </a:lnTo>
                  <a:lnTo>
                    <a:pt x="605597" y="499795"/>
                  </a:lnTo>
                  <a:lnTo>
                    <a:pt x="579049" y="504144"/>
                  </a:lnTo>
                  <a:lnTo>
                    <a:pt x="550433" y="508493"/>
                  </a:lnTo>
                  <a:lnTo>
                    <a:pt x="521127" y="511504"/>
                  </a:lnTo>
                  <a:lnTo>
                    <a:pt x="490442" y="514181"/>
                  </a:lnTo>
                  <a:lnTo>
                    <a:pt x="458722" y="515519"/>
                  </a:lnTo>
                  <a:lnTo>
                    <a:pt x="425969" y="516188"/>
                  </a:lnTo>
                  <a:lnTo>
                    <a:pt x="392870" y="515519"/>
                  </a:lnTo>
                  <a:lnTo>
                    <a:pt x="361151" y="514181"/>
                  </a:lnTo>
                  <a:lnTo>
                    <a:pt x="330466" y="511170"/>
                  </a:lnTo>
                  <a:lnTo>
                    <a:pt x="301160" y="507824"/>
                  </a:lnTo>
                  <a:lnTo>
                    <a:pt x="273233" y="503475"/>
                  </a:lnTo>
                  <a:lnTo>
                    <a:pt x="246340" y="498456"/>
                  </a:lnTo>
                  <a:lnTo>
                    <a:pt x="221172" y="493103"/>
                  </a:lnTo>
                  <a:lnTo>
                    <a:pt x="196692" y="487081"/>
                  </a:lnTo>
                  <a:lnTo>
                    <a:pt x="173937" y="480725"/>
                  </a:lnTo>
                  <a:lnTo>
                    <a:pt x="152216" y="474033"/>
                  </a:lnTo>
                  <a:lnTo>
                    <a:pt x="131874" y="467008"/>
                  </a:lnTo>
                  <a:lnTo>
                    <a:pt x="113257" y="459982"/>
                  </a:lnTo>
                  <a:lnTo>
                    <a:pt x="95673" y="452956"/>
                  </a:lnTo>
                  <a:lnTo>
                    <a:pt x="79468" y="446265"/>
                  </a:lnTo>
                  <a:lnTo>
                    <a:pt x="64988" y="439574"/>
                  </a:lnTo>
                  <a:lnTo>
                    <a:pt x="52231" y="433217"/>
                  </a:lnTo>
                  <a:lnTo>
                    <a:pt x="40164" y="427195"/>
                  </a:lnTo>
                  <a:lnTo>
                    <a:pt x="30165" y="421507"/>
                  </a:lnTo>
                  <a:lnTo>
                    <a:pt x="21757" y="416612"/>
                  </a:lnTo>
                  <a:close/>
                  <a:moveTo>
                    <a:pt x="427926" y="59370"/>
                  </a:moveTo>
                  <a:cubicBezTo>
                    <a:pt x="274127" y="59370"/>
                    <a:pt x="149449" y="95962"/>
                    <a:pt x="149449" y="141103"/>
                  </a:cubicBezTo>
                  <a:cubicBezTo>
                    <a:pt x="149449" y="186242"/>
                    <a:pt x="274127" y="222835"/>
                    <a:pt x="427926" y="222835"/>
                  </a:cubicBezTo>
                  <a:cubicBezTo>
                    <a:pt x="581724" y="222835"/>
                    <a:pt x="706403" y="186242"/>
                    <a:pt x="706403" y="141103"/>
                  </a:cubicBezTo>
                  <a:cubicBezTo>
                    <a:pt x="706403" y="95962"/>
                    <a:pt x="581724" y="59370"/>
                    <a:pt x="427926" y="59370"/>
                  </a:cubicBezTo>
                  <a:close/>
                  <a:moveTo>
                    <a:pt x="427926" y="0"/>
                  </a:moveTo>
                  <a:cubicBezTo>
                    <a:pt x="636817" y="0"/>
                    <a:pt x="808630" y="64759"/>
                    <a:pt x="829291" y="147746"/>
                  </a:cubicBezTo>
                  <a:lnTo>
                    <a:pt x="830758" y="159594"/>
                  </a:lnTo>
                  <a:lnTo>
                    <a:pt x="831373" y="159594"/>
                  </a:lnTo>
                  <a:lnTo>
                    <a:pt x="831373" y="164572"/>
                  </a:lnTo>
                  <a:lnTo>
                    <a:pt x="831373" y="263608"/>
                  </a:lnTo>
                  <a:lnTo>
                    <a:pt x="831373" y="304668"/>
                  </a:lnTo>
                  <a:lnTo>
                    <a:pt x="830758" y="304668"/>
                  </a:lnTo>
                  <a:lnTo>
                    <a:pt x="829292" y="316516"/>
                  </a:lnTo>
                  <a:lnTo>
                    <a:pt x="817480" y="340912"/>
                  </a:lnTo>
                  <a:lnTo>
                    <a:pt x="853836" y="411470"/>
                  </a:lnTo>
                  <a:cubicBezTo>
                    <a:pt x="854353" y="419931"/>
                    <a:pt x="854869" y="428393"/>
                    <a:pt x="855386" y="436854"/>
                  </a:cubicBezTo>
                  <a:lnTo>
                    <a:pt x="828626" y="491160"/>
                  </a:lnTo>
                  <a:lnTo>
                    <a:pt x="831111" y="498821"/>
                  </a:lnTo>
                  <a:cubicBezTo>
                    <a:pt x="831455" y="502930"/>
                    <a:pt x="831798" y="507039"/>
                    <a:pt x="832142" y="511148"/>
                  </a:cubicBezTo>
                  <a:lnTo>
                    <a:pt x="831185" y="522586"/>
                  </a:lnTo>
                  <a:lnTo>
                    <a:pt x="855385" y="569551"/>
                  </a:lnTo>
                  <a:cubicBezTo>
                    <a:pt x="855902" y="578012"/>
                    <a:pt x="856418" y="586474"/>
                    <a:pt x="856935" y="594935"/>
                  </a:cubicBezTo>
                  <a:lnTo>
                    <a:pt x="831374" y="646807"/>
                  </a:lnTo>
                  <a:cubicBezTo>
                    <a:pt x="831374" y="691620"/>
                    <a:pt x="831375" y="736433"/>
                    <a:pt x="831375" y="781246"/>
                  </a:cubicBezTo>
                  <a:lnTo>
                    <a:pt x="831375" y="1106280"/>
                  </a:lnTo>
                  <a:lnTo>
                    <a:pt x="831375" y="1106281"/>
                  </a:lnTo>
                  <a:lnTo>
                    <a:pt x="831375" y="1106283"/>
                  </a:lnTo>
                  <a:lnTo>
                    <a:pt x="831375" y="1111260"/>
                  </a:lnTo>
                  <a:lnTo>
                    <a:pt x="830759" y="1111260"/>
                  </a:lnTo>
                  <a:lnTo>
                    <a:pt x="829292" y="1123108"/>
                  </a:lnTo>
                  <a:cubicBezTo>
                    <a:pt x="808632" y="1206094"/>
                    <a:pt x="636819" y="1270853"/>
                    <a:pt x="427927" y="1270853"/>
                  </a:cubicBezTo>
                  <a:cubicBezTo>
                    <a:pt x="219035" y="1270853"/>
                    <a:pt x="47222" y="1206094"/>
                    <a:pt x="26562" y="1123108"/>
                  </a:cubicBezTo>
                  <a:lnTo>
                    <a:pt x="25095" y="1111260"/>
                  </a:lnTo>
                  <a:lnTo>
                    <a:pt x="24479" y="1111260"/>
                  </a:lnTo>
                  <a:lnTo>
                    <a:pt x="24479" y="1106281"/>
                  </a:lnTo>
                  <a:lnTo>
                    <a:pt x="24479" y="636563"/>
                  </a:lnTo>
                  <a:lnTo>
                    <a:pt x="1549" y="587555"/>
                  </a:lnTo>
                  <a:cubicBezTo>
                    <a:pt x="2065" y="579100"/>
                    <a:pt x="2582" y="570646"/>
                    <a:pt x="3098" y="562191"/>
                  </a:cubicBezTo>
                  <a:lnTo>
                    <a:pt x="24133" y="519119"/>
                  </a:lnTo>
                  <a:cubicBezTo>
                    <a:pt x="23837" y="516462"/>
                    <a:pt x="23540" y="513805"/>
                    <a:pt x="23244" y="511148"/>
                  </a:cubicBezTo>
                  <a:lnTo>
                    <a:pt x="24619" y="498821"/>
                  </a:lnTo>
                  <a:lnTo>
                    <a:pt x="27645" y="488559"/>
                  </a:lnTo>
                  <a:lnTo>
                    <a:pt x="0" y="429474"/>
                  </a:lnTo>
                  <a:cubicBezTo>
                    <a:pt x="516" y="421019"/>
                    <a:pt x="1033" y="412565"/>
                    <a:pt x="1549" y="404110"/>
                  </a:cubicBezTo>
                  <a:lnTo>
                    <a:pt x="35406" y="334783"/>
                  </a:lnTo>
                  <a:lnTo>
                    <a:pt x="26562" y="316516"/>
                  </a:lnTo>
                  <a:lnTo>
                    <a:pt x="25095" y="304668"/>
                  </a:lnTo>
                  <a:cubicBezTo>
                    <a:pt x="24890" y="257967"/>
                    <a:pt x="24684" y="211266"/>
                    <a:pt x="24479" y="164565"/>
                  </a:cubicBezTo>
                  <a:lnTo>
                    <a:pt x="26561" y="147746"/>
                  </a:lnTo>
                  <a:cubicBezTo>
                    <a:pt x="47222" y="64759"/>
                    <a:pt x="219034" y="0"/>
                    <a:pt x="4279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a typeface="Segoe UI" pitchFamily="34" charset="0"/>
                <a:cs typeface="Segoe UI" pitchFamily="34" charset="0"/>
              </a:endParaRPr>
            </a:p>
          </p:txBody>
        </p:sp>
      </p:grpSp>
      <p:grpSp>
        <p:nvGrpSpPr>
          <p:cNvPr id="96" name="Group 95"/>
          <p:cNvGrpSpPr/>
          <p:nvPr/>
        </p:nvGrpSpPr>
        <p:grpSpPr>
          <a:xfrm>
            <a:off x="2740182" y="5385559"/>
            <a:ext cx="914400" cy="914400"/>
            <a:chOff x="2740182" y="5385559"/>
            <a:chExt cx="914400" cy="914400"/>
          </a:xfrm>
        </p:grpSpPr>
        <p:sp>
          <p:nvSpPr>
            <p:cNvPr id="25" name="Rectangle 24"/>
            <p:cNvSpPr/>
            <p:nvPr/>
          </p:nvSpPr>
          <p:spPr>
            <a:xfrm>
              <a:off x="2740182" y="5385559"/>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26" name="TextBox 25"/>
            <p:cNvSpPr txBox="1"/>
            <p:nvPr/>
          </p:nvSpPr>
          <p:spPr>
            <a:xfrm>
              <a:off x="2740182" y="5385559"/>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ALWAYS ENCRYPTED</a:t>
              </a:r>
            </a:p>
          </p:txBody>
        </p:sp>
        <p:sp>
          <p:nvSpPr>
            <p:cNvPr id="24" name="Freeform: Shape 23"/>
            <p:cNvSpPr/>
            <p:nvPr/>
          </p:nvSpPr>
          <p:spPr bwMode="auto">
            <a:xfrm>
              <a:off x="2944127" y="5711867"/>
              <a:ext cx="506510" cy="499043"/>
            </a:xfrm>
            <a:custGeom>
              <a:avLst/>
              <a:gdLst>
                <a:gd name="connsiteX0" fmla="*/ 198732 w 397464"/>
                <a:gd name="connsiteY0" fmla="*/ 128930 h 391604"/>
                <a:gd name="connsiteX1" fmla="*/ 237714 w 397464"/>
                <a:gd name="connsiteY1" fmla="*/ 167912 h 391604"/>
                <a:gd name="connsiteX2" fmla="*/ 226297 w 397464"/>
                <a:gd name="connsiteY2" fmla="*/ 195476 h 391604"/>
                <a:gd name="connsiteX3" fmla="*/ 217834 w 397464"/>
                <a:gd name="connsiteY3" fmla="*/ 201182 h 391604"/>
                <a:gd name="connsiteX4" fmla="*/ 229346 w 397464"/>
                <a:gd name="connsiteY4" fmla="*/ 262031 h 391604"/>
                <a:gd name="connsiteX5" fmla="*/ 168119 w 397464"/>
                <a:gd name="connsiteY5" fmla="*/ 262031 h 391604"/>
                <a:gd name="connsiteX6" fmla="*/ 179630 w 397464"/>
                <a:gd name="connsiteY6" fmla="*/ 201182 h 391604"/>
                <a:gd name="connsiteX7" fmla="*/ 171168 w 397464"/>
                <a:gd name="connsiteY7" fmla="*/ 195476 h 391604"/>
                <a:gd name="connsiteX8" fmla="*/ 159750 w 397464"/>
                <a:gd name="connsiteY8" fmla="*/ 167912 h 391604"/>
                <a:gd name="connsiteX9" fmla="*/ 198732 w 397464"/>
                <a:gd name="connsiteY9" fmla="*/ 128930 h 391604"/>
                <a:gd name="connsiteX10" fmla="*/ 364917 w 397464"/>
                <a:gd name="connsiteY10" fmla="*/ 90149 h 391604"/>
                <a:gd name="connsiteX11" fmla="*/ 378522 w 397464"/>
                <a:gd name="connsiteY11" fmla="*/ 111376 h 391604"/>
                <a:gd name="connsiteX12" fmla="*/ 327604 w 397464"/>
                <a:gd name="connsiteY12" fmla="*/ 345531 h 391604"/>
                <a:gd name="connsiteX13" fmla="*/ 88193 w 397464"/>
                <a:gd name="connsiteY13" fmla="*/ 355709 h 391604"/>
                <a:gd name="connsiteX14" fmla="*/ 17585 w 397464"/>
                <a:gd name="connsiteY14" fmla="*/ 126722 h 391604"/>
                <a:gd name="connsiteX15" fmla="*/ 0 w 397464"/>
                <a:gd name="connsiteY15" fmla="*/ 113757 h 391604"/>
                <a:gd name="connsiteX16" fmla="*/ 68791 w 397464"/>
                <a:gd name="connsiteY16" fmla="*/ 97753 h 391604"/>
                <a:gd name="connsiteX17" fmla="*/ 88340 w 397464"/>
                <a:gd name="connsiteY17" fmla="*/ 178890 h 391604"/>
                <a:gd name="connsiteX18" fmla="*/ 71398 w 397464"/>
                <a:gd name="connsiteY18" fmla="*/ 166398 h 391604"/>
                <a:gd name="connsiteX19" fmla="*/ 136186 w 397464"/>
                <a:gd name="connsiteY19" fmla="*/ 311552 h 391604"/>
                <a:gd name="connsiteX20" fmla="*/ 293829 w 397464"/>
                <a:gd name="connsiteY20" fmla="*/ 291150 h 391604"/>
                <a:gd name="connsiteX21" fmla="*/ 319529 w 397464"/>
                <a:gd name="connsiteY21" fmla="*/ 134284 h 391604"/>
                <a:gd name="connsiteX22" fmla="*/ 314085 w 397464"/>
                <a:gd name="connsiteY22" fmla="*/ 126190 h 391604"/>
                <a:gd name="connsiteX23" fmla="*/ 316962 w 397464"/>
                <a:gd name="connsiteY23" fmla="*/ 38290 h 391604"/>
                <a:gd name="connsiteX24" fmla="*/ 353272 w 397464"/>
                <a:gd name="connsiteY24" fmla="*/ 71979 h 391604"/>
                <a:gd name="connsiteX25" fmla="*/ 305922 w 397464"/>
                <a:gd name="connsiteY25" fmla="*/ 114052 h 391604"/>
                <a:gd name="connsiteX26" fmla="*/ 281243 w 397464"/>
                <a:gd name="connsiteY26" fmla="*/ 89663 h 391604"/>
                <a:gd name="connsiteX27" fmla="*/ 260153 w 397464"/>
                <a:gd name="connsiteY27" fmla="*/ 8681 h 391604"/>
                <a:gd name="connsiteX28" fmla="*/ 299115 w 397464"/>
                <a:gd name="connsiteY28" fmla="*/ 25890 h 391604"/>
                <a:gd name="connsiteX29" fmla="*/ 268843 w 397464"/>
                <a:gd name="connsiteY29" fmla="*/ 81587 h 391604"/>
                <a:gd name="connsiteX30" fmla="*/ 238717 w 397464"/>
                <a:gd name="connsiteY30" fmla="*/ 68455 h 391604"/>
                <a:gd name="connsiteX31" fmla="*/ 187047 w 397464"/>
                <a:gd name="connsiteY31" fmla="*/ 419 h 391604"/>
                <a:gd name="connsiteX32" fmla="*/ 189739 w 397464"/>
                <a:gd name="connsiteY32" fmla="*/ 64320 h 391604"/>
                <a:gd name="connsiteX33" fmla="*/ 176639 w 397464"/>
                <a:gd name="connsiteY33" fmla="*/ 64643 h 391604"/>
                <a:gd name="connsiteX34" fmla="*/ 164959 w 397464"/>
                <a:gd name="connsiteY34" fmla="*/ 2696 h 391604"/>
                <a:gd name="connsiteX35" fmla="*/ 208352 w 397464"/>
                <a:gd name="connsiteY35" fmla="*/ 0 h 391604"/>
                <a:gd name="connsiteX36" fmla="*/ 238430 w 397464"/>
                <a:gd name="connsiteY36" fmla="*/ 5040 h 391604"/>
                <a:gd name="connsiteX37" fmla="*/ 223735 w 397464"/>
                <a:gd name="connsiteY37" fmla="*/ 66517 h 391604"/>
                <a:gd name="connsiteX38" fmla="*/ 204021 w 397464"/>
                <a:gd name="connsiteY38" fmla="*/ 63967 h 39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7464" h="391604">
                  <a:moveTo>
                    <a:pt x="198732" y="128930"/>
                  </a:moveTo>
                  <a:cubicBezTo>
                    <a:pt x="220262" y="128930"/>
                    <a:pt x="237714" y="146383"/>
                    <a:pt x="237714" y="167912"/>
                  </a:cubicBezTo>
                  <a:cubicBezTo>
                    <a:pt x="237714" y="178677"/>
                    <a:pt x="233351" y="188422"/>
                    <a:pt x="226297" y="195476"/>
                  </a:cubicBezTo>
                  <a:lnTo>
                    <a:pt x="217834" y="201182"/>
                  </a:lnTo>
                  <a:lnTo>
                    <a:pt x="229346" y="262031"/>
                  </a:lnTo>
                  <a:lnTo>
                    <a:pt x="168119" y="262031"/>
                  </a:lnTo>
                  <a:lnTo>
                    <a:pt x="179630" y="201182"/>
                  </a:lnTo>
                  <a:lnTo>
                    <a:pt x="171168" y="195476"/>
                  </a:lnTo>
                  <a:cubicBezTo>
                    <a:pt x="164113" y="188422"/>
                    <a:pt x="159750" y="178677"/>
                    <a:pt x="159750" y="167912"/>
                  </a:cubicBezTo>
                  <a:cubicBezTo>
                    <a:pt x="159750" y="146383"/>
                    <a:pt x="177203" y="128930"/>
                    <a:pt x="198732" y="128930"/>
                  </a:cubicBezTo>
                  <a:close/>
                  <a:moveTo>
                    <a:pt x="364917" y="90149"/>
                  </a:moveTo>
                  <a:cubicBezTo>
                    <a:pt x="370762" y="96303"/>
                    <a:pt x="374868" y="103676"/>
                    <a:pt x="378522" y="111376"/>
                  </a:cubicBezTo>
                  <a:cubicBezTo>
                    <a:pt x="416737" y="191930"/>
                    <a:pt x="395819" y="288122"/>
                    <a:pt x="327604" y="345531"/>
                  </a:cubicBezTo>
                  <a:cubicBezTo>
                    <a:pt x="259388" y="402939"/>
                    <a:pt x="161036" y="407120"/>
                    <a:pt x="88193" y="355709"/>
                  </a:cubicBezTo>
                  <a:cubicBezTo>
                    <a:pt x="15352" y="304298"/>
                    <a:pt x="-13656" y="210227"/>
                    <a:pt x="17585" y="126722"/>
                  </a:cubicBezTo>
                  <a:lnTo>
                    <a:pt x="0" y="113757"/>
                  </a:lnTo>
                  <a:lnTo>
                    <a:pt x="68791" y="97753"/>
                  </a:lnTo>
                  <a:lnTo>
                    <a:pt x="88340" y="178890"/>
                  </a:lnTo>
                  <a:lnTo>
                    <a:pt x="71398" y="166398"/>
                  </a:lnTo>
                  <a:cubicBezTo>
                    <a:pt x="58563" y="223782"/>
                    <a:pt x="84900" y="282789"/>
                    <a:pt x="136186" y="311552"/>
                  </a:cubicBezTo>
                  <a:cubicBezTo>
                    <a:pt x="187473" y="340317"/>
                    <a:pt x="251556" y="332022"/>
                    <a:pt x="293829" y="291150"/>
                  </a:cubicBezTo>
                  <a:cubicBezTo>
                    <a:pt x="336102" y="250277"/>
                    <a:pt x="346549" y="186509"/>
                    <a:pt x="319529" y="134284"/>
                  </a:cubicBezTo>
                  <a:lnTo>
                    <a:pt x="314085" y="126190"/>
                  </a:lnTo>
                  <a:close/>
                  <a:moveTo>
                    <a:pt x="316962" y="38290"/>
                  </a:moveTo>
                  <a:cubicBezTo>
                    <a:pt x="330556" y="47619"/>
                    <a:pt x="342820" y="58897"/>
                    <a:pt x="353272" y="71979"/>
                  </a:cubicBezTo>
                  <a:lnTo>
                    <a:pt x="305922" y="114052"/>
                  </a:lnTo>
                  <a:cubicBezTo>
                    <a:pt x="299071" y="104453"/>
                    <a:pt x="290632" y="96356"/>
                    <a:pt x="281243" y="89663"/>
                  </a:cubicBezTo>
                  <a:close/>
                  <a:moveTo>
                    <a:pt x="260153" y="8681"/>
                  </a:moveTo>
                  <a:cubicBezTo>
                    <a:pt x="273789" y="12884"/>
                    <a:pt x="286902" y="18582"/>
                    <a:pt x="299115" y="25890"/>
                  </a:cubicBezTo>
                  <a:lnTo>
                    <a:pt x="268843" y="81587"/>
                  </a:lnTo>
                  <a:cubicBezTo>
                    <a:pt x="259574" y="75621"/>
                    <a:pt x="249366" y="71345"/>
                    <a:pt x="238717" y="68455"/>
                  </a:cubicBezTo>
                  <a:close/>
                  <a:moveTo>
                    <a:pt x="187047" y="419"/>
                  </a:moveTo>
                  <a:lnTo>
                    <a:pt x="189739" y="64320"/>
                  </a:lnTo>
                  <a:cubicBezTo>
                    <a:pt x="185292" y="63231"/>
                    <a:pt x="180965" y="63828"/>
                    <a:pt x="176639" y="64643"/>
                  </a:cubicBezTo>
                  <a:lnTo>
                    <a:pt x="164959" y="2696"/>
                  </a:lnTo>
                  <a:close/>
                  <a:moveTo>
                    <a:pt x="208352" y="0"/>
                  </a:moveTo>
                  <a:lnTo>
                    <a:pt x="238430" y="5040"/>
                  </a:lnTo>
                  <a:lnTo>
                    <a:pt x="223735" y="66517"/>
                  </a:lnTo>
                  <a:cubicBezTo>
                    <a:pt x="217383" y="64331"/>
                    <a:pt x="210735" y="63879"/>
                    <a:pt x="204021" y="639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93" name="Group 92"/>
          <p:cNvGrpSpPr/>
          <p:nvPr/>
        </p:nvGrpSpPr>
        <p:grpSpPr>
          <a:xfrm>
            <a:off x="1747751" y="2728901"/>
            <a:ext cx="914400" cy="914400"/>
            <a:chOff x="1747751" y="2728901"/>
            <a:chExt cx="914400" cy="914400"/>
          </a:xfrm>
        </p:grpSpPr>
        <p:sp>
          <p:nvSpPr>
            <p:cNvPr id="30" name="Rectangle 29"/>
            <p:cNvSpPr/>
            <p:nvPr/>
          </p:nvSpPr>
          <p:spPr>
            <a:xfrm>
              <a:off x="1747751" y="2728901"/>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31" name="TextBox 30"/>
            <p:cNvSpPr txBox="1"/>
            <p:nvPr/>
          </p:nvSpPr>
          <p:spPr>
            <a:xfrm>
              <a:off x="1747751" y="2728901"/>
              <a:ext cx="914400"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TEMPORAL</a:t>
              </a:r>
            </a:p>
          </p:txBody>
        </p:sp>
        <p:sp>
          <p:nvSpPr>
            <p:cNvPr id="29" name="Oval 918"/>
            <p:cNvSpPr>
              <a:spLocks noChangeArrowheads="1"/>
            </p:cNvSpPr>
            <p:nvPr/>
          </p:nvSpPr>
          <p:spPr bwMode="auto">
            <a:xfrm>
              <a:off x="1946663" y="3028950"/>
              <a:ext cx="516576" cy="518984"/>
            </a:xfrm>
            <a:custGeom>
              <a:avLst/>
              <a:gdLst/>
              <a:ahLst/>
              <a:cxnLst/>
              <a:rect l="l" t="t" r="r" b="b"/>
              <a:pathLst>
                <a:path w="1040368" h="1045224">
                  <a:moveTo>
                    <a:pt x="511040" y="855333"/>
                  </a:moveTo>
                  <a:lnTo>
                    <a:pt x="511040" y="987715"/>
                  </a:lnTo>
                  <a:lnTo>
                    <a:pt x="529328" y="987715"/>
                  </a:lnTo>
                  <a:lnTo>
                    <a:pt x="529328" y="855333"/>
                  </a:lnTo>
                  <a:close/>
                  <a:moveTo>
                    <a:pt x="836285" y="513469"/>
                  </a:moveTo>
                  <a:lnTo>
                    <a:pt x="836285" y="531757"/>
                  </a:lnTo>
                  <a:lnTo>
                    <a:pt x="968667" y="531757"/>
                  </a:lnTo>
                  <a:lnTo>
                    <a:pt x="968667" y="513469"/>
                  </a:lnTo>
                  <a:close/>
                  <a:moveTo>
                    <a:pt x="70878" y="513469"/>
                  </a:moveTo>
                  <a:lnTo>
                    <a:pt x="70878" y="531757"/>
                  </a:lnTo>
                  <a:lnTo>
                    <a:pt x="203260" y="531757"/>
                  </a:lnTo>
                  <a:lnTo>
                    <a:pt x="203260" y="513469"/>
                  </a:lnTo>
                  <a:close/>
                  <a:moveTo>
                    <a:pt x="904248" y="281967"/>
                  </a:moveTo>
                  <a:lnTo>
                    <a:pt x="841048" y="296551"/>
                  </a:lnTo>
                  <a:lnTo>
                    <a:pt x="521904" y="493915"/>
                  </a:lnTo>
                  <a:cubicBezTo>
                    <a:pt x="507326" y="485583"/>
                    <a:pt x="490057" y="486336"/>
                    <a:pt x="475042" y="493927"/>
                  </a:cubicBezTo>
                  <a:cubicBezTo>
                    <a:pt x="450039" y="512887"/>
                    <a:pt x="437538" y="550807"/>
                    <a:pt x="456290" y="576086"/>
                  </a:cubicBezTo>
                  <a:cubicBezTo>
                    <a:pt x="467784" y="591581"/>
                    <a:pt x="483974" y="599953"/>
                    <a:pt x="500530" y="598686"/>
                  </a:cubicBezTo>
                  <a:lnTo>
                    <a:pt x="666033" y="797286"/>
                  </a:lnTo>
                  <a:lnTo>
                    <a:pt x="719510" y="807009"/>
                  </a:lnTo>
                  <a:lnTo>
                    <a:pt x="709787" y="758394"/>
                  </a:lnTo>
                  <a:lnTo>
                    <a:pt x="550997" y="567850"/>
                  </a:lnTo>
                  <a:cubicBezTo>
                    <a:pt x="557388" y="558400"/>
                    <a:pt x="560055" y="546614"/>
                    <a:pt x="558438" y="535239"/>
                  </a:cubicBezTo>
                  <a:lnTo>
                    <a:pt x="865356" y="340305"/>
                  </a:lnTo>
                  <a:close/>
                  <a:moveTo>
                    <a:pt x="511040" y="78720"/>
                  </a:moveTo>
                  <a:lnTo>
                    <a:pt x="511040" y="211102"/>
                  </a:lnTo>
                  <a:lnTo>
                    <a:pt x="529328" y="211102"/>
                  </a:lnTo>
                  <a:lnTo>
                    <a:pt x="529328" y="78720"/>
                  </a:lnTo>
                  <a:close/>
                  <a:moveTo>
                    <a:pt x="520184" y="0"/>
                  </a:moveTo>
                  <a:cubicBezTo>
                    <a:pt x="807474" y="0"/>
                    <a:pt x="1040368" y="233981"/>
                    <a:pt x="1040368" y="522612"/>
                  </a:cubicBezTo>
                  <a:cubicBezTo>
                    <a:pt x="1040368" y="811243"/>
                    <a:pt x="807474" y="1045224"/>
                    <a:pt x="520184" y="1045224"/>
                  </a:cubicBezTo>
                  <a:cubicBezTo>
                    <a:pt x="232894" y="1045224"/>
                    <a:pt x="0" y="811243"/>
                    <a:pt x="0" y="522612"/>
                  </a:cubicBezTo>
                  <a:cubicBezTo>
                    <a:pt x="0" y="233981"/>
                    <a:pt x="232894" y="0"/>
                    <a:pt x="520184" y="0"/>
                  </a:cubicBezTo>
                  <a:close/>
                </a:path>
              </a:pathLst>
            </a:custGeom>
            <a:solidFill>
              <a:schemeClr val="bg1"/>
            </a:solidFill>
            <a:ln>
              <a:noFill/>
            </a:ln>
            <a:extLst/>
          </p:spPr>
          <p:txBody>
            <a:bodyPr vert="horz" wrap="square" lIns="91440" tIns="44534" rIns="91440" bIns="44534" numCol="1" anchor="t" anchorCtr="0" compatLnSpc="1">
              <a:prstTxWarp prst="textNoShape">
                <a:avLst/>
              </a:prstTxWarp>
            </a:bodyPr>
            <a:lstStyle/>
            <a:p>
              <a:pPr marL="0" marR="0" lvl="0" indent="0" defTabSz="89058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solidFill>
                    <a:srgbClr val="FFFFFF">
                      <a:alpha val="0"/>
                    </a:srgbClr>
                  </a:solidFill>
                </a:ln>
                <a:gradFill>
                  <a:gsLst>
                    <a:gs pos="83000">
                      <a:schemeClr val="bg1"/>
                    </a:gs>
                    <a:gs pos="100000">
                      <a:schemeClr val="bg1"/>
                    </a:gs>
                  </a:gsLst>
                  <a:lin ang="5400000" scaled="1"/>
                </a:gradFill>
                <a:effectLst/>
                <a:uLnTx/>
                <a:uFillTx/>
                <a:latin typeface="Segoe UI"/>
              </a:endParaRPr>
            </a:p>
          </p:txBody>
        </p:sp>
      </p:grpSp>
      <p:grpSp>
        <p:nvGrpSpPr>
          <p:cNvPr id="59" name="Group 58"/>
          <p:cNvGrpSpPr/>
          <p:nvPr/>
        </p:nvGrpSpPr>
        <p:grpSpPr>
          <a:xfrm>
            <a:off x="1568630" y="4809487"/>
            <a:ext cx="914400" cy="914400"/>
            <a:chOff x="1568630" y="4809487"/>
            <a:chExt cx="914400" cy="914400"/>
          </a:xfrm>
        </p:grpSpPr>
        <p:sp>
          <p:nvSpPr>
            <p:cNvPr id="38" name="Rectangle 37"/>
            <p:cNvSpPr/>
            <p:nvPr/>
          </p:nvSpPr>
          <p:spPr>
            <a:xfrm>
              <a:off x="1568630" y="4809487"/>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39" name="TextBox 38"/>
            <p:cNvSpPr txBox="1"/>
            <p:nvPr/>
          </p:nvSpPr>
          <p:spPr>
            <a:xfrm>
              <a:off x="1568630" y="4809487"/>
              <a:ext cx="914400"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DYNAMIC DATA MASKING</a:t>
              </a:r>
            </a:p>
          </p:txBody>
        </p:sp>
        <p:grpSp>
          <p:nvGrpSpPr>
            <p:cNvPr id="57" name="Group 56"/>
            <p:cNvGrpSpPr/>
            <p:nvPr/>
          </p:nvGrpSpPr>
          <p:grpSpPr>
            <a:xfrm>
              <a:off x="1802023" y="5220691"/>
              <a:ext cx="447614" cy="428153"/>
              <a:chOff x="1809983" y="5270178"/>
              <a:chExt cx="304694" cy="291447"/>
            </a:xfrm>
          </p:grpSpPr>
          <p:sp>
            <p:nvSpPr>
              <p:cNvPr id="35" name="Freeform 11"/>
              <p:cNvSpPr>
                <a:spLocks noEditPoints="1"/>
              </p:cNvSpPr>
              <p:nvPr/>
            </p:nvSpPr>
            <p:spPr bwMode="auto">
              <a:xfrm>
                <a:off x="1809983" y="5270178"/>
                <a:ext cx="304694" cy="291447"/>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36" name="Freeform 12"/>
              <p:cNvSpPr>
                <a:spLocks/>
              </p:cNvSpPr>
              <p:nvPr/>
            </p:nvSpPr>
            <p:spPr bwMode="auto">
              <a:xfrm>
                <a:off x="1836478" y="5276292"/>
                <a:ext cx="124833" cy="138590"/>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37" name="Freeform 13"/>
              <p:cNvSpPr>
                <a:spLocks/>
              </p:cNvSpPr>
              <p:nvPr/>
            </p:nvSpPr>
            <p:spPr bwMode="auto">
              <a:xfrm>
                <a:off x="1961311" y="5414882"/>
                <a:ext cx="114643" cy="138590"/>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grpSp>
        <p:nvGrpSpPr>
          <p:cNvPr id="94" name="Group 93"/>
          <p:cNvGrpSpPr/>
          <p:nvPr/>
        </p:nvGrpSpPr>
        <p:grpSpPr>
          <a:xfrm>
            <a:off x="598153" y="3793513"/>
            <a:ext cx="914400" cy="914400"/>
            <a:chOff x="598153" y="3793513"/>
            <a:chExt cx="914400" cy="914400"/>
          </a:xfrm>
        </p:grpSpPr>
        <p:sp>
          <p:nvSpPr>
            <p:cNvPr id="45" name="Rectangle 44"/>
            <p:cNvSpPr/>
            <p:nvPr/>
          </p:nvSpPr>
          <p:spPr>
            <a:xfrm>
              <a:off x="598153" y="3793513"/>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46" name="TextBox 45"/>
            <p:cNvSpPr txBox="1"/>
            <p:nvPr/>
          </p:nvSpPr>
          <p:spPr>
            <a:xfrm>
              <a:off x="598153" y="3793513"/>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IN-MEMORY OLTP</a:t>
              </a:r>
            </a:p>
          </p:txBody>
        </p:sp>
        <p:sp>
          <p:nvSpPr>
            <p:cNvPr id="42" name="Freeform: Shape 41"/>
            <p:cNvSpPr/>
            <p:nvPr/>
          </p:nvSpPr>
          <p:spPr bwMode="auto">
            <a:xfrm>
              <a:off x="753118" y="4133370"/>
              <a:ext cx="558204" cy="452599"/>
            </a:xfrm>
            <a:custGeom>
              <a:avLst/>
              <a:gdLst>
                <a:gd name="connsiteX0" fmla="*/ 247864 w 730334"/>
                <a:gd name="connsiteY0" fmla="*/ 515053 h 592165"/>
                <a:gd name="connsiteX1" fmla="*/ 482468 w 730334"/>
                <a:gd name="connsiteY1" fmla="*/ 515053 h 592165"/>
                <a:gd name="connsiteX2" fmla="*/ 482468 w 730334"/>
                <a:gd name="connsiteY2" fmla="*/ 592165 h 592165"/>
                <a:gd name="connsiteX3" fmla="*/ 247864 w 730334"/>
                <a:gd name="connsiteY3" fmla="*/ 592165 h 592165"/>
                <a:gd name="connsiteX4" fmla="*/ 362767 w 730334"/>
                <a:gd name="connsiteY4" fmla="*/ 299046 h 592165"/>
                <a:gd name="connsiteX5" fmla="*/ 404523 w 730334"/>
                <a:gd name="connsiteY5" fmla="*/ 316342 h 592165"/>
                <a:gd name="connsiteX6" fmla="*/ 408659 w 730334"/>
                <a:gd name="connsiteY6" fmla="*/ 326327 h 592165"/>
                <a:gd name="connsiteX7" fmla="*/ 605515 w 730334"/>
                <a:gd name="connsiteY7" fmla="*/ 358098 h 592165"/>
                <a:gd name="connsiteX8" fmla="*/ 408660 w 730334"/>
                <a:gd name="connsiteY8" fmla="*/ 389868 h 592165"/>
                <a:gd name="connsiteX9" fmla="*/ 404523 w 730334"/>
                <a:gd name="connsiteY9" fmla="*/ 399854 h 592165"/>
                <a:gd name="connsiteX10" fmla="*/ 362767 w 730334"/>
                <a:gd name="connsiteY10" fmla="*/ 417150 h 592165"/>
                <a:gd name="connsiteX11" fmla="*/ 303715 w 730334"/>
                <a:gd name="connsiteY11" fmla="*/ 358098 h 592165"/>
                <a:gd name="connsiteX12" fmla="*/ 362767 w 730334"/>
                <a:gd name="connsiteY12" fmla="*/ 299046 h 592165"/>
                <a:gd name="connsiteX13" fmla="*/ 365167 w 730334"/>
                <a:gd name="connsiteY13" fmla="*/ 0 h 592165"/>
                <a:gd name="connsiteX14" fmla="*/ 730334 w 730334"/>
                <a:gd name="connsiteY14" fmla="*/ 365168 h 592165"/>
                <a:gd name="connsiteX15" fmla="*/ 667968 w 730334"/>
                <a:gd name="connsiteY15" fmla="*/ 569337 h 592165"/>
                <a:gd name="connsiteX16" fmla="*/ 662241 w 730334"/>
                <a:gd name="connsiteY16" fmla="*/ 576279 h 592165"/>
                <a:gd name="connsiteX17" fmla="*/ 616876 w 730334"/>
                <a:gd name="connsiteY17" fmla="*/ 549810 h 592165"/>
                <a:gd name="connsiteX18" fmla="*/ 537142 w 730334"/>
                <a:gd name="connsiteY18" fmla="*/ 503827 h 592165"/>
                <a:gd name="connsiteX19" fmla="*/ 560001 w 730334"/>
                <a:gd name="connsiteY19" fmla="*/ 464233 h 592165"/>
                <a:gd name="connsiteX20" fmla="*/ 607974 w 730334"/>
                <a:gd name="connsiteY20" fmla="*/ 491930 h 592165"/>
                <a:gd name="connsiteX21" fmla="*/ 629366 w 730334"/>
                <a:gd name="connsiteY21" fmla="*/ 447431 h 592165"/>
                <a:gd name="connsiteX22" fmla="*/ 641803 w 730334"/>
                <a:gd name="connsiteY22" fmla="*/ 365168 h 592165"/>
                <a:gd name="connsiteX23" fmla="*/ 620064 w 730334"/>
                <a:gd name="connsiteY23" fmla="*/ 257489 h 592165"/>
                <a:gd name="connsiteX24" fmla="*/ 609562 w 730334"/>
                <a:gd name="connsiteY24" fmla="*/ 241913 h 592165"/>
                <a:gd name="connsiteX25" fmla="*/ 574774 w 730334"/>
                <a:gd name="connsiteY25" fmla="*/ 261998 h 592165"/>
                <a:gd name="connsiteX26" fmla="*/ 551915 w 730334"/>
                <a:gd name="connsiteY26" fmla="*/ 222404 h 592165"/>
                <a:gd name="connsiteX27" fmla="*/ 583942 w 730334"/>
                <a:gd name="connsiteY27" fmla="*/ 203913 h 592165"/>
                <a:gd name="connsiteX28" fmla="*/ 560778 w 730334"/>
                <a:gd name="connsiteY28" fmla="*/ 169556 h 592165"/>
                <a:gd name="connsiteX29" fmla="*/ 420919 w 730334"/>
                <a:gd name="connsiteY29" fmla="*/ 94151 h 592165"/>
                <a:gd name="connsiteX30" fmla="*/ 388026 w 730334"/>
                <a:gd name="connsiteY30" fmla="*/ 90837 h 592165"/>
                <a:gd name="connsiteX31" fmla="*/ 388027 w 730334"/>
                <a:gd name="connsiteY31" fmla="*/ 138727 h 592165"/>
                <a:gd name="connsiteX32" fmla="*/ 342307 w 730334"/>
                <a:gd name="connsiteY32" fmla="*/ 138728 h 592165"/>
                <a:gd name="connsiteX33" fmla="*/ 342308 w 730334"/>
                <a:gd name="connsiteY33" fmla="*/ 90836 h 592165"/>
                <a:gd name="connsiteX34" fmla="*/ 309415 w 730334"/>
                <a:gd name="connsiteY34" fmla="*/ 94153 h 592165"/>
                <a:gd name="connsiteX35" fmla="*/ 169556 w 730334"/>
                <a:gd name="connsiteY35" fmla="*/ 169556 h 592165"/>
                <a:gd name="connsiteX36" fmla="*/ 143127 w 730334"/>
                <a:gd name="connsiteY36" fmla="*/ 208755 h 592165"/>
                <a:gd name="connsiteX37" fmla="*/ 166766 w 730334"/>
                <a:gd name="connsiteY37" fmla="*/ 222405 h 592165"/>
                <a:gd name="connsiteX38" fmla="*/ 143906 w 730334"/>
                <a:gd name="connsiteY38" fmla="*/ 261998 h 592165"/>
                <a:gd name="connsiteX39" fmla="*/ 117506 w 730334"/>
                <a:gd name="connsiteY39" fmla="*/ 246756 h 592165"/>
                <a:gd name="connsiteX40" fmla="*/ 110270 w 730334"/>
                <a:gd name="connsiteY40" fmla="*/ 257489 h 592165"/>
                <a:gd name="connsiteX41" fmla="*/ 88530 w 730334"/>
                <a:gd name="connsiteY41" fmla="*/ 365168 h 592165"/>
                <a:gd name="connsiteX42" fmla="*/ 100968 w 730334"/>
                <a:gd name="connsiteY42" fmla="*/ 447432 h 592165"/>
                <a:gd name="connsiteX43" fmla="*/ 122144 w 730334"/>
                <a:gd name="connsiteY43" fmla="*/ 491481 h 592165"/>
                <a:gd name="connsiteX44" fmla="*/ 167408 w 730334"/>
                <a:gd name="connsiteY44" fmla="*/ 465349 h 592165"/>
                <a:gd name="connsiteX45" fmla="*/ 190268 w 730334"/>
                <a:gd name="connsiteY45" fmla="*/ 504942 h 592165"/>
                <a:gd name="connsiteX46" fmla="*/ 68093 w 730334"/>
                <a:gd name="connsiteY46" fmla="*/ 576278 h 592165"/>
                <a:gd name="connsiteX47" fmla="*/ 62364 w 730334"/>
                <a:gd name="connsiteY47" fmla="*/ 569336 h 592165"/>
                <a:gd name="connsiteX48" fmla="*/ 0 w 730334"/>
                <a:gd name="connsiteY48" fmla="*/ 365168 h 592165"/>
                <a:gd name="connsiteX49" fmla="*/ 365167 w 730334"/>
                <a:gd name="connsiteY49" fmla="*/ 0 h 59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0334" h="592165">
                  <a:moveTo>
                    <a:pt x="247864" y="515053"/>
                  </a:moveTo>
                  <a:lnTo>
                    <a:pt x="482468" y="515053"/>
                  </a:lnTo>
                  <a:lnTo>
                    <a:pt x="482468" y="592165"/>
                  </a:lnTo>
                  <a:lnTo>
                    <a:pt x="247864" y="592165"/>
                  </a:lnTo>
                  <a:close/>
                  <a:moveTo>
                    <a:pt x="362767" y="299046"/>
                  </a:moveTo>
                  <a:cubicBezTo>
                    <a:pt x="379075" y="299046"/>
                    <a:pt x="393837" y="305656"/>
                    <a:pt x="404523" y="316342"/>
                  </a:cubicBezTo>
                  <a:lnTo>
                    <a:pt x="408659" y="326327"/>
                  </a:lnTo>
                  <a:cubicBezTo>
                    <a:pt x="442158" y="333286"/>
                    <a:pt x="605515" y="347508"/>
                    <a:pt x="605515" y="358098"/>
                  </a:cubicBezTo>
                  <a:cubicBezTo>
                    <a:pt x="605515" y="368688"/>
                    <a:pt x="442159" y="382909"/>
                    <a:pt x="408660" y="389868"/>
                  </a:cubicBezTo>
                  <a:lnTo>
                    <a:pt x="404523" y="399854"/>
                  </a:lnTo>
                  <a:cubicBezTo>
                    <a:pt x="393837" y="410541"/>
                    <a:pt x="379075" y="417150"/>
                    <a:pt x="362767" y="417150"/>
                  </a:cubicBezTo>
                  <a:cubicBezTo>
                    <a:pt x="330153" y="417150"/>
                    <a:pt x="303715" y="390712"/>
                    <a:pt x="303715" y="358098"/>
                  </a:cubicBezTo>
                  <a:cubicBezTo>
                    <a:pt x="303715" y="325484"/>
                    <a:pt x="330153" y="299046"/>
                    <a:pt x="362767" y="299046"/>
                  </a:cubicBezTo>
                  <a:close/>
                  <a:moveTo>
                    <a:pt x="365167" y="0"/>
                  </a:moveTo>
                  <a:cubicBezTo>
                    <a:pt x="566842" y="1"/>
                    <a:pt x="730334" y="163491"/>
                    <a:pt x="730334" y="365168"/>
                  </a:cubicBezTo>
                  <a:cubicBezTo>
                    <a:pt x="730334" y="440797"/>
                    <a:pt x="707343" y="511055"/>
                    <a:pt x="667968" y="569337"/>
                  </a:cubicBezTo>
                  <a:lnTo>
                    <a:pt x="662241" y="576279"/>
                  </a:lnTo>
                  <a:cubicBezTo>
                    <a:pt x="647119" y="567457"/>
                    <a:pt x="631998" y="558632"/>
                    <a:pt x="616876" y="549810"/>
                  </a:cubicBezTo>
                  <a:lnTo>
                    <a:pt x="537142" y="503827"/>
                  </a:lnTo>
                  <a:lnTo>
                    <a:pt x="560001" y="464233"/>
                  </a:lnTo>
                  <a:lnTo>
                    <a:pt x="607974" y="491930"/>
                  </a:lnTo>
                  <a:lnTo>
                    <a:pt x="629366" y="447431"/>
                  </a:lnTo>
                  <a:cubicBezTo>
                    <a:pt x="637449" y="421444"/>
                    <a:pt x="641803" y="393815"/>
                    <a:pt x="641803" y="365168"/>
                  </a:cubicBezTo>
                  <a:cubicBezTo>
                    <a:pt x="641803" y="326973"/>
                    <a:pt x="634062" y="290585"/>
                    <a:pt x="620064" y="257489"/>
                  </a:cubicBezTo>
                  <a:lnTo>
                    <a:pt x="609562" y="241913"/>
                  </a:lnTo>
                  <a:lnTo>
                    <a:pt x="574774" y="261998"/>
                  </a:lnTo>
                  <a:lnTo>
                    <a:pt x="551915" y="222404"/>
                  </a:lnTo>
                  <a:lnTo>
                    <a:pt x="583942" y="203913"/>
                  </a:lnTo>
                  <a:lnTo>
                    <a:pt x="560778" y="169556"/>
                  </a:lnTo>
                  <a:cubicBezTo>
                    <a:pt x="523232" y="132011"/>
                    <a:pt x="474944" y="105207"/>
                    <a:pt x="420919" y="94151"/>
                  </a:cubicBezTo>
                  <a:lnTo>
                    <a:pt x="388026" y="90837"/>
                  </a:lnTo>
                  <a:lnTo>
                    <a:pt x="388027" y="138727"/>
                  </a:lnTo>
                  <a:lnTo>
                    <a:pt x="342307" y="138728"/>
                  </a:lnTo>
                  <a:lnTo>
                    <a:pt x="342308" y="90836"/>
                  </a:lnTo>
                  <a:lnTo>
                    <a:pt x="309415" y="94153"/>
                  </a:lnTo>
                  <a:cubicBezTo>
                    <a:pt x="255390" y="105207"/>
                    <a:pt x="207101" y="132011"/>
                    <a:pt x="169556" y="169556"/>
                  </a:cubicBezTo>
                  <a:lnTo>
                    <a:pt x="143127" y="208755"/>
                  </a:lnTo>
                  <a:cubicBezTo>
                    <a:pt x="151007" y="213305"/>
                    <a:pt x="158886" y="217855"/>
                    <a:pt x="166766" y="222405"/>
                  </a:cubicBezTo>
                  <a:lnTo>
                    <a:pt x="143906" y="261998"/>
                  </a:lnTo>
                  <a:lnTo>
                    <a:pt x="117506" y="246756"/>
                  </a:lnTo>
                  <a:lnTo>
                    <a:pt x="110270" y="257489"/>
                  </a:lnTo>
                  <a:cubicBezTo>
                    <a:pt x="96271" y="290585"/>
                    <a:pt x="88531" y="326972"/>
                    <a:pt x="88530" y="365168"/>
                  </a:cubicBezTo>
                  <a:cubicBezTo>
                    <a:pt x="88530" y="393815"/>
                    <a:pt x="92885" y="421444"/>
                    <a:pt x="100968" y="447432"/>
                  </a:cubicBezTo>
                  <a:lnTo>
                    <a:pt x="122144" y="491481"/>
                  </a:lnTo>
                  <a:lnTo>
                    <a:pt x="167408" y="465349"/>
                  </a:lnTo>
                  <a:lnTo>
                    <a:pt x="190268" y="504942"/>
                  </a:lnTo>
                  <a:lnTo>
                    <a:pt x="68093" y="576278"/>
                  </a:lnTo>
                  <a:lnTo>
                    <a:pt x="62364" y="569336"/>
                  </a:lnTo>
                  <a:cubicBezTo>
                    <a:pt x="22991" y="511055"/>
                    <a:pt x="0" y="440797"/>
                    <a:pt x="0" y="365168"/>
                  </a:cubicBezTo>
                  <a:cubicBezTo>
                    <a:pt x="-1" y="163492"/>
                    <a:pt x="163490" y="1"/>
                    <a:pt x="365167"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95" name="Group 94"/>
          <p:cNvGrpSpPr/>
          <p:nvPr/>
        </p:nvGrpSpPr>
        <p:grpSpPr>
          <a:xfrm>
            <a:off x="2648250" y="3959786"/>
            <a:ext cx="914400" cy="914400"/>
            <a:chOff x="2648250" y="3959786"/>
            <a:chExt cx="914400" cy="914400"/>
          </a:xfrm>
        </p:grpSpPr>
        <p:sp>
          <p:nvSpPr>
            <p:cNvPr id="50" name="Rectangle 49"/>
            <p:cNvSpPr/>
            <p:nvPr/>
          </p:nvSpPr>
          <p:spPr>
            <a:xfrm>
              <a:off x="2648250" y="3959786"/>
              <a:ext cx="914400" cy="914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51" name="TextBox 50"/>
            <p:cNvSpPr txBox="1"/>
            <p:nvPr/>
          </p:nvSpPr>
          <p:spPr>
            <a:xfrm>
              <a:off x="2648250" y="3959786"/>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COLUMN-STORE</a:t>
              </a:r>
            </a:p>
          </p:txBody>
        </p:sp>
        <p:sp>
          <p:nvSpPr>
            <p:cNvPr id="49" name="Freeform: Shape 48"/>
            <p:cNvSpPr/>
            <p:nvPr/>
          </p:nvSpPr>
          <p:spPr>
            <a:xfrm>
              <a:off x="2793894" y="4337941"/>
              <a:ext cx="623113" cy="429321"/>
            </a:xfrm>
            <a:custGeom>
              <a:avLst/>
              <a:gdLst>
                <a:gd name="connsiteX0" fmla="*/ 774843 w 3792536"/>
                <a:gd name="connsiteY0" fmla="*/ 2327913 h 3161776"/>
                <a:gd name="connsiteX1" fmla="*/ 774843 w 3792536"/>
                <a:gd name="connsiteY1" fmla="*/ 3082540 h 3161776"/>
                <a:gd name="connsiteX2" fmla="*/ 927912 w 3792536"/>
                <a:gd name="connsiteY2" fmla="*/ 3082540 h 3161776"/>
                <a:gd name="connsiteX3" fmla="*/ 927912 w 3792536"/>
                <a:gd name="connsiteY3" fmla="*/ 2327913 h 3161776"/>
                <a:gd name="connsiteX4" fmla="*/ 81959 w 3792536"/>
                <a:gd name="connsiteY4" fmla="*/ 2327913 h 3161776"/>
                <a:gd name="connsiteX5" fmla="*/ 81959 w 3792536"/>
                <a:gd name="connsiteY5" fmla="*/ 3082540 h 3161776"/>
                <a:gd name="connsiteX6" fmla="*/ 235028 w 3792536"/>
                <a:gd name="connsiteY6" fmla="*/ 3082540 h 3161776"/>
                <a:gd name="connsiteX7" fmla="*/ 235028 w 3792536"/>
                <a:gd name="connsiteY7" fmla="*/ 2327913 h 3161776"/>
                <a:gd name="connsiteX8" fmla="*/ 3546377 w 3792536"/>
                <a:gd name="connsiteY8" fmla="*/ 2327912 h 3161776"/>
                <a:gd name="connsiteX9" fmla="*/ 3546377 w 3792536"/>
                <a:gd name="connsiteY9" fmla="*/ 3082539 h 3161776"/>
                <a:gd name="connsiteX10" fmla="*/ 3699446 w 3792536"/>
                <a:gd name="connsiteY10" fmla="*/ 3082539 h 3161776"/>
                <a:gd name="connsiteX11" fmla="*/ 3699446 w 3792536"/>
                <a:gd name="connsiteY11" fmla="*/ 2327912 h 3161776"/>
                <a:gd name="connsiteX12" fmla="*/ 2853495 w 3792536"/>
                <a:gd name="connsiteY12" fmla="*/ 2327912 h 3161776"/>
                <a:gd name="connsiteX13" fmla="*/ 2853495 w 3792536"/>
                <a:gd name="connsiteY13" fmla="*/ 3082539 h 3161776"/>
                <a:gd name="connsiteX14" fmla="*/ 3006564 w 3792536"/>
                <a:gd name="connsiteY14" fmla="*/ 3082539 h 3161776"/>
                <a:gd name="connsiteX15" fmla="*/ 3006564 w 3792536"/>
                <a:gd name="connsiteY15" fmla="*/ 2327912 h 3161776"/>
                <a:gd name="connsiteX16" fmla="*/ 2160611 w 3792536"/>
                <a:gd name="connsiteY16" fmla="*/ 2327912 h 3161776"/>
                <a:gd name="connsiteX17" fmla="*/ 2160611 w 3792536"/>
                <a:gd name="connsiteY17" fmla="*/ 3082539 h 3161776"/>
                <a:gd name="connsiteX18" fmla="*/ 2313680 w 3792536"/>
                <a:gd name="connsiteY18" fmla="*/ 3082539 h 3161776"/>
                <a:gd name="connsiteX19" fmla="*/ 2313680 w 3792536"/>
                <a:gd name="connsiteY19" fmla="*/ 2327912 h 3161776"/>
                <a:gd name="connsiteX20" fmla="*/ 1385769 w 3792536"/>
                <a:gd name="connsiteY20" fmla="*/ 2248677 h 3161776"/>
                <a:gd name="connsiteX21" fmla="*/ 1713887 w 3792536"/>
                <a:gd name="connsiteY21" fmla="*/ 2248677 h 3161776"/>
                <a:gd name="connsiteX22" fmla="*/ 1713887 w 3792536"/>
                <a:gd name="connsiteY22" fmla="*/ 3161776 h 3161776"/>
                <a:gd name="connsiteX23" fmla="*/ 1385769 w 3792536"/>
                <a:gd name="connsiteY23" fmla="*/ 3161776 h 3161776"/>
                <a:gd name="connsiteX24" fmla="*/ 692884 w 3792536"/>
                <a:gd name="connsiteY24" fmla="*/ 2248677 h 3161776"/>
                <a:gd name="connsiteX25" fmla="*/ 1021002 w 3792536"/>
                <a:gd name="connsiteY25" fmla="*/ 2248677 h 3161776"/>
                <a:gd name="connsiteX26" fmla="*/ 1021002 w 3792536"/>
                <a:gd name="connsiteY26" fmla="*/ 3161776 h 3161776"/>
                <a:gd name="connsiteX27" fmla="*/ 692884 w 3792536"/>
                <a:gd name="connsiteY27" fmla="*/ 3161776 h 3161776"/>
                <a:gd name="connsiteX28" fmla="*/ 0 w 3792536"/>
                <a:gd name="connsiteY28" fmla="*/ 2248677 h 3161776"/>
                <a:gd name="connsiteX29" fmla="*/ 328118 w 3792536"/>
                <a:gd name="connsiteY29" fmla="*/ 2248677 h 3161776"/>
                <a:gd name="connsiteX30" fmla="*/ 328118 w 3792536"/>
                <a:gd name="connsiteY30" fmla="*/ 3161776 h 3161776"/>
                <a:gd name="connsiteX31" fmla="*/ 0 w 3792536"/>
                <a:gd name="connsiteY31" fmla="*/ 3161776 h 3161776"/>
                <a:gd name="connsiteX32" fmla="*/ 3464418 w 3792536"/>
                <a:gd name="connsiteY32" fmla="*/ 2248676 h 3161776"/>
                <a:gd name="connsiteX33" fmla="*/ 3792536 w 3792536"/>
                <a:gd name="connsiteY33" fmla="*/ 2248676 h 3161776"/>
                <a:gd name="connsiteX34" fmla="*/ 3792536 w 3792536"/>
                <a:gd name="connsiteY34" fmla="*/ 3161775 h 3161776"/>
                <a:gd name="connsiteX35" fmla="*/ 3464418 w 3792536"/>
                <a:gd name="connsiteY35" fmla="*/ 3161775 h 3161776"/>
                <a:gd name="connsiteX36" fmla="*/ 2771536 w 3792536"/>
                <a:gd name="connsiteY36" fmla="*/ 2248676 h 3161776"/>
                <a:gd name="connsiteX37" fmla="*/ 3099654 w 3792536"/>
                <a:gd name="connsiteY37" fmla="*/ 2248676 h 3161776"/>
                <a:gd name="connsiteX38" fmla="*/ 3099654 w 3792536"/>
                <a:gd name="connsiteY38" fmla="*/ 3161775 h 3161776"/>
                <a:gd name="connsiteX39" fmla="*/ 2771536 w 3792536"/>
                <a:gd name="connsiteY39" fmla="*/ 3161775 h 3161776"/>
                <a:gd name="connsiteX40" fmla="*/ 2078652 w 3792536"/>
                <a:gd name="connsiteY40" fmla="*/ 2248676 h 3161776"/>
                <a:gd name="connsiteX41" fmla="*/ 2406770 w 3792536"/>
                <a:gd name="connsiteY41" fmla="*/ 2248676 h 3161776"/>
                <a:gd name="connsiteX42" fmla="*/ 2406770 w 3792536"/>
                <a:gd name="connsiteY42" fmla="*/ 3161775 h 3161776"/>
                <a:gd name="connsiteX43" fmla="*/ 2078652 w 3792536"/>
                <a:gd name="connsiteY43" fmla="*/ 3161775 h 3161776"/>
                <a:gd name="connsiteX44" fmla="*/ 774843 w 3792536"/>
                <a:gd name="connsiteY44" fmla="*/ 1207936 h 3161776"/>
                <a:gd name="connsiteX45" fmla="*/ 774843 w 3792536"/>
                <a:gd name="connsiteY45" fmla="*/ 1962563 h 3161776"/>
                <a:gd name="connsiteX46" fmla="*/ 927912 w 3792536"/>
                <a:gd name="connsiteY46" fmla="*/ 1962563 h 3161776"/>
                <a:gd name="connsiteX47" fmla="*/ 927912 w 3792536"/>
                <a:gd name="connsiteY47" fmla="*/ 1207936 h 3161776"/>
                <a:gd name="connsiteX48" fmla="*/ 81959 w 3792536"/>
                <a:gd name="connsiteY48" fmla="*/ 1207936 h 3161776"/>
                <a:gd name="connsiteX49" fmla="*/ 81959 w 3792536"/>
                <a:gd name="connsiteY49" fmla="*/ 1962563 h 3161776"/>
                <a:gd name="connsiteX50" fmla="*/ 235028 w 3792536"/>
                <a:gd name="connsiteY50" fmla="*/ 1962563 h 3161776"/>
                <a:gd name="connsiteX51" fmla="*/ 235028 w 3792536"/>
                <a:gd name="connsiteY51" fmla="*/ 1207936 h 3161776"/>
                <a:gd name="connsiteX52" fmla="*/ 3546377 w 3792536"/>
                <a:gd name="connsiteY52" fmla="*/ 1207935 h 3161776"/>
                <a:gd name="connsiteX53" fmla="*/ 3546377 w 3792536"/>
                <a:gd name="connsiteY53" fmla="*/ 1962562 h 3161776"/>
                <a:gd name="connsiteX54" fmla="*/ 3699446 w 3792536"/>
                <a:gd name="connsiteY54" fmla="*/ 1962562 h 3161776"/>
                <a:gd name="connsiteX55" fmla="*/ 3699446 w 3792536"/>
                <a:gd name="connsiteY55" fmla="*/ 1207935 h 3161776"/>
                <a:gd name="connsiteX56" fmla="*/ 2853495 w 3792536"/>
                <a:gd name="connsiteY56" fmla="*/ 1207935 h 3161776"/>
                <a:gd name="connsiteX57" fmla="*/ 2853495 w 3792536"/>
                <a:gd name="connsiteY57" fmla="*/ 1962562 h 3161776"/>
                <a:gd name="connsiteX58" fmla="*/ 3006564 w 3792536"/>
                <a:gd name="connsiteY58" fmla="*/ 1962562 h 3161776"/>
                <a:gd name="connsiteX59" fmla="*/ 3006564 w 3792536"/>
                <a:gd name="connsiteY59" fmla="*/ 1207935 h 3161776"/>
                <a:gd name="connsiteX60" fmla="*/ 2160611 w 3792536"/>
                <a:gd name="connsiteY60" fmla="*/ 1207935 h 3161776"/>
                <a:gd name="connsiteX61" fmla="*/ 2160611 w 3792536"/>
                <a:gd name="connsiteY61" fmla="*/ 1962562 h 3161776"/>
                <a:gd name="connsiteX62" fmla="*/ 2313680 w 3792536"/>
                <a:gd name="connsiteY62" fmla="*/ 1962562 h 3161776"/>
                <a:gd name="connsiteX63" fmla="*/ 2313680 w 3792536"/>
                <a:gd name="connsiteY63" fmla="*/ 1207935 h 3161776"/>
                <a:gd name="connsiteX64" fmla="*/ 1385769 w 3792536"/>
                <a:gd name="connsiteY64" fmla="*/ 1128700 h 3161776"/>
                <a:gd name="connsiteX65" fmla="*/ 1713887 w 3792536"/>
                <a:gd name="connsiteY65" fmla="*/ 1128700 h 3161776"/>
                <a:gd name="connsiteX66" fmla="*/ 1713887 w 3792536"/>
                <a:gd name="connsiteY66" fmla="*/ 2041799 h 3161776"/>
                <a:gd name="connsiteX67" fmla="*/ 1385769 w 3792536"/>
                <a:gd name="connsiteY67" fmla="*/ 2041799 h 3161776"/>
                <a:gd name="connsiteX68" fmla="*/ 692884 w 3792536"/>
                <a:gd name="connsiteY68" fmla="*/ 1128700 h 3161776"/>
                <a:gd name="connsiteX69" fmla="*/ 1021002 w 3792536"/>
                <a:gd name="connsiteY69" fmla="*/ 1128700 h 3161776"/>
                <a:gd name="connsiteX70" fmla="*/ 1021002 w 3792536"/>
                <a:gd name="connsiteY70" fmla="*/ 2041799 h 3161776"/>
                <a:gd name="connsiteX71" fmla="*/ 692884 w 3792536"/>
                <a:gd name="connsiteY71" fmla="*/ 2041799 h 3161776"/>
                <a:gd name="connsiteX72" fmla="*/ 0 w 3792536"/>
                <a:gd name="connsiteY72" fmla="*/ 1128700 h 3161776"/>
                <a:gd name="connsiteX73" fmla="*/ 328118 w 3792536"/>
                <a:gd name="connsiteY73" fmla="*/ 1128700 h 3161776"/>
                <a:gd name="connsiteX74" fmla="*/ 328118 w 3792536"/>
                <a:gd name="connsiteY74" fmla="*/ 2041799 h 3161776"/>
                <a:gd name="connsiteX75" fmla="*/ 0 w 3792536"/>
                <a:gd name="connsiteY75" fmla="*/ 2041799 h 3161776"/>
                <a:gd name="connsiteX76" fmla="*/ 3464418 w 3792536"/>
                <a:gd name="connsiteY76" fmla="*/ 1128699 h 3161776"/>
                <a:gd name="connsiteX77" fmla="*/ 3792536 w 3792536"/>
                <a:gd name="connsiteY77" fmla="*/ 1128699 h 3161776"/>
                <a:gd name="connsiteX78" fmla="*/ 3792536 w 3792536"/>
                <a:gd name="connsiteY78" fmla="*/ 2041798 h 3161776"/>
                <a:gd name="connsiteX79" fmla="*/ 3464418 w 3792536"/>
                <a:gd name="connsiteY79" fmla="*/ 2041798 h 3161776"/>
                <a:gd name="connsiteX80" fmla="*/ 2771536 w 3792536"/>
                <a:gd name="connsiteY80" fmla="*/ 1128699 h 3161776"/>
                <a:gd name="connsiteX81" fmla="*/ 3099654 w 3792536"/>
                <a:gd name="connsiteY81" fmla="*/ 1128699 h 3161776"/>
                <a:gd name="connsiteX82" fmla="*/ 3099654 w 3792536"/>
                <a:gd name="connsiteY82" fmla="*/ 2041798 h 3161776"/>
                <a:gd name="connsiteX83" fmla="*/ 2771536 w 3792536"/>
                <a:gd name="connsiteY83" fmla="*/ 2041798 h 3161776"/>
                <a:gd name="connsiteX84" fmla="*/ 2078652 w 3792536"/>
                <a:gd name="connsiteY84" fmla="*/ 1128699 h 3161776"/>
                <a:gd name="connsiteX85" fmla="*/ 2406770 w 3792536"/>
                <a:gd name="connsiteY85" fmla="*/ 1128699 h 3161776"/>
                <a:gd name="connsiteX86" fmla="*/ 2406770 w 3792536"/>
                <a:gd name="connsiteY86" fmla="*/ 2041798 h 3161776"/>
                <a:gd name="connsiteX87" fmla="*/ 2078652 w 3792536"/>
                <a:gd name="connsiteY87" fmla="*/ 2041798 h 3161776"/>
                <a:gd name="connsiteX88" fmla="*/ 81959 w 3792536"/>
                <a:gd name="connsiteY88" fmla="*/ 91274 h 3161776"/>
                <a:gd name="connsiteX89" fmla="*/ 81959 w 3792536"/>
                <a:gd name="connsiteY89" fmla="*/ 845901 h 3161776"/>
                <a:gd name="connsiteX90" fmla="*/ 235028 w 3792536"/>
                <a:gd name="connsiteY90" fmla="*/ 845901 h 3161776"/>
                <a:gd name="connsiteX91" fmla="*/ 235028 w 3792536"/>
                <a:gd name="connsiteY91" fmla="*/ 91274 h 3161776"/>
                <a:gd name="connsiteX92" fmla="*/ 3546377 w 3792536"/>
                <a:gd name="connsiteY92" fmla="*/ 91273 h 3161776"/>
                <a:gd name="connsiteX93" fmla="*/ 3546377 w 3792536"/>
                <a:gd name="connsiteY93" fmla="*/ 845900 h 3161776"/>
                <a:gd name="connsiteX94" fmla="*/ 3699446 w 3792536"/>
                <a:gd name="connsiteY94" fmla="*/ 845900 h 3161776"/>
                <a:gd name="connsiteX95" fmla="*/ 3699446 w 3792536"/>
                <a:gd name="connsiteY95" fmla="*/ 91273 h 3161776"/>
                <a:gd name="connsiteX96" fmla="*/ 2850711 w 3792536"/>
                <a:gd name="connsiteY96" fmla="*/ 91273 h 3161776"/>
                <a:gd name="connsiteX97" fmla="*/ 2850711 w 3792536"/>
                <a:gd name="connsiteY97" fmla="*/ 845900 h 3161776"/>
                <a:gd name="connsiteX98" fmla="*/ 3003780 w 3792536"/>
                <a:gd name="connsiteY98" fmla="*/ 845900 h 3161776"/>
                <a:gd name="connsiteX99" fmla="*/ 3003780 w 3792536"/>
                <a:gd name="connsiteY99" fmla="*/ 91273 h 3161776"/>
                <a:gd name="connsiteX100" fmla="*/ 2155045 w 3792536"/>
                <a:gd name="connsiteY100" fmla="*/ 91273 h 3161776"/>
                <a:gd name="connsiteX101" fmla="*/ 2155045 w 3792536"/>
                <a:gd name="connsiteY101" fmla="*/ 845900 h 3161776"/>
                <a:gd name="connsiteX102" fmla="*/ 2308114 w 3792536"/>
                <a:gd name="connsiteY102" fmla="*/ 845900 h 3161776"/>
                <a:gd name="connsiteX103" fmla="*/ 2308114 w 3792536"/>
                <a:gd name="connsiteY103" fmla="*/ 91273 h 3161776"/>
                <a:gd name="connsiteX104" fmla="*/ 773914 w 3792536"/>
                <a:gd name="connsiteY104" fmla="*/ 81325 h 3161776"/>
                <a:gd name="connsiteX105" fmla="*/ 773914 w 3792536"/>
                <a:gd name="connsiteY105" fmla="*/ 855850 h 3161776"/>
                <a:gd name="connsiteX106" fmla="*/ 920493 w 3792536"/>
                <a:gd name="connsiteY106" fmla="*/ 855850 h 3161776"/>
                <a:gd name="connsiteX107" fmla="*/ 920493 w 3792536"/>
                <a:gd name="connsiteY107" fmla="*/ 81325 h 3161776"/>
                <a:gd name="connsiteX108" fmla="*/ 1377421 w 3792536"/>
                <a:gd name="connsiteY108" fmla="*/ 12038 h 3161776"/>
                <a:gd name="connsiteX109" fmla="*/ 1705539 w 3792536"/>
                <a:gd name="connsiteY109" fmla="*/ 12038 h 3161776"/>
                <a:gd name="connsiteX110" fmla="*/ 1705539 w 3792536"/>
                <a:gd name="connsiteY110" fmla="*/ 925137 h 3161776"/>
                <a:gd name="connsiteX111" fmla="*/ 1377421 w 3792536"/>
                <a:gd name="connsiteY111" fmla="*/ 925137 h 3161776"/>
                <a:gd name="connsiteX112" fmla="*/ 0 w 3792536"/>
                <a:gd name="connsiteY112" fmla="*/ 12038 h 3161776"/>
                <a:gd name="connsiteX113" fmla="*/ 328118 w 3792536"/>
                <a:gd name="connsiteY113" fmla="*/ 12038 h 3161776"/>
                <a:gd name="connsiteX114" fmla="*/ 328118 w 3792536"/>
                <a:gd name="connsiteY114" fmla="*/ 925137 h 3161776"/>
                <a:gd name="connsiteX115" fmla="*/ 0 w 3792536"/>
                <a:gd name="connsiteY115" fmla="*/ 925137 h 3161776"/>
                <a:gd name="connsiteX116" fmla="*/ 3464418 w 3792536"/>
                <a:gd name="connsiteY116" fmla="*/ 12037 h 3161776"/>
                <a:gd name="connsiteX117" fmla="*/ 3792536 w 3792536"/>
                <a:gd name="connsiteY117" fmla="*/ 12037 h 3161776"/>
                <a:gd name="connsiteX118" fmla="*/ 3792536 w 3792536"/>
                <a:gd name="connsiteY118" fmla="*/ 925136 h 3161776"/>
                <a:gd name="connsiteX119" fmla="*/ 3464418 w 3792536"/>
                <a:gd name="connsiteY119" fmla="*/ 925136 h 3161776"/>
                <a:gd name="connsiteX120" fmla="*/ 2768752 w 3792536"/>
                <a:gd name="connsiteY120" fmla="*/ 12037 h 3161776"/>
                <a:gd name="connsiteX121" fmla="*/ 3096870 w 3792536"/>
                <a:gd name="connsiteY121" fmla="*/ 12037 h 3161776"/>
                <a:gd name="connsiteX122" fmla="*/ 3096870 w 3792536"/>
                <a:gd name="connsiteY122" fmla="*/ 925136 h 3161776"/>
                <a:gd name="connsiteX123" fmla="*/ 2768752 w 3792536"/>
                <a:gd name="connsiteY123" fmla="*/ 925136 h 3161776"/>
                <a:gd name="connsiteX124" fmla="*/ 2073086 w 3792536"/>
                <a:gd name="connsiteY124" fmla="*/ 12037 h 3161776"/>
                <a:gd name="connsiteX125" fmla="*/ 2401204 w 3792536"/>
                <a:gd name="connsiteY125" fmla="*/ 12037 h 3161776"/>
                <a:gd name="connsiteX126" fmla="*/ 2401204 w 3792536"/>
                <a:gd name="connsiteY126" fmla="*/ 925136 h 3161776"/>
                <a:gd name="connsiteX127" fmla="*/ 2073086 w 3792536"/>
                <a:gd name="connsiteY127" fmla="*/ 925136 h 3161776"/>
                <a:gd name="connsiteX128" fmla="*/ 695666 w 3792536"/>
                <a:gd name="connsiteY128" fmla="*/ 0 h 3161776"/>
                <a:gd name="connsiteX129" fmla="*/ 1009872 w 3792536"/>
                <a:gd name="connsiteY129" fmla="*/ 0 h 3161776"/>
                <a:gd name="connsiteX130" fmla="*/ 1009872 w 3792536"/>
                <a:gd name="connsiteY130" fmla="*/ 937175 h 3161776"/>
                <a:gd name="connsiteX131" fmla="*/ 695666 w 3792536"/>
                <a:gd name="connsiteY131" fmla="*/ 937175 h 31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792536" h="3161776">
                  <a:moveTo>
                    <a:pt x="774843" y="2327913"/>
                  </a:moveTo>
                  <a:lnTo>
                    <a:pt x="774843" y="3082540"/>
                  </a:lnTo>
                  <a:lnTo>
                    <a:pt x="927912" y="3082540"/>
                  </a:lnTo>
                  <a:lnTo>
                    <a:pt x="927912" y="2327913"/>
                  </a:lnTo>
                  <a:close/>
                  <a:moveTo>
                    <a:pt x="81959" y="2327913"/>
                  </a:moveTo>
                  <a:lnTo>
                    <a:pt x="81959" y="3082540"/>
                  </a:lnTo>
                  <a:lnTo>
                    <a:pt x="235028" y="3082540"/>
                  </a:lnTo>
                  <a:lnTo>
                    <a:pt x="235028" y="2327913"/>
                  </a:lnTo>
                  <a:close/>
                  <a:moveTo>
                    <a:pt x="3546377" y="2327912"/>
                  </a:moveTo>
                  <a:lnTo>
                    <a:pt x="3546377" y="3082539"/>
                  </a:lnTo>
                  <a:lnTo>
                    <a:pt x="3699446" y="3082539"/>
                  </a:lnTo>
                  <a:lnTo>
                    <a:pt x="3699446" y="2327912"/>
                  </a:lnTo>
                  <a:close/>
                  <a:moveTo>
                    <a:pt x="2853495" y="2327912"/>
                  </a:moveTo>
                  <a:lnTo>
                    <a:pt x="2853495" y="3082539"/>
                  </a:lnTo>
                  <a:lnTo>
                    <a:pt x="3006564" y="3082539"/>
                  </a:lnTo>
                  <a:lnTo>
                    <a:pt x="3006564" y="2327912"/>
                  </a:lnTo>
                  <a:close/>
                  <a:moveTo>
                    <a:pt x="2160611" y="2327912"/>
                  </a:moveTo>
                  <a:lnTo>
                    <a:pt x="2160611" y="3082539"/>
                  </a:lnTo>
                  <a:lnTo>
                    <a:pt x="2313680" y="3082539"/>
                  </a:lnTo>
                  <a:lnTo>
                    <a:pt x="2313680" y="2327912"/>
                  </a:lnTo>
                  <a:close/>
                  <a:moveTo>
                    <a:pt x="1385769" y="2248677"/>
                  </a:moveTo>
                  <a:lnTo>
                    <a:pt x="1713887" y="2248677"/>
                  </a:lnTo>
                  <a:lnTo>
                    <a:pt x="1713887" y="3161776"/>
                  </a:lnTo>
                  <a:lnTo>
                    <a:pt x="1385769" y="3161776"/>
                  </a:lnTo>
                  <a:close/>
                  <a:moveTo>
                    <a:pt x="692884" y="2248677"/>
                  </a:moveTo>
                  <a:lnTo>
                    <a:pt x="1021002" y="2248677"/>
                  </a:lnTo>
                  <a:lnTo>
                    <a:pt x="1021002" y="3161776"/>
                  </a:lnTo>
                  <a:lnTo>
                    <a:pt x="692884" y="3161776"/>
                  </a:lnTo>
                  <a:close/>
                  <a:moveTo>
                    <a:pt x="0" y="2248677"/>
                  </a:moveTo>
                  <a:lnTo>
                    <a:pt x="328118" y="2248677"/>
                  </a:lnTo>
                  <a:lnTo>
                    <a:pt x="328118" y="3161776"/>
                  </a:lnTo>
                  <a:lnTo>
                    <a:pt x="0" y="3161776"/>
                  </a:lnTo>
                  <a:close/>
                  <a:moveTo>
                    <a:pt x="3464418" y="2248676"/>
                  </a:moveTo>
                  <a:lnTo>
                    <a:pt x="3792536" y="2248676"/>
                  </a:lnTo>
                  <a:lnTo>
                    <a:pt x="3792536" y="3161775"/>
                  </a:lnTo>
                  <a:lnTo>
                    <a:pt x="3464418" y="3161775"/>
                  </a:lnTo>
                  <a:close/>
                  <a:moveTo>
                    <a:pt x="2771536" y="2248676"/>
                  </a:moveTo>
                  <a:lnTo>
                    <a:pt x="3099654" y="2248676"/>
                  </a:lnTo>
                  <a:lnTo>
                    <a:pt x="3099654" y="3161775"/>
                  </a:lnTo>
                  <a:lnTo>
                    <a:pt x="2771536" y="3161775"/>
                  </a:lnTo>
                  <a:close/>
                  <a:moveTo>
                    <a:pt x="2078652" y="2248676"/>
                  </a:moveTo>
                  <a:lnTo>
                    <a:pt x="2406770" y="2248676"/>
                  </a:lnTo>
                  <a:lnTo>
                    <a:pt x="2406770" y="3161775"/>
                  </a:lnTo>
                  <a:lnTo>
                    <a:pt x="2078652" y="3161775"/>
                  </a:lnTo>
                  <a:close/>
                  <a:moveTo>
                    <a:pt x="774843" y="1207936"/>
                  </a:moveTo>
                  <a:lnTo>
                    <a:pt x="774843" y="1962563"/>
                  </a:lnTo>
                  <a:lnTo>
                    <a:pt x="927912" y="1962563"/>
                  </a:lnTo>
                  <a:lnTo>
                    <a:pt x="927912" y="1207936"/>
                  </a:lnTo>
                  <a:close/>
                  <a:moveTo>
                    <a:pt x="81959" y="1207936"/>
                  </a:moveTo>
                  <a:lnTo>
                    <a:pt x="81959" y="1962563"/>
                  </a:lnTo>
                  <a:lnTo>
                    <a:pt x="235028" y="1962563"/>
                  </a:lnTo>
                  <a:lnTo>
                    <a:pt x="235028" y="1207936"/>
                  </a:lnTo>
                  <a:close/>
                  <a:moveTo>
                    <a:pt x="3546377" y="1207935"/>
                  </a:moveTo>
                  <a:lnTo>
                    <a:pt x="3546377" y="1962562"/>
                  </a:lnTo>
                  <a:lnTo>
                    <a:pt x="3699446" y="1962562"/>
                  </a:lnTo>
                  <a:lnTo>
                    <a:pt x="3699446" y="1207935"/>
                  </a:lnTo>
                  <a:close/>
                  <a:moveTo>
                    <a:pt x="2853495" y="1207935"/>
                  </a:moveTo>
                  <a:lnTo>
                    <a:pt x="2853495" y="1962562"/>
                  </a:lnTo>
                  <a:lnTo>
                    <a:pt x="3006564" y="1962562"/>
                  </a:lnTo>
                  <a:lnTo>
                    <a:pt x="3006564" y="1207935"/>
                  </a:lnTo>
                  <a:close/>
                  <a:moveTo>
                    <a:pt x="2160611" y="1207935"/>
                  </a:moveTo>
                  <a:lnTo>
                    <a:pt x="2160611" y="1962562"/>
                  </a:lnTo>
                  <a:lnTo>
                    <a:pt x="2313680" y="1962562"/>
                  </a:lnTo>
                  <a:lnTo>
                    <a:pt x="2313680" y="1207935"/>
                  </a:lnTo>
                  <a:close/>
                  <a:moveTo>
                    <a:pt x="1385769" y="1128700"/>
                  </a:moveTo>
                  <a:lnTo>
                    <a:pt x="1713887" y="1128700"/>
                  </a:lnTo>
                  <a:lnTo>
                    <a:pt x="1713887" y="2041799"/>
                  </a:lnTo>
                  <a:lnTo>
                    <a:pt x="1385769" y="2041799"/>
                  </a:lnTo>
                  <a:close/>
                  <a:moveTo>
                    <a:pt x="692884" y="1128700"/>
                  </a:moveTo>
                  <a:lnTo>
                    <a:pt x="1021002" y="1128700"/>
                  </a:lnTo>
                  <a:lnTo>
                    <a:pt x="1021002" y="2041799"/>
                  </a:lnTo>
                  <a:lnTo>
                    <a:pt x="692884" y="2041799"/>
                  </a:lnTo>
                  <a:close/>
                  <a:moveTo>
                    <a:pt x="0" y="1128700"/>
                  </a:moveTo>
                  <a:lnTo>
                    <a:pt x="328118" y="1128700"/>
                  </a:lnTo>
                  <a:lnTo>
                    <a:pt x="328118" y="2041799"/>
                  </a:lnTo>
                  <a:lnTo>
                    <a:pt x="0" y="2041799"/>
                  </a:lnTo>
                  <a:close/>
                  <a:moveTo>
                    <a:pt x="3464418" y="1128699"/>
                  </a:moveTo>
                  <a:lnTo>
                    <a:pt x="3792536" y="1128699"/>
                  </a:lnTo>
                  <a:lnTo>
                    <a:pt x="3792536" y="2041798"/>
                  </a:lnTo>
                  <a:lnTo>
                    <a:pt x="3464418" y="2041798"/>
                  </a:lnTo>
                  <a:close/>
                  <a:moveTo>
                    <a:pt x="2771536" y="1128699"/>
                  </a:moveTo>
                  <a:lnTo>
                    <a:pt x="3099654" y="1128699"/>
                  </a:lnTo>
                  <a:lnTo>
                    <a:pt x="3099654" y="2041798"/>
                  </a:lnTo>
                  <a:lnTo>
                    <a:pt x="2771536" y="2041798"/>
                  </a:lnTo>
                  <a:close/>
                  <a:moveTo>
                    <a:pt x="2078652" y="1128699"/>
                  </a:moveTo>
                  <a:lnTo>
                    <a:pt x="2406770" y="1128699"/>
                  </a:lnTo>
                  <a:lnTo>
                    <a:pt x="2406770" y="2041798"/>
                  </a:lnTo>
                  <a:lnTo>
                    <a:pt x="2078652" y="2041798"/>
                  </a:lnTo>
                  <a:close/>
                  <a:moveTo>
                    <a:pt x="81959" y="91274"/>
                  </a:moveTo>
                  <a:lnTo>
                    <a:pt x="81959" y="845901"/>
                  </a:lnTo>
                  <a:lnTo>
                    <a:pt x="235028" y="845901"/>
                  </a:lnTo>
                  <a:lnTo>
                    <a:pt x="235028" y="91274"/>
                  </a:lnTo>
                  <a:close/>
                  <a:moveTo>
                    <a:pt x="3546377" y="91273"/>
                  </a:moveTo>
                  <a:lnTo>
                    <a:pt x="3546377" y="845900"/>
                  </a:lnTo>
                  <a:lnTo>
                    <a:pt x="3699446" y="845900"/>
                  </a:lnTo>
                  <a:lnTo>
                    <a:pt x="3699446" y="91273"/>
                  </a:lnTo>
                  <a:close/>
                  <a:moveTo>
                    <a:pt x="2850711" y="91273"/>
                  </a:moveTo>
                  <a:lnTo>
                    <a:pt x="2850711" y="845900"/>
                  </a:lnTo>
                  <a:lnTo>
                    <a:pt x="3003780" y="845900"/>
                  </a:lnTo>
                  <a:lnTo>
                    <a:pt x="3003780" y="91273"/>
                  </a:lnTo>
                  <a:close/>
                  <a:moveTo>
                    <a:pt x="2155045" y="91273"/>
                  </a:moveTo>
                  <a:lnTo>
                    <a:pt x="2155045" y="845900"/>
                  </a:lnTo>
                  <a:lnTo>
                    <a:pt x="2308114" y="845900"/>
                  </a:lnTo>
                  <a:lnTo>
                    <a:pt x="2308114" y="91273"/>
                  </a:lnTo>
                  <a:close/>
                  <a:moveTo>
                    <a:pt x="773914" y="81325"/>
                  </a:moveTo>
                  <a:lnTo>
                    <a:pt x="773914" y="855850"/>
                  </a:lnTo>
                  <a:lnTo>
                    <a:pt x="920493" y="855850"/>
                  </a:lnTo>
                  <a:lnTo>
                    <a:pt x="920493" y="81325"/>
                  </a:lnTo>
                  <a:close/>
                  <a:moveTo>
                    <a:pt x="1377421" y="12038"/>
                  </a:moveTo>
                  <a:lnTo>
                    <a:pt x="1705539" y="12038"/>
                  </a:lnTo>
                  <a:lnTo>
                    <a:pt x="1705539" y="925137"/>
                  </a:lnTo>
                  <a:lnTo>
                    <a:pt x="1377421" y="925137"/>
                  </a:lnTo>
                  <a:close/>
                  <a:moveTo>
                    <a:pt x="0" y="12038"/>
                  </a:moveTo>
                  <a:lnTo>
                    <a:pt x="328118" y="12038"/>
                  </a:lnTo>
                  <a:lnTo>
                    <a:pt x="328118" y="925137"/>
                  </a:lnTo>
                  <a:lnTo>
                    <a:pt x="0" y="925137"/>
                  </a:lnTo>
                  <a:close/>
                  <a:moveTo>
                    <a:pt x="3464418" y="12037"/>
                  </a:moveTo>
                  <a:lnTo>
                    <a:pt x="3792536" y="12037"/>
                  </a:lnTo>
                  <a:lnTo>
                    <a:pt x="3792536" y="925136"/>
                  </a:lnTo>
                  <a:lnTo>
                    <a:pt x="3464418" y="925136"/>
                  </a:lnTo>
                  <a:close/>
                  <a:moveTo>
                    <a:pt x="2768752" y="12037"/>
                  </a:moveTo>
                  <a:lnTo>
                    <a:pt x="3096870" y="12037"/>
                  </a:lnTo>
                  <a:lnTo>
                    <a:pt x="3096870" y="925136"/>
                  </a:lnTo>
                  <a:lnTo>
                    <a:pt x="2768752" y="925136"/>
                  </a:lnTo>
                  <a:close/>
                  <a:moveTo>
                    <a:pt x="2073086" y="12037"/>
                  </a:moveTo>
                  <a:lnTo>
                    <a:pt x="2401204" y="12037"/>
                  </a:lnTo>
                  <a:lnTo>
                    <a:pt x="2401204" y="925136"/>
                  </a:lnTo>
                  <a:lnTo>
                    <a:pt x="2073086" y="925136"/>
                  </a:lnTo>
                  <a:close/>
                  <a:moveTo>
                    <a:pt x="695666" y="0"/>
                  </a:moveTo>
                  <a:lnTo>
                    <a:pt x="1009872" y="0"/>
                  </a:lnTo>
                  <a:lnTo>
                    <a:pt x="1009872" y="937175"/>
                  </a:lnTo>
                  <a:lnTo>
                    <a:pt x="695666" y="937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92" name="Group 91"/>
          <p:cNvGrpSpPr/>
          <p:nvPr/>
        </p:nvGrpSpPr>
        <p:grpSpPr>
          <a:xfrm>
            <a:off x="3598560" y="2801245"/>
            <a:ext cx="914400" cy="914400"/>
            <a:chOff x="3598560" y="2801245"/>
            <a:chExt cx="914400" cy="914400"/>
          </a:xfrm>
        </p:grpSpPr>
        <p:sp>
          <p:nvSpPr>
            <p:cNvPr id="65" name="Rectangle 64"/>
            <p:cNvSpPr/>
            <p:nvPr/>
          </p:nvSpPr>
          <p:spPr>
            <a:xfrm>
              <a:off x="3598560" y="2801245"/>
              <a:ext cx="914400" cy="914400"/>
            </a:xfrm>
            <a:prstGeom prst="rect">
              <a:avLst/>
            </a:prstGeom>
            <a:solidFill>
              <a:schemeClr val="tx2"/>
            </a:solidFill>
            <a:ln w="10795" cap="flat" cmpd="sng" algn="ctr">
              <a:noFill/>
              <a:prstDash val="solid"/>
            </a:ln>
            <a:effectLst/>
          </p:spPr>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a:ea typeface="+mn-ea"/>
                <a:cs typeface="+mn-cs"/>
              </a:endParaRPr>
            </a:p>
          </p:txBody>
        </p:sp>
        <p:sp>
          <p:nvSpPr>
            <p:cNvPr id="66" name="TextBox 65"/>
            <p:cNvSpPr txBox="1"/>
            <p:nvPr/>
          </p:nvSpPr>
          <p:spPr>
            <a:xfrm>
              <a:off x="3598560" y="2801245"/>
              <a:ext cx="914400"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POLYBASE</a:t>
              </a:r>
            </a:p>
          </p:txBody>
        </p:sp>
        <p:sp>
          <p:nvSpPr>
            <p:cNvPr id="64" name="Freeform: Shape 63"/>
            <p:cNvSpPr/>
            <p:nvPr/>
          </p:nvSpPr>
          <p:spPr bwMode="auto">
            <a:xfrm>
              <a:off x="3719707" y="3086571"/>
              <a:ext cx="672106" cy="556730"/>
            </a:xfrm>
            <a:custGeom>
              <a:avLst/>
              <a:gdLst>
                <a:gd name="connsiteX0" fmla="*/ 119152 w 550142"/>
                <a:gd name="connsiteY0" fmla="*/ 463409 h 475181"/>
                <a:gd name="connsiteX1" fmla="*/ 430989 w 550142"/>
                <a:gd name="connsiteY1" fmla="*/ 463409 h 475181"/>
                <a:gd name="connsiteX2" fmla="*/ 430989 w 550142"/>
                <a:gd name="connsiteY2" fmla="*/ 475181 h 475181"/>
                <a:gd name="connsiteX3" fmla="*/ 119152 w 550142"/>
                <a:gd name="connsiteY3" fmla="*/ 475181 h 475181"/>
                <a:gd name="connsiteX4" fmla="*/ 338818 w 550142"/>
                <a:gd name="connsiteY4" fmla="*/ 133656 h 475181"/>
                <a:gd name="connsiteX5" fmla="*/ 288740 w 550142"/>
                <a:gd name="connsiteY5" fmla="*/ 149796 h 475181"/>
                <a:gd name="connsiteX6" fmla="*/ 338818 w 550142"/>
                <a:gd name="connsiteY6" fmla="*/ 165936 h 475181"/>
                <a:gd name="connsiteX7" fmla="*/ 388895 w 550142"/>
                <a:gd name="connsiteY7" fmla="*/ 149796 h 475181"/>
                <a:gd name="connsiteX8" fmla="*/ 338818 w 550142"/>
                <a:gd name="connsiteY8" fmla="*/ 133656 h 475181"/>
                <a:gd name="connsiteX9" fmla="*/ 338818 w 550142"/>
                <a:gd name="connsiteY9" fmla="*/ 121933 h 475181"/>
                <a:gd name="connsiteX10" fmla="*/ 410994 w 550142"/>
                <a:gd name="connsiteY10" fmla="*/ 151108 h 475181"/>
                <a:gd name="connsiteX11" fmla="*/ 411258 w 550142"/>
                <a:gd name="connsiteY11" fmla="*/ 153448 h 475181"/>
                <a:gd name="connsiteX12" fmla="*/ 411368 w 550142"/>
                <a:gd name="connsiteY12" fmla="*/ 153448 h 475181"/>
                <a:gd name="connsiteX13" fmla="*/ 411368 w 550142"/>
                <a:gd name="connsiteY13" fmla="*/ 154431 h 475181"/>
                <a:gd name="connsiteX14" fmla="*/ 411368 w 550142"/>
                <a:gd name="connsiteY14" fmla="*/ 293793 h 475181"/>
                <a:gd name="connsiteX15" fmla="*/ 411368 w 550142"/>
                <a:gd name="connsiteY15" fmla="*/ 293794 h 475181"/>
                <a:gd name="connsiteX16" fmla="*/ 411368 w 550142"/>
                <a:gd name="connsiteY16" fmla="*/ 293794 h 475181"/>
                <a:gd name="connsiteX17" fmla="*/ 411368 w 550142"/>
                <a:gd name="connsiteY17" fmla="*/ 294777 h 475181"/>
                <a:gd name="connsiteX18" fmla="*/ 411258 w 550142"/>
                <a:gd name="connsiteY18" fmla="*/ 294777 h 475181"/>
                <a:gd name="connsiteX19" fmla="*/ 410994 w 550142"/>
                <a:gd name="connsiteY19" fmla="*/ 297117 h 475181"/>
                <a:gd name="connsiteX20" fmla="*/ 338818 w 550142"/>
                <a:gd name="connsiteY20" fmla="*/ 326292 h 475181"/>
                <a:gd name="connsiteX21" fmla="*/ 266641 w 550142"/>
                <a:gd name="connsiteY21" fmla="*/ 297117 h 475181"/>
                <a:gd name="connsiteX22" fmla="*/ 266378 w 550142"/>
                <a:gd name="connsiteY22" fmla="*/ 294777 h 475181"/>
                <a:gd name="connsiteX23" fmla="*/ 266267 w 550142"/>
                <a:gd name="connsiteY23" fmla="*/ 294777 h 475181"/>
                <a:gd name="connsiteX24" fmla="*/ 266267 w 550142"/>
                <a:gd name="connsiteY24" fmla="*/ 293794 h 475181"/>
                <a:gd name="connsiteX25" fmla="*/ 266267 w 550142"/>
                <a:gd name="connsiteY25" fmla="*/ 154431 h 475181"/>
                <a:gd name="connsiteX26" fmla="*/ 266267 w 550142"/>
                <a:gd name="connsiteY26" fmla="*/ 154431 h 475181"/>
                <a:gd name="connsiteX27" fmla="*/ 266267 w 550142"/>
                <a:gd name="connsiteY27" fmla="*/ 154430 h 475181"/>
                <a:gd name="connsiteX28" fmla="*/ 266641 w 550142"/>
                <a:gd name="connsiteY28" fmla="*/ 151108 h 475181"/>
                <a:gd name="connsiteX29" fmla="*/ 338818 w 550142"/>
                <a:gd name="connsiteY29" fmla="*/ 121933 h 475181"/>
                <a:gd name="connsiteX30" fmla="*/ 235156 w 550142"/>
                <a:gd name="connsiteY30" fmla="*/ 72345 h 475181"/>
                <a:gd name="connsiteX31" fmla="*/ 168629 w 550142"/>
                <a:gd name="connsiteY31" fmla="*/ 91871 h 475181"/>
                <a:gd name="connsiteX32" fmla="*/ 235156 w 550142"/>
                <a:gd name="connsiteY32" fmla="*/ 111396 h 475181"/>
                <a:gd name="connsiteX33" fmla="*/ 301682 w 550142"/>
                <a:gd name="connsiteY33" fmla="*/ 91871 h 475181"/>
                <a:gd name="connsiteX34" fmla="*/ 235156 w 550142"/>
                <a:gd name="connsiteY34" fmla="*/ 72345 h 475181"/>
                <a:gd name="connsiteX35" fmla="*/ 235155 w 550142"/>
                <a:gd name="connsiteY35" fmla="*/ 58162 h 475181"/>
                <a:gd name="connsiteX36" fmla="*/ 331040 w 550142"/>
                <a:gd name="connsiteY36" fmla="*/ 93458 h 475181"/>
                <a:gd name="connsiteX37" fmla="*/ 331390 w 550142"/>
                <a:gd name="connsiteY37" fmla="*/ 96288 h 475181"/>
                <a:gd name="connsiteX38" fmla="*/ 331537 w 550142"/>
                <a:gd name="connsiteY38" fmla="*/ 96288 h 475181"/>
                <a:gd name="connsiteX39" fmla="*/ 331537 w 550142"/>
                <a:gd name="connsiteY39" fmla="*/ 97478 h 475181"/>
                <a:gd name="connsiteX40" fmla="*/ 331537 w 550142"/>
                <a:gd name="connsiteY40" fmla="*/ 111694 h 475181"/>
                <a:gd name="connsiteX41" fmla="*/ 331537 w 550142"/>
                <a:gd name="connsiteY41" fmla="*/ 118080 h 475181"/>
                <a:gd name="connsiteX42" fmla="*/ 306323 w 550142"/>
                <a:gd name="connsiteY42" fmla="*/ 120216 h 475181"/>
                <a:gd name="connsiteX43" fmla="*/ 262592 w 550142"/>
                <a:gd name="connsiteY43" fmla="*/ 146048 h 475181"/>
                <a:gd name="connsiteX44" fmla="*/ 262339 w 550142"/>
                <a:gd name="connsiteY44" fmla="*/ 148293 h 475181"/>
                <a:gd name="connsiteX45" fmla="*/ 262233 w 550142"/>
                <a:gd name="connsiteY45" fmla="*/ 148293 h 475181"/>
                <a:gd name="connsiteX46" fmla="*/ 262233 w 550142"/>
                <a:gd name="connsiteY46" fmla="*/ 149236 h 475181"/>
                <a:gd name="connsiteX47" fmla="*/ 262233 w 550142"/>
                <a:gd name="connsiteY47" fmla="*/ 149236 h 475181"/>
                <a:gd name="connsiteX48" fmla="*/ 262233 w 550142"/>
                <a:gd name="connsiteY48" fmla="*/ 149237 h 475181"/>
                <a:gd name="connsiteX49" fmla="*/ 262233 w 550142"/>
                <a:gd name="connsiteY49" fmla="*/ 217246 h 475181"/>
                <a:gd name="connsiteX50" fmla="*/ 262233 w 550142"/>
                <a:gd name="connsiteY50" fmla="*/ 218189 h 475181"/>
                <a:gd name="connsiteX51" fmla="*/ 262233 w 550142"/>
                <a:gd name="connsiteY51" fmla="*/ 218189 h 475181"/>
                <a:gd name="connsiteX52" fmla="*/ 262233 w 550142"/>
                <a:gd name="connsiteY52" fmla="*/ 218189 h 475181"/>
                <a:gd name="connsiteX53" fmla="*/ 262233 w 550142"/>
                <a:gd name="connsiteY53" fmla="*/ 303303 h 475181"/>
                <a:gd name="connsiteX54" fmla="*/ 235156 w 550142"/>
                <a:gd name="connsiteY54" fmla="*/ 305393 h 475181"/>
                <a:gd name="connsiteX55" fmla="*/ 139271 w 550142"/>
                <a:gd name="connsiteY55" fmla="*/ 270097 h 475181"/>
                <a:gd name="connsiteX56" fmla="*/ 138921 w 550142"/>
                <a:gd name="connsiteY56" fmla="*/ 267266 h 475181"/>
                <a:gd name="connsiteX57" fmla="*/ 138773 w 550142"/>
                <a:gd name="connsiteY57" fmla="*/ 267266 h 475181"/>
                <a:gd name="connsiteX58" fmla="*/ 138773 w 550142"/>
                <a:gd name="connsiteY58" fmla="*/ 266077 h 475181"/>
                <a:gd name="connsiteX59" fmla="*/ 138773 w 550142"/>
                <a:gd name="connsiteY59" fmla="*/ 97478 h 475181"/>
                <a:gd name="connsiteX60" fmla="*/ 138773 w 550142"/>
                <a:gd name="connsiteY60" fmla="*/ 97478 h 475181"/>
                <a:gd name="connsiteX61" fmla="*/ 138773 w 550142"/>
                <a:gd name="connsiteY61" fmla="*/ 97477 h 475181"/>
                <a:gd name="connsiteX62" fmla="*/ 139271 w 550142"/>
                <a:gd name="connsiteY62" fmla="*/ 93458 h 475181"/>
                <a:gd name="connsiteX63" fmla="*/ 235155 w 550142"/>
                <a:gd name="connsiteY63" fmla="*/ 58162 h 475181"/>
                <a:gd name="connsiteX64" fmla="*/ 29234 w 550142"/>
                <a:gd name="connsiteY64" fmla="*/ 35318 h 475181"/>
                <a:gd name="connsiteX65" fmla="*/ 29234 w 550142"/>
                <a:gd name="connsiteY65" fmla="*/ 346754 h 475181"/>
                <a:gd name="connsiteX66" fmla="*/ 212615 w 550142"/>
                <a:gd name="connsiteY66" fmla="*/ 346754 h 475181"/>
                <a:gd name="connsiteX67" fmla="*/ 334426 w 550142"/>
                <a:gd name="connsiteY67" fmla="*/ 346754 h 475181"/>
                <a:gd name="connsiteX68" fmla="*/ 524451 w 550142"/>
                <a:gd name="connsiteY68" fmla="*/ 346754 h 475181"/>
                <a:gd name="connsiteX69" fmla="*/ 524451 w 550142"/>
                <a:gd name="connsiteY69" fmla="*/ 35318 h 475181"/>
                <a:gd name="connsiteX70" fmla="*/ 275071 w 550142"/>
                <a:gd name="connsiteY70" fmla="*/ 8027 h 475181"/>
                <a:gd name="connsiteX71" fmla="*/ 267098 w 550142"/>
                <a:gd name="connsiteY71" fmla="*/ 15786 h 475181"/>
                <a:gd name="connsiteX72" fmla="*/ 275071 w 550142"/>
                <a:gd name="connsiteY72" fmla="*/ 23545 h 475181"/>
                <a:gd name="connsiteX73" fmla="*/ 283044 w 550142"/>
                <a:gd name="connsiteY73" fmla="*/ 15786 h 475181"/>
                <a:gd name="connsiteX74" fmla="*/ 275071 w 550142"/>
                <a:gd name="connsiteY74" fmla="*/ 8027 h 475181"/>
                <a:gd name="connsiteX75" fmla="*/ 28954 w 550142"/>
                <a:gd name="connsiteY75" fmla="*/ 0 h 475181"/>
                <a:gd name="connsiteX76" fmla="*/ 517970 w 550142"/>
                <a:gd name="connsiteY76" fmla="*/ 0 h 475181"/>
                <a:gd name="connsiteX77" fmla="*/ 550142 w 550142"/>
                <a:gd name="connsiteY77" fmla="*/ 35026 h 475181"/>
                <a:gd name="connsiteX78" fmla="*/ 550142 w 550142"/>
                <a:gd name="connsiteY78" fmla="*/ 346365 h 475181"/>
                <a:gd name="connsiteX79" fmla="*/ 517970 w 550142"/>
                <a:gd name="connsiteY79" fmla="*/ 385282 h 475181"/>
                <a:gd name="connsiteX80" fmla="*/ 356557 w 550142"/>
                <a:gd name="connsiteY80" fmla="*/ 385282 h 475181"/>
                <a:gd name="connsiteX81" fmla="*/ 334426 w 550142"/>
                <a:gd name="connsiteY81" fmla="*/ 385282 h 475181"/>
                <a:gd name="connsiteX82" fmla="*/ 334426 w 550142"/>
                <a:gd name="connsiteY82" fmla="*/ 408827 h 475181"/>
                <a:gd name="connsiteX83" fmla="*/ 334426 w 550142"/>
                <a:gd name="connsiteY83" fmla="*/ 424345 h 475181"/>
                <a:gd name="connsiteX84" fmla="*/ 405298 w 550142"/>
                <a:gd name="connsiteY84" fmla="*/ 424345 h 475181"/>
                <a:gd name="connsiteX85" fmla="*/ 430989 w 550142"/>
                <a:gd name="connsiteY85" fmla="*/ 463408 h 475181"/>
                <a:gd name="connsiteX86" fmla="*/ 119152 w 550142"/>
                <a:gd name="connsiteY86" fmla="*/ 463408 h 475181"/>
                <a:gd name="connsiteX87" fmla="*/ 144844 w 550142"/>
                <a:gd name="connsiteY87" fmla="*/ 424345 h 475181"/>
                <a:gd name="connsiteX88" fmla="*/ 212615 w 550142"/>
                <a:gd name="connsiteY88" fmla="*/ 424345 h 475181"/>
                <a:gd name="connsiteX89" fmla="*/ 212615 w 550142"/>
                <a:gd name="connsiteY89" fmla="*/ 408827 h 475181"/>
                <a:gd name="connsiteX90" fmla="*/ 212615 w 550142"/>
                <a:gd name="connsiteY90" fmla="*/ 385282 h 475181"/>
                <a:gd name="connsiteX91" fmla="*/ 187861 w 550142"/>
                <a:gd name="connsiteY91" fmla="*/ 385282 h 475181"/>
                <a:gd name="connsiteX92" fmla="*/ 28954 w 550142"/>
                <a:gd name="connsiteY92" fmla="*/ 385282 h 475181"/>
                <a:gd name="connsiteX93" fmla="*/ 0 w 550142"/>
                <a:gd name="connsiteY93" fmla="*/ 346365 h 475181"/>
                <a:gd name="connsiteX94" fmla="*/ 0 w 550142"/>
                <a:gd name="connsiteY94" fmla="*/ 35026 h 475181"/>
                <a:gd name="connsiteX95" fmla="*/ 28954 w 550142"/>
                <a:gd name="connsiteY95" fmla="*/ 0 h 47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50142" h="475181">
                  <a:moveTo>
                    <a:pt x="119152" y="463409"/>
                  </a:moveTo>
                  <a:lnTo>
                    <a:pt x="430989" y="463409"/>
                  </a:lnTo>
                  <a:lnTo>
                    <a:pt x="430989" y="475181"/>
                  </a:lnTo>
                  <a:lnTo>
                    <a:pt x="119152" y="475181"/>
                  </a:lnTo>
                  <a:close/>
                  <a:moveTo>
                    <a:pt x="338818" y="133656"/>
                  </a:moveTo>
                  <a:cubicBezTo>
                    <a:pt x="311160" y="133656"/>
                    <a:pt x="288740" y="140883"/>
                    <a:pt x="288740" y="149796"/>
                  </a:cubicBezTo>
                  <a:cubicBezTo>
                    <a:pt x="288740" y="158710"/>
                    <a:pt x="311160" y="165936"/>
                    <a:pt x="338818" y="165936"/>
                  </a:cubicBezTo>
                  <a:cubicBezTo>
                    <a:pt x="366475" y="165936"/>
                    <a:pt x="388895" y="158710"/>
                    <a:pt x="388895" y="149796"/>
                  </a:cubicBezTo>
                  <a:cubicBezTo>
                    <a:pt x="388895" y="140883"/>
                    <a:pt x="366475" y="133656"/>
                    <a:pt x="338818" y="133656"/>
                  </a:cubicBezTo>
                  <a:close/>
                  <a:moveTo>
                    <a:pt x="338818" y="121933"/>
                  </a:moveTo>
                  <a:cubicBezTo>
                    <a:pt x="376382" y="121933"/>
                    <a:pt x="407278" y="134721"/>
                    <a:pt x="410994" y="151108"/>
                  </a:cubicBezTo>
                  <a:lnTo>
                    <a:pt x="411258" y="153448"/>
                  </a:lnTo>
                  <a:lnTo>
                    <a:pt x="411368" y="153448"/>
                  </a:lnTo>
                  <a:lnTo>
                    <a:pt x="411368" y="154431"/>
                  </a:lnTo>
                  <a:cubicBezTo>
                    <a:pt x="411368" y="177822"/>
                    <a:pt x="411368" y="270566"/>
                    <a:pt x="411368" y="293793"/>
                  </a:cubicBezTo>
                  <a:lnTo>
                    <a:pt x="411368" y="293794"/>
                  </a:lnTo>
                  <a:lnTo>
                    <a:pt x="411368" y="293794"/>
                  </a:lnTo>
                  <a:lnTo>
                    <a:pt x="411368" y="294777"/>
                  </a:lnTo>
                  <a:lnTo>
                    <a:pt x="411258" y="294777"/>
                  </a:lnTo>
                  <a:lnTo>
                    <a:pt x="410994" y="297117"/>
                  </a:lnTo>
                  <a:cubicBezTo>
                    <a:pt x="407278" y="313504"/>
                    <a:pt x="376382" y="326292"/>
                    <a:pt x="338818" y="326292"/>
                  </a:cubicBezTo>
                  <a:cubicBezTo>
                    <a:pt x="301253" y="326292"/>
                    <a:pt x="270356" y="313504"/>
                    <a:pt x="266641" y="297117"/>
                  </a:cubicBezTo>
                  <a:lnTo>
                    <a:pt x="266378" y="294777"/>
                  </a:lnTo>
                  <a:lnTo>
                    <a:pt x="266267" y="294777"/>
                  </a:lnTo>
                  <a:lnTo>
                    <a:pt x="266267" y="293794"/>
                  </a:lnTo>
                  <a:lnTo>
                    <a:pt x="266267" y="154431"/>
                  </a:lnTo>
                  <a:lnTo>
                    <a:pt x="266267" y="154431"/>
                  </a:lnTo>
                  <a:lnTo>
                    <a:pt x="266267" y="154430"/>
                  </a:lnTo>
                  <a:lnTo>
                    <a:pt x="266641" y="151108"/>
                  </a:lnTo>
                  <a:cubicBezTo>
                    <a:pt x="270356" y="134721"/>
                    <a:pt x="301253" y="121933"/>
                    <a:pt x="338818" y="121933"/>
                  </a:cubicBezTo>
                  <a:close/>
                  <a:moveTo>
                    <a:pt x="235156" y="72345"/>
                  </a:moveTo>
                  <a:cubicBezTo>
                    <a:pt x="198413" y="72345"/>
                    <a:pt x="168629" y="81087"/>
                    <a:pt x="168629" y="91871"/>
                  </a:cubicBezTo>
                  <a:cubicBezTo>
                    <a:pt x="168629" y="102655"/>
                    <a:pt x="198413" y="111396"/>
                    <a:pt x="235156" y="111396"/>
                  </a:cubicBezTo>
                  <a:cubicBezTo>
                    <a:pt x="271897" y="111396"/>
                    <a:pt x="301682" y="102655"/>
                    <a:pt x="301682" y="91871"/>
                  </a:cubicBezTo>
                  <a:cubicBezTo>
                    <a:pt x="301682" y="81087"/>
                    <a:pt x="271897" y="72345"/>
                    <a:pt x="235156" y="72345"/>
                  </a:cubicBezTo>
                  <a:close/>
                  <a:moveTo>
                    <a:pt x="235155" y="58162"/>
                  </a:moveTo>
                  <a:cubicBezTo>
                    <a:pt x="285059" y="58162"/>
                    <a:pt x="326104" y="73632"/>
                    <a:pt x="331040" y="93458"/>
                  </a:cubicBezTo>
                  <a:lnTo>
                    <a:pt x="331390" y="96288"/>
                  </a:lnTo>
                  <a:lnTo>
                    <a:pt x="331537" y="96288"/>
                  </a:lnTo>
                  <a:lnTo>
                    <a:pt x="331537" y="97478"/>
                  </a:lnTo>
                  <a:cubicBezTo>
                    <a:pt x="331537" y="101015"/>
                    <a:pt x="331537" y="105863"/>
                    <a:pt x="331537" y="111694"/>
                  </a:cubicBezTo>
                  <a:lnTo>
                    <a:pt x="331537" y="118080"/>
                  </a:lnTo>
                  <a:lnTo>
                    <a:pt x="306323" y="120216"/>
                  </a:lnTo>
                  <a:cubicBezTo>
                    <a:pt x="282611" y="124404"/>
                    <a:pt x="265266" y="134255"/>
                    <a:pt x="262592" y="146048"/>
                  </a:cubicBezTo>
                  <a:cubicBezTo>
                    <a:pt x="262508" y="146797"/>
                    <a:pt x="262424" y="147545"/>
                    <a:pt x="262339" y="148293"/>
                  </a:cubicBezTo>
                  <a:lnTo>
                    <a:pt x="262233" y="148293"/>
                  </a:lnTo>
                  <a:lnTo>
                    <a:pt x="262233" y="149236"/>
                  </a:lnTo>
                  <a:lnTo>
                    <a:pt x="262233" y="149236"/>
                  </a:lnTo>
                  <a:lnTo>
                    <a:pt x="262233" y="149237"/>
                  </a:lnTo>
                  <a:lnTo>
                    <a:pt x="262233" y="217246"/>
                  </a:lnTo>
                  <a:lnTo>
                    <a:pt x="262233" y="218189"/>
                  </a:lnTo>
                  <a:lnTo>
                    <a:pt x="262233" y="218189"/>
                  </a:lnTo>
                  <a:lnTo>
                    <a:pt x="262233" y="218189"/>
                  </a:lnTo>
                  <a:lnTo>
                    <a:pt x="262233" y="303303"/>
                  </a:lnTo>
                  <a:lnTo>
                    <a:pt x="235156" y="305393"/>
                  </a:lnTo>
                  <a:cubicBezTo>
                    <a:pt x="185252" y="305393"/>
                    <a:pt x="144207" y="289922"/>
                    <a:pt x="139271" y="270097"/>
                  </a:cubicBezTo>
                  <a:lnTo>
                    <a:pt x="138921" y="267266"/>
                  </a:lnTo>
                  <a:lnTo>
                    <a:pt x="138773" y="267266"/>
                  </a:lnTo>
                  <a:lnTo>
                    <a:pt x="138773" y="266077"/>
                  </a:lnTo>
                  <a:lnTo>
                    <a:pt x="138773" y="97478"/>
                  </a:lnTo>
                  <a:lnTo>
                    <a:pt x="138773" y="97478"/>
                  </a:lnTo>
                  <a:lnTo>
                    <a:pt x="138773" y="97477"/>
                  </a:lnTo>
                  <a:lnTo>
                    <a:pt x="139271" y="93458"/>
                  </a:lnTo>
                  <a:cubicBezTo>
                    <a:pt x="144207" y="73632"/>
                    <a:pt x="185252" y="58162"/>
                    <a:pt x="235155" y="58162"/>
                  </a:cubicBezTo>
                  <a:close/>
                  <a:moveTo>
                    <a:pt x="29234" y="35318"/>
                  </a:moveTo>
                  <a:lnTo>
                    <a:pt x="29234" y="346754"/>
                  </a:lnTo>
                  <a:lnTo>
                    <a:pt x="212615" y="346754"/>
                  </a:lnTo>
                  <a:lnTo>
                    <a:pt x="334426" y="346754"/>
                  </a:lnTo>
                  <a:lnTo>
                    <a:pt x="524451" y="346754"/>
                  </a:lnTo>
                  <a:lnTo>
                    <a:pt x="524451" y="35318"/>
                  </a:lnTo>
                  <a:close/>
                  <a:moveTo>
                    <a:pt x="275071" y="8027"/>
                  </a:moveTo>
                  <a:cubicBezTo>
                    <a:pt x="270668" y="8027"/>
                    <a:pt x="267098" y="11500"/>
                    <a:pt x="267098" y="15786"/>
                  </a:cubicBezTo>
                  <a:cubicBezTo>
                    <a:pt x="267098" y="20071"/>
                    <a:pt x="270668" y="23545"/>
                    <a:pt x="275071" y="23545"/>
                  </a:cubicBezTo>
                  <a:cubicBezTo>
                    <a:pt x="279475" y="23545"/>
                    <a:pt x="283044" y="20071"/>
                    <a:pt x="283044" y="15786"/>
                  </a:cubicBezTo>
                  <a:cubicBezTo>
                    <a:pt x="283044" y="11500"/>
                    <a:pt x="279475" y="8027"/>
                    <a:pt x="275071" y="8027"/>
                  </a:cubicBezTo>
                  <a:close/>
                  <a:moveTo>
                    <a:pt x="28954" y="0"/>
                  </a:moveTo>
                  <a:cubicBezTo>
                    <a:pt x="517970" y="0"/>
                    <a:pt x="517970" y="0"/>
                    <a:pt x="517970" y="0"/>
                  </a:cubicBezTo>
                  <a:cubicBezTo>
                    <a:pt x="537273" y="0"/>
                    <a:pt x="550142" y="15567"/>
                    <a:pt x="550142" y="35026"/>
                  </a:cubicBezTo>
                  <a:lnTo>
                    <a:pt x="550142" y="346365"/>
                  </a:lnTo>
                  <a:cubicBezTo>
                    <a:pt x="550142" y="365823"/>
                    <a:pt x="537273" y="385282"/>
                    <a:pt x="517970" y="385282"/>
                  </a:cubicBezTo>
                  <a:cubicBezTo>
                    <a:pt x="456843" y="385282"/>
                    <a:pt x="403357" y="385282"/>
                    <a:pt x="356557" y="385282"/>
                  </a:cubicBezTo>
                  <a:lnTo>
                    <a:pt x="334426" y="385282"/>
                  </a:lnTo>
                  <a:lnTo>
                    <a:pt x="334426" y="408827"/>
                  </a:lnTo>
                  <a:lnTo>
                    <a:pt x="334426" y="424345"/>
                  </a:lnTo>
                  <a:lnTo>
                    <a:pt x="405298" y="424345"/>
                  </a:lnTo>
                  <a:lnTo>
                    <a:pt x="430989" y="463408"/>
                  </a:lnTo>
                  <a:lnTo>
                    <a:pt x="119152" y="463408"/>
                  </a:lnTo>
                  <a:lnTo>
                    <a:pt x="144844" y="424345"/>
                  </a:lnTo>
                  <a:lnTo>
                    <a:pt x="212615" y="424345"/>
                  </a:lnTo>
                  <a:lnTo>
                    <a:pt x="212615" y="408827"/>
                  </a:lnTo>
                  <a:lnTo>
                    <a:pt x="212615" y="385282"/>
                  </a:lnTo>
                  <a:lnTo>
                    <a:pt x="187861" y="385282"/>
                  </a:lnTo>
                  <a:cubicBezTo>
                    <a:pt x="28954" y="385282"/>
                    <a:pt x="28954" y="385282"/>
                    <a:pt x="28954" y="385282"/>
                  </a:cubicBezTo>
                  <a:cubicBezTo>
                    <a:pt x="12869" y="385282"/>
                    <a:pt x="0" y="365823"/>
                    <a:pt x="0" y="346365"/>
                  </a:cubicBezTo>
                  <a:cubicBezTo>
                    <a:pt x="0" y="35026"/>
                    <a:pt x="0" y="35026"/>
                    <a:pt x="0" y="35026"/>
                  </a:cubicBezTo>
                  <a:cubicBezTo>
                    <a:pt x="0" y="15567"/>
                    <a:pt x="12869" y="0"/>
                    <a:pt x="2895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a:ea typeface="Segoe UI" pitchFamily="34" charset="0"/>
                <a:cs typeface="Segoe UI" pitchFamily="34" charset="0"/>
              </a:endParaRPr>
            </a:p>
          </p:txBody>
        </p:sp>
      </p:grpSp>
      <p:grpSp>
        <p:nvGrpSpPr>
          <p:cNvPr id="97" name="Group 96"/>
          <p:cNvGrpSpPr/>
          <p:nvPr/>
        </p:nvGrpSpPr>
        <p:grpSpPr>
          <a:xfrm>
            <a:off x="3984518" y="4487684"/>
            <a:ext cx="914400" cy="914400"/>
            <a:chOff x="3984518" y="4487684"/>
            <a:chExt cx="914400" cy="914400"/>
          </a:xfrm>
        </p:grpSpPr>
        <p:sp>
          <p:nvSpPr>
            <p:cNvPr id="70" name="Rectangle 69"/>
            <p:cNvSpPr/>
            <p:nvPr/>
          </p:nvSpPr>
          <p:spPr>
            <a:xfrm>
              <a:off x="3984518" y="4487684"/>
              <a:ext cx="914400" cy="914400"/>
            </a:xfrm>
            <a:prstGeom prst="rect">
              <a:avLst/>
            </a:prstGeom>
            <a:solidFill>
              <a:srgbClr val="0078D7"/>
            </a:solidFill>
            <a:ln w="10795" cap="flat" cmpd="sng" algn="ctr">
              <a:noFill/>
              <a:prstDash val="solid"/>
            </a:ln>
            <a:effectLst/>
          </p:spPr>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a:ea typeface="+mn-ea"/>
                <a:cs typeface="+mn-cs"/>
              </a:endParaRPr>
            </a:p>
          </p:txBody>
        </p:sp>
        <p:sp>
          <p:nvSpPr>
            <p:cNvPr id="71" name="TextBox 70"/>
            <p:cNvSpPr txBox="1"/>
            <p:nvPr/>
          </p:nvSpPr>
          <p:spPr>
            <a:xfrm>
              <a:off x="3984518" y="4487684"/>
              <a:ext cx="914400"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JSON</a:t>
              </a:r>
            </a:p>
          </p:txBody>
        </p:sp>
        <p:pic>
          <p:nvPicPr>
            <p:cNvPr id="69" name="Picture 6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23667" y="4746531"/>
              <a:ext cx="436102" cy="570109"/>
            </a:xfrm>
            <a:prstGeom prst="rect">
              <a:avLst/>
            </a:prstGeom>
          </p:spPr>
        </p:pic>
      </p:grpSp>
      <p:sp>
        <p:nvSpPr>
          <p:cNvPr id="21" name="Title 20"/>
          <p:cNvSpPr>
            <a:spLocks noGrp="1"/>
          </p:cNvSpPr>
          <p:nvPr>
            <p:ph type="title"/>
          </p:nvPr>
        </p:nvSpPr>
        <p:spPr>
          <a:xfrm>
            <a:off x="269240" y="289511"/>
            <a:ext cx="4577398" cy="899665"/>
          </a:xfrm>
        </p:spPr>
        <p:txBody>
          <a:bodyPr/>
          <a:lstStyle/>
          <a:p>
            <a:r>
              <a:rPr lang="en-US" dirty="0"/>
              <a:t>Developer centric</a:t>
            </a:r>
          </a:p>
        </p:txBody>
      </p:sp>
      <p:grpSp>
        <p:nvGrpSpPr>
          <p:cNvPr id="101" name="Group 100"/>
          <p:cNvGrpSpPr/>
          <p:nvPr/>
        </p:nvGrpSpPr>
        <p:grpSpPr>
          <a:xfrm>
            <a:off x="7876045" y="2900008"/>
            <a:ext cx="914400" cy="914400"/>
            <a:chOff x="7908849" y="2900008"/>
            <a:chExt cx="914400" cy="914400"/>
          </a:xfrm>
        </p:grpSpPr>
        <p:sp>
          <p:nvSpPr>
            <p:cNvPr id="122" name="Rectangle 121"/>
            <p:cNvSpPr/>
            <p:nvPr/>
          </p:nvSpPr>
          <p:spPr>
            <a:xfrm>
              <a:off x="7908849" y="2900008"/>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23" name="TextBox 122"/>
            <p:cNvSpPr txBox="1"/>
            <p:nvPr/>
          </p:nvSpPr>
          <p:spPr>
            <a:xfrm>
              <a:off x="7908849" y="2900008"/>
              <a:ext cx="914400"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AZURE</a:t>
              </a:r>
              <a:b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ACTIVE DIRECTORY</a:t>
              </a:r>
            </a:p>
          </p:txBody>
        </p:sp>
        <p:pic>
          <p:nvPicPr>
            <p:cNvPr id="121" name="Picture 120" descr="Azure Active Directory.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128805" y="3300320"/>
              <a:ext cx="474488" cy="474485"/>
            </a:xfrm>
            <a:prstGeom prst="rect">
              <a:avLst/>
            </a:prstGeom>
          </p:spPr>
        </p:pic>
      </p:grpSp>
      <p:grpSp>
        <p:nvGrpSpPr>
          <p:cNvPr id="98" name="Group 97"/>
          <p:cNvGrpSpPr/>
          <p:nvPr/>
        </p:nvGrpSpPr>
        <p:grpSpPr>
          <a:xfrm>
            <a:off x="5015381" y="3225719"/>
            <a:ext cx="914400" cy="914400"/>
            <a:chOff x="5015381" y="3225719"/>
            <a:chExt cx="914400" cy="914400"/>
          </a:xfrm>
        </p:grpSpPr>
        <p:sp>
          <p:nvSpPr>
            <p:cNvPr id="127" name="Rectangle 126"/>
            <p:cNvSpPr/>
            <p:nvPr/>
          </p:nvSpPr>
          <p:spPr>
            <a:xfrm>
              <a:off x="5015381" y="322571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28" name="TextBox 127"/>
            <p:cNvSpPr txBox="1"/>
            <p:nvPr/>
          </p:nvSpPr>
          <p:spPr>
            <a:xfrm>
              <a:off x="5015381" y="3225719"/>
              <a:ext cx="914400"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QUERY PERFORMANCE INSIGHTS</a:t>
              </a:r>
            </a:p>
          </p:txBody>
        </p:sp>
        <p:sp>
          <p:nvSpPr>
            <p:cNvPr id="126" name="Freeform: Shape 125"/>
            <p:cNvSpPr/>
            <p:nvPr/>
          </p:nvSpPr>
          <p:spPr bwMode="auto">
            <a:xfrm>
              <a:off x="5246036" y="3645800"/>
              <a:ext cx="453090" cy="452045"/>
            </a:xfrm>
            <a:custGeom>
              <a:avLst/>
              <a:gdLst>
                <a:gd name="connsiteX0" fmla="*/ 320685 w 522995"/>
                <a:gd name="connsiteY0" fmla="*/ 198448 h 521787"/>
                <a:gd name="connsiteX1" fmla="*/ 233321 w 522995"/>
                <a:gd name="connsiteY1" fmla="*/ 250623 h 521787"/>
                <a:gd name="connsiteX2" fmla="*/ 330186 w 522995"/>
                <a:gd name="connsiteY2" fmla="*/ 305126 h 521787"/>
                <a:gd name="connsiteX3" fmla="*/ 418040 w 522995"/>
                <a:gd name="connsiteY3" fmla="*/ 261453 h 521787"/>
                <a:gd name="connsiteX4" fmla="*/ 421320 w 522995"/>
                <a:gd name="connsiteY4" fmla="*/ 256550 h 521787"/>
                <a:gd name="connsiteX5" fmla="*/ 329276 w 522995"/>
                <a:gd name="connsiteY5" fmla="*/ 80678 h 521787"/>
                <a:gd name="connsiteX6" fmla="*/ 329276 w 522995"/>
                <a:gd name="connsiteY6" fmla="*/ 182805 h 521787"/>
                <a:gd name="connsiteX7" fmla="*/ 429882 w 522995"/>
                <a:gd name="connsiteY7" fmla="*/ 240889 h 521787"/>
                <a:gd name="connsiteX8" fmla="*/ 433286 w 522995"/>
                <a:gd name="connsiteY8" fmla="*/ 233715 h 521787"/>
                <a:gd name="connsiteX9" fmla="*/ 425736 w 522995"/>
                <a:gd name="connsiteY9" fmla="*/ 135895 h 521787"/>
                <a:gd name="connsiteX10" fmla="*/ 329276 w 522995"/>
                <a:gd name="connsiteY10" fmla="*/ 80678 h 521787"/>
                <a:gd name="connsiteX11" fmla="*/ 329431 w 522995"/>
                <a:gd name="connsiteY11" fmla="*/ 66952 h 521787"/>
                <a:gd name="connsiteX12" fmla="*/ 455018 w 522995"/>
                <a:gd name="connsiteY12" fmla="*/ 192540 h 521787"/>
                <a:gd name="connsiteX13" fmla="*/ 329431 w 522995"/>
                <a:gd name="connsiteY13" fmla="*/ 318127 h 521787"/>
                <a:gd name="connsiteX14" fmla="*/ 203843 w 522995"/>
                <a:gd name="connsiteY14" fmla="*/ 192540 h 521787"/>
                <a:gd name="connsiteX15" fmla="*/ 329431 w 522995"/>
                <a:gd name="connsiteY15" fmla="*/ 66952 h 521787"/>
                <a:gd name="connsiteX16" fmla="*/ 329430 w 522995"/>
                <a:gd name="connsiteY16" fmla="*/ 36160 h 521787"/>
                <a:gd name="connsiteX17" fmla="*/ 173051 w 522995"/>
                <a:gd name="connsiteY17" fmla="*/ 192539 h 521787"/>
                <a:gd name="connsiteX18" fmla="*/ 329430 w 522995"/>
                <a:gd name="connsiteY18" fmla="*/ 348918 h 521787"/>
                <a:gd name="connsiteX19" fmla="*/ 485809 w 522995"/>
                <a:gd name="connsiteY19" fmla="*/ 192539 h 521787"/>
                <a:gd name="connsiteX20" fmla="*/ 329430 w 522995"/>
                <a:gd name="connsiteY20" fmla="*/ 36160 h 521787"/>
                <a:gd name="connsiteX21" fmla="*/ 328827 w 522995"/>
                <a:gd name="connsiteY21" fmla="*/ 0 h 521787"/>
                <a:gd name="connsiteX22" fmla="*/ 466125 w 522995"/>
                <a:gd name="connsiteY22" fmla="*/ 56871 h 521787"/>
                <a:gd name="connsiteX23" fmla="*/ 466125 w 522995"/>
                <a:gd name="connsiteY23" fmla="*/ 331466 h 521787"/>
                <a:gd name="connsiteX24" fmla="*/ 238530 w 522995"/>
                <a:gd name="connsiteY24" fmla="*/ 366122 h 521787"/>
                <a:gd name="connsiteX25" fmla="*/ 230966 w 522995"/>
                <a:gd name="connsiteY25" fmla="*/ 361652 h 521787"/>
                <a:gd name="connsiteX26" fmla="*/ 86457 w 522995"/>
                <a:gd name="connsiteY26" fmla="*/ 506954 h 521787"/>
                <a:gd name="connsiteX27" fmla="*/ 22778 w 522995"/>
                <a:gd name="connsiteY27" fmla="*/ 513443 h 521787"/>
                <a:gd name="connsiteX28" fmla="*/ 14833 w 522995"/>
                <a:gd name="connsiteY28" fmla="*/ 506954 h 521787"/>
                <a:gd name="connsiteX29" fmla="*/ 8344 w 522995"/>
                <a:gd name="connsiteY29" fmla="*/ 499009 h 521787"/>
                <a:gd name="connsiteX30" fmla="*/ 14833 w 522995"/>
                <a:gd name="connsiteY30" fmla="*/ 435330 h 521787"/>
                <a:gd name="connsiteX31" fmla="*/ 160468 w 522995"/>
                <a:gd name="connsiteY31" fmla="*/ 290548 h 521787"/>
                <a:gd name="connsiteX32" fmla="*/ 156874 w 522995"/>
                <a:gd name="connsiteY32" fmla="*/ 284465 h 521787"/>
                <a:gd name="connsiteX33" fmla="*/ 191529 w 522995"/>
                <a:gd name="connsiteY33" fmla="*/ 56870 h 521787"/>
                <a:gd name="connsiteX34" fmla="*/ 328827 w 522995"/>
                <a:gd name="connsiteY34" fmla="*/ 0 h 52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2995" h="521787">
                  <a:moveTo>
                    <a:pt x="320685" y="198448"/>
                  </a:moveTo>
                  <a:lnTo>
                    <a:pt x="233321" y="250623"/>
                  </a:lnTo>
                  <a:cubicBezTo>
                    <a:pt x="253661" y="284682"/>
                    <a:pt x="290517" y="305420"/>
                    <a:pt x="330186" y="305126"/>
                  </a:cubicBezTo>
                  <a:cubicBezTo>
                    <a:pt x="364896" y="304870"/>
                    <a:pt x="397215" y="288546"/>
                    <a:pt x="418040" y="261453"/>
                  </a:cubicBezTo>
                  <a:lnTo>
                    <a:pt x="421320" y="256550"/>
                  </a:lnTo>
                  <a:close/>
                  <a:moveTo>
                    <a:pt x="329276" y="80678"/>
                  </a:moveTo>
                  <a:lnTo>
                    <a:pt x="329276" y="182805"/>
                  </a:lnTo>
                  <a:lnTo>
                    <a:pt x="429882" y="240889"/>
                  </a:lnTo>
                  <a:lnTo>
                    <a:pt x="433286" y="233715"/>
                  </a:lnTo>
                  <a:cubicBezTo>
                    <a:pt x="445868" y="201944"/>
                    <a:pt x="443313" y="165827"/>
                    <a:pt x="425736" y="135895"/>
                  </a:cubicBezTo>
                  <a:cubicBezTo>
                    <a:pt x="405648" y="101688"/>
                    <a:pt x="368945" y="80678"/>
                    <a:pt x="329276" y="80678"/>
                  </a:cubicBezTo>
                  <a:close/>
                  <a:moveTo>
                    <a:pt x="329431" y="66952"/>
                  </a:moveTo>
                  <a:cubicBezTo>
                    <a:pt x="398790" y="66952"/>
                    <a:pt x="455018" y="123180"/>
                    <a:pt x="455018" y="192540"/>
                  </a:cubicBezTo>
                  <a:cubicBezTo>
                    <a:pt x="455018" y="261899"/>
                    <a:pt x="398790" y="318127"/>
                    <a:pt x="329431" y="318127"/>
                  </a:cubicBezTo>
                  <a:cubicBezTo>
                    <a:pt x="260071" y="318127"/>
                    <a:pt x="203843" y="261899"/>
                    <a:pt x="203843" y="192540"/>
                  </a:cubicBezTo>
                  <a:cubicBezTo>
                    <a:pt x="203843" y="123180"/>
                    <a:pt x="260071" y="66952"/>
                    <a:pt x="329431" y="66952"/>
                  </a:cubicBezTo>
                  <a:close/>
                  <a:moveTo>
                    <a:pt x="329430" y="36160"/>
                  </a:moveTo>
                  <a:cubicBezTo>
                    <a:pt x="243064" y="36160"/>
                    <a:pt x="173051" y="106173"/>
                    <a:pt x="173051" y="192539"/>
                  </a:cubicBezTo>
                  <a:cubicBezTo>
                    <a:pt x="173051" y="278905"/>
                    <a:pt x="243064" y="348918"/>
                    <a:pt x="329430" y="348918"/>
                  </a:cubicBezTo>
                  <a:cubicBezTo>
                    <a:pt x="415796" y="348918"/>
                    <a:pt x="485809" y="278905"/>
                    <a:pt x="485809" y="192539"/>
                  </a:cubicBezTo>
                  <a:cubicBezTo>
                    <a:pt x="485809" y="106173"/>
                    <a:pt x="415796" y="36160"/>
                    <a:pt x="329430" y="36160"/>
                  </a:cubicBezTo>
                  <a:close/>
                  <a:moveTo>
                    <a:pt x="328827" y="0"/>
                  </a:moveTo>
                  <a:cubicBezTo>
                    <a:pt x="378519" y="0"/>
                    <a:pt x="428211" y="18957"/>
                    <a:pt x="466125" y="56871"/>
                  </a:cubicBezTo>
                  <a:cubicBezTo>
                    <a:pt x="541952" y="132698"/>
                    <a:pt x="541952" y="255639"/>
                    <a:pt x="466125" y="331466"/>
                  </a:cubicBezTo>
                  <a:cubicBezTo>
                    <a:pt x="404515" y="393076"/>
                    <a:pt x="311803" y="404628"/>
                    <a:pt x="238530" y="366122"/>
                  </a:cubicBezTo>
                  <a:lnTo>
                    <a:pt x="230966" y="361652"/>
                  </a:lnTo>
                  <a:cubicBezTo>
                    <a:pt x="182796" y="410086"/>
                    <a:pt x="134626" y="458520"/>
                    <a:pt x="86457" y="506954"/>
                  </a:cubicBezTo>
                  <a:cubicBezTo>
                    <a:pt x="69151" y="524259"/>
                    <a:pt x="42436" y="526423"/>
                    <a:pt x="22778" y="513443"/>
                  </a:cubicBezTo>
                  <a:lnTo>
                    <a:pt x="14833" y="506954"/>
                  </a:lnTo>
                  <a:lnTo>
                    <a:pt x="8344" y="499009"/>
                  </a:lnTo>
                  <a:cubicBezTo>
                    <a:pt x="-4636" y="479351"/>
                    <a:pt x="-2472" y="452636"/>
                    <a:pt x="14833" y="435330"/>
                  </a:cubicBezTo>
                  <a:cubicBezTo>
                    <a:pt x="49079" y="401302"/>
                    <a:pt x="136795" y="315692"/>
                    <a:pt x="160468" y="290548"/>
                  </a:cubicBezTo>
                  <a:lnTo>
                    <a:pt x="156874" y="284465"/>
                  </a:lnTo>
                  <a:cubicBezTo>
                    <a:pt x="118368" y="211192"/>
                    <a:pt x="129919" y="118480"/>
                    <a:pt x="191529" y="56870"/>
                  </a:cubicBezTo>
                  <a:cubicBezTo>
                    <a:pt x="229443" y="18957"/>
                    <a:pt x="279135" y="0"/>
                    <a:pt x="328827"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100" name="Group 99"/>
          <p:cNvGrpSpPr/>
          <p:nvPr/>
        </p:nvGrpSpPr>
        <p:grpSpPr>
          <a:xfrm>
            <a:off x="6710311" y="3789634"/>
            <a:ext cx="914400" cy="914400"/>
            <a:chOff x="6857590" y="3789634"/>
            <a:chExt cx="914400" cy="914400"/>
          </a:xfrm>
        </p:grpSpPr>
        <p:sp>
          <p:nvSpPr>
            <p:cNvPr id="132" name="Rectangle 131"/>
            <p:cNvSpPr/>
            <p:nvPr/>
          </p:nvSpPr>
          <p:spPr>
            <a:xfrm>
              <a:off x="6857590" y="3789634"/>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33" name="TextBox 132"/>
            <p:cNvSpPr txBox="1"/>
            <p:nvPr/>
          </p:nvSpPr>
          <p:spPr>
            <a:xfrm>
              <a:off x="6857590" y="3789634"/>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THREAT DETECTION</a:t>
              </a:r>
            </a:p>
          </p:txBody>
        </p:sp>
        <p:sp>
          <p:nvSpPr>
            <p:cNvPr id="131" name="Freeform: Shape 130"/>
            <p:cNvSpPr/>
            <p:nvPr/>
          </p:nvSpPr>
          <p:spPr bwMode="auto">
            <a:xfrm>
              <a:off x="6934477" y="4164761"/>
              <a:ext cx="760626" cy="467901"/>
            </a:xfrm>
            <a:custGeom>
              <a:avLst/>
              <a:gdLst>
                <a:gd name="connsiteX0" fmla="*/ 633853 w 1341210"/>
                <a:gd name="connsiteY0" fmla="*/ 514338 h 825048"/>
                <a:gd name="connsiteX1" fmla="*/ 702364 w 1341210"/>
                <a:gd name="connsiteY1" fmla="*/ 514338 h 825048"/>
                <a:gd name="connsiteX2" fmla="*/ 702364 w 1341210"/>
                <a:gd name="connsiteY2" fmla="*/ 556206 h 825048"/>
                <a:gd name="connsiteX3" fmla="*/ 633853 w 1341210"/>
                <a:gd name="connsiteY3" fmla="*/ 556206 h 825048"/>
                <a:gd name="connsiteX4" fmla="*/ 633853 w 1341210"/>
                <a:gd name="connsiteY4" fmla="*/ 268840 h 825048"/>
                <a:gd name="connsiteX5" fmla="*/ 702364 w 1341210"/>
                <a:gd name="connsiteY5" fmla="*/ 268840 h 825048"/>
                <a:gd name="connsiteX6" fmla="*/ 702364 w 1341210"/>
                <a:gd name="connsiteY6" fmla="*/ 487696 h 825048"/>
                <a:gd name="connsiteX7" fmla="*/ 633853 w 1341210"/>
                <a:gd name="connsiteY7" fmla="*/ 487696 h 825048"/>
                <a:gd name="connsiteX8" fmla="*/ 668108 w 1341210"/>
                <a:gd name="connsiteY8" fmla="*/ 193448 h 825048"/>
                <a:gd name="connsiteX9" fmla="*/ 449033 w 1341210"/>
                <a:gd name="connsiteY9" fmla="*/ 412523 h 825048"/>
                <a:gd name="connsiteX10" fmla="*/ 668108 w 1341210"/>
                <a:gd name="connsiteY10" fmla="*/ 631598 h 825048"/>
                <a:gd name="connsiteX11" fmla="*/ 887183 w 1341210"/>
                <a:gd name="connsiteY11" fmla="*/ 412523 h 825048"/>
                <a:gd name="connsiteX12" fmla="*/ 668108 w 1341210"/>
                <a:gd name="connsiteY12" fmla="*/ 193448 h 825048"/>
                <a:gd name="connsiteX13" fmla="*/ 670605 w 1341210"/>
                <a:gd name="connsiteY13" fmla="*/ 0 h 825048"/>
                <a:gd name="connsiteX14" fmla="*/ 1340918 w 1341210"/>
                <a:gd name="connsiteY14" fmla="*/ 411653 h 825048"/>
                <a:gd name="connsiteX15" fmla="*/ 1341210 w 1341210"/>
                <a:gd name="connsiteY15" fmla="*/ 412524 h 825048"/>
                <a:gd name="connsiteX16" fmla="*/ 1340918 w 1341210"/>
                <a:gd name="connsiteY16" fmla="*/ 413395 h 825048"/>
                <a:gd name="connsiteX17" fmla="*/ 670605 w 1341210"/>
                <a:gd name="connsiteY17" fmla="*/ 825048 h 825048"/>
                <a:gd name="connsiteX18" fmla="*/ 291 w 1341210"/>
                <a:gd name="connsiteY18" fmla="*/ 413395 h 825048"/>
                <a:gd name="connsiteX19" fmla="*/ 0 w 1341210"/>
                <a:gd name="connsiteY19" fmla="*/ 412524 h 825048"/>
                <a:gd name="connsiteX20" fmla="*/ 291 w 1341210"/>
                <a:gd name="connsiteY20" fmla="*/ 411653 h 825048"/>
                <a:gd name="connsiteX21" fmla="*/ 670605 w 1341210"/>
                <a:gd name="connsiteY21" fmla="*/ 0 h 82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1210" h="825048">
                  <a:moveTo>
                    <a:pt x="633853" y="514338"/>
                  </a:moveTo>
                  <a:lnTo>
                    <a:pt x="702364" y="514338"/>
                  </a:lnTo>
                  <a:lnTo>
                    <a:pt x="702364" y="556206"/>
                  </a:lnTo>
                  <a:lnTo>
                    <a:pt x="633853" y="556206"/>
                  </a:lnTo>
                  <a:close/>
                  <a:moveTo>
                    <a:pt x="633853" y="268840"/>
                  </a:moveTo>
                  <a:lnTo>
                    <a:pt x="702364" y="268840"/>
                  </a:lnTo>
                  <a:lnTo>
                    <a:pt x="702364" y="487696"/>
                  </a:lnTo>
                  <a:lnTo>
                    <a:pt x="633853" y="487696"/>
                  </a:lnTo>
                  <a:close/>
                  <a:moveTo>
                    <a:pt x="668108" y="193448"/>
                  </a:moveTo>
                  <a:cubicBezTo>
                    <a:pt x="547116" y="193448"/>
                    <a:pt x="449033" y="291531"/>
                    <a:pt x="449033" y="412523"/>
                  </a:cubicBezTo>
                  <a:cubicBezTo>
                    <a:pt x="449033" y="533515"/>
                    <a:pt x="547116" y="631598"/>
                    <a:pt x="668108" y="631598"/>
                  </a:cubicBezTo>
                  <a:cubicBezTo>
                    <a:pt x="789100" y="631598"/>
                    <a:pt x="887183" y="533515"/>
                    <a:pt x="887183" y="412523"/>
                  </a:cubicBezTo>
                  <a:cubicBezTo>
                    <a:pt x="887183" y="291531"/>
                    <a:pt x="789100" y="193448"/>
                    <a:pt x="668108" y="193448"/>
                  </a:cubicBezTo>
                  <a:close/>
                  <a:moveTo>
                    <a:pt x="670605" y="0"/>
                  </a:moveTo>
                  <a:cubicBezTo>
                    <a:pt x="971938" y="0"/>
                    <a:pt x="1230481" y="169742"/>
                    <a:pt x="1340918" y="411653"/>
                  </a:cubicBezTo>
                  <a:lnTo>
                    <a:pt x="1341210" y="412524"/>
                  </a:lnTo>
                  <a:lnTo>
                    <a:pt x="1340918" y="413395"/>
                  </a:lnTo>
                  <a:cubicBezTo>
                    <a:pt x="1230481" y="655306"/>
                    <a:pt x="971938" y="825048"/>
                    <a:pt x="670605" y="825048"/>
                  </a:cubicBezTo>
                  <a:cubicBezTo>
                    <a:pt x="369271" y="825048"/>
                    <a:pt x="110729" y="655306"/>
                    <a:pt x="291" y="413395"/>
                  </a:cubicBezTo>
                  <a:lnTo>
                    <a:pt x="0" y="412524"/>
                  </a:lnTo>
                  <a:lnTo>
                    <a:pt x="291" y="411653"/>
                  </a:lnTo>
                  <a:cubicBezTo>
                    <a:pt x="110729" y="169742"/>
                    <a:pt x="369271" y="0"/>
                    <a:pt x="670605"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102" name="Group 101"/>
          <p:cNvGrpSpPr/>
          <p:nvPr/>
        </p:nvGrpSpPr>
        <p:grpSpPr>
          <a:xfrm>
            <a:off x="9041780" y="2052085"/>
            <a:ext cx="914400" cy="914400"/>
            <a:chOff x="9041780" y="2052085"/>
            <a:chExt cx="914400" cy="914400"/>
          </a:xfrm>
        </p:grpSpPr>
        <p:sp>
          <p:nvSpPr>
            <p:cNvPr id="137" name="Rectangle 136"/>
            <p:cNvSpPr/>
            <p:nvPr/>
          </p:nvSpPr>
          <p:spPr>
            <a:xfrm>
              <a:off x="9041780" y="2052085"/>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38" name="TextBox 137"/>
            <p:cNvSpPr txBox="1"/>
            <p:nvPr/>
          </p:nvSpPr>
          <p:spPr>
            <a:xfrm>
              <a:off x="9041780" y="2052085"/>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SQL DATABASE ADVISOR</a:t>
              </a:r>
            </a:p>
          </p:txBody>
        </p:sp>
        <p:sp>
          <p:nvSpPr>
            <p:cNvPr id="136" name="Freeform: Shape 135"/>
            <p:cNvSpPr/>
            <p:nvPr/>
          </p:nvSpPr>
          <p:spPr bwMode="auto">
            <a:xfrm>
              <a:off x="9169811" y="2384009"/>
              <a:ext cx="658338" cy="517908"/>
            </a:xfrm>
            <a:custGeom>
              <a:avLst/>
              <a:gdLst>
                <a:gd name="connsiteX0" fmla="*/ 225843 w 602334"/>
                <a:gd name="connsiteY0" fmla="*/ 230839 h 473851"/>
                <a:gd name="connsiteX1" fmla="*/ 249186 w 602334"/>
                <a:gd name="connsiteY1" fmla="*/ 254184 h 473851"/>
                <a:gd name="connsiteX2" fmla="*/ 225843 w 602334"/>
                <a:gd name="connsiteY2" fmla="*/ 277527 h 473851"/>
                <a:gd name="connsiteX3" fmla="*/ 202499 w 602334"/>
                <a:gd name="connsiteY3" fmla="*/ 254183 h 473851"/>
                <a:gd name="connsiteX4" fmla="*/ 225843 w 602334"/>
                <a:gd name="connsiteY4" fmla="*/ 230839 h 473851"/>
                <a:gd name="connsiteX5" fmla="*/ 225843 w 602334"/>
                <a:gd name="connsiteY5" fmla="*/ 204477 h 473851"/>
                <a:gd name="connsiteX6" fmla="*/ 176136 w 602334"/>
                <a:gd name="connsiteY6" fmla="*/ 254182 h 473851"/>
                <a:gd name="connsiteX7" fmla="*/ 225843 w 602334"/>
                <a:gd name="connsiteY7" fmla="*/ 303890 h 473851"/>
                <a:gd name="connsiteX8" fmla="*/ 275550 w 602334"/>
                <a:gd name="connsiteY8" fmla="*/ 254183 h 473851"/>
                <a:gd name="connsiteX9" fmla="*/ 225843 w 602334"/>
                <a:gd name="connsiteY9" fmla="*/ 204477 h 473851"/>
                <a:gd name="connsiteX10" fmla="*/ 224930 w 602334"/>
                <a:gd name="connsiteY10" fmla="*/ 184915 h 473851"/>
                <a:gd name="connsiteX11" fmla="*/ 294449 w 602334"/>
                <a:gd name="connsiteY11" fmla="*/ 254435 h 473851"/>
                <a:gd name="connsiteX12" fmla="*/ 224930 w 602334"/>
                <a:gd name="connsiteY12" fmla="*/ 323955 h 473851"/>
                <a:gd name="connsiteX13" fmla="*/ 155411 w 602334"/>
                <a:gd name="connsiteY13" fmla="*/ 254435 h 473851"/>
                <a:gd name="connsiteX14" fmla="*/ 224930 w 602334"/>
                <a:gd name="connsiteY14" fmla="*/ 184915 h 473851"/>
                <a:gd name="connsiteX15" fmla="*/ 406475 w 602334"/>
                <a:gd name="connsiteY15" fmla="*/ 151636 h 473851"/>
                <a:gd name="connsiteX16" fmla="*/ 417416 w 602334"/>
                <a:gd name="connsiteY16" fmla="*/ 171056 h 473851"/>
                <a:gd name="connsiteX17" fmla="*/ 397996 w 602334"/>
                <a:gd name="connsiteY17" fmla="*/ 181997 h 473851"/>
                <a:gd name="connsiteX18" fmla="*/ 387055 w 602334"/>
                <a:gd name="connsiteY18" fmla="*/ 162577 h 473851"/>
                <a:gd name="connsiteX19" fmla="*/ 406475 w 602334"/>
                <a:gd name="connsiteY19" fmla="*/ 151636 h 473851"/>
                <a:gd name="connsiteX20" fmla="*/ 225844 w 602334"/>
                <a:gd name="connsiteY20" fmla="*/ 136167 h 473851"/>
                <a:gd name="connsiteX21" fmla="*/ 208232 w 602334"/>
                <a:gd name="connsiteY21" fmla="*/ 137943 h 473851"/>
                <a:gd name="connsiteX22" fmla="*/ 208336 w 602334"/>
                <a:gd name="connsiteY22" fmla="*/ 138459 h 473851"/>
                <a:gd name="connsiteX23" fmla="*/ 175914 w 602334"/>
                <a:gd name="connsiteY23" fmla="*/ 170880 h 473851"/>
                <a:gd name="connsiteX24" fmla="*/ 163294 w 602334"/>
                <a:gd name="connsiteY24" fmla="*/ 168332 h 473851"/>
                <a:gd name="connsiteX25" fmla="*/ 153394 w 602334"/>
                <a:gd name="connsiteY25" fmla="*/ 161658 h 473851"/>
                <a:gd name="connsiteX26" fmla="*/ 142393 w 602334"/>
                <a:gd name="connsiteY26" fmla="*/ 170733 h 473851"/>
                <a:gd name="connsiteX27" fmla="*/ 132194 w 602334"/>
                <a:gd name="connsiteY27" fmla="*/ 183096 h 473851"/>
                <a:gd name="connsiteX28" fmla="*/ 138466 w 602334"/>
                <a:gd name="connsiteY28" fmla="*/ 192396 h 473851"/>
                <a:gd name="connsiteX29" fmla="*/ 141013 w 602334"/>
                <a:gd name="connsiteY29" fmla="*/ 205018 h 473851"/>
                <a:gd name="connsiteX30" fmla="*/ 121211 w 602334"/>
                <a:gd name="connsiteY30" fmla="*/ 234891 h 473851"/>
                <a:gd name="connsiteX31" fmla="*/ 109535 w 602334"/>
                <a:gd name="connsiteY31" fmla="*/ 237248 h 473851"/>
                <a:gd name="connsiteX32" fmla="*/ 107828 w 602334"/>
                <a:gd name="connsiteY32" fmla="*/ 254183 h 473851"/>
                <a:gd name="connsiteX33" fmla="*/ 109678 w 602334"/>
                <a:gd name="connsiteY33" fmla="*/ 272544 h 473851"/>
                <a:gd name="connsiteX34" fmla="*/ 110117 w 602334"/>
                <a:gd name="connsiteY34" fmla="*/ 272455 h 473851"/>
                <a:gd name="connsiteX35" fmla="*/ 142539 w 602334"/>
                <a:gd name="connsiteY35" fmla="*/ 304877 h 473851"/>
                <a:gd name="connsiteX36" fmla="*/ 139993 w 602334"/>
                <a:gd name="connsiteY36" fmla="*/ 317497 h 473851"/>
                <a:gd name="connsiteX37" fmla="*/ 133600 w 602334"/>
                <a:gd name="connsiteY37" fmla="*/ 326977 h 473851"/>
                <a:gd name="connsiteX38" fmla="*/ 142394 w 602334"/>
                <a:gd name="connsiteY38" fmla="*/ 337633 h 473851"/>
                <a:gd name="connsiteX39" fmla="*/ 154413 w 602334"/>
                <a:gd name="connsiteY39" fmla="*/ 347549 h 473851"/>
                <a:gd name="connsiteX40" fmla="*/ 163294 w 602334"/>
                <a:gd name="connsiteY40" fmla="*/ 341561 h 473851"/>
                <a:gd name="connsiteX41" fmla="*/ 175914 w 602334"/>
                <a:gd name="connsiteY41" fmla="*/ 339013 h 473851"/>
                <a:gd name="connsiteX42" fmla="*/ 205787 w 602334"/>
                <a:gd name="connsiteY42" fmla="*/ 358816 h 473851"/>
                <a:gd name="connsiteX43" fmla="*/ 208129 w 602334"/>
                <a:gd name="connsiteY43" fmla="*/ 370414 h 473851"/>
                <a:gd name="connsiteX44" fmla="*/ 225843 w 602334"/>
                <a:gd name="connsiteY44" fmla="*/ 372199 h 473851"/>
                <a:gd name="connsiteX45" fmla="*/ 243456 w 602334"/>
                <a:gd name="connsiteY45" fmla="*/ 370423 h 473851"/>
                <a:gd name="connsiteX46" fmla="*/ 243351 w 602334"/>
                <a:gd name="connsiteY46" fmla="*/ 369909 h 473851"/>
                <a:gd name="connsiteX47" fmla="*/ 275773 w 602334"/>
                <a:gd name="connsiteY47" fmla="*/ 337487 h 473851"/>
                <a:gd name="connsiteX48" fmla="*/ 288393 w 602334"/>
                <a:gd name="connsiteY48" fmla="*/ 340034 h 473851"/>
                <a:gd name="connsiteX49" fmla="*/ 298292 w 602334"/>
                <a:gd name="connsiteY49" fmla="*/ 346710 h 473851"/>
                <a:gd name="connsiteX50" fmla="*/ 309293 w 602334"/>
                <a:gd name="connsiteY50" fmla="*/ 337633 h 473851"/>
                <a:gd name="connsiteX51" fmla="*/ 318927 w 602334"/>
                <a:gd name="connsiteY51" fmla="*/ 325958 h 473851"/>
                <a:gd name="connsiteX52" fmla="*/ 313221 w 602334"/>
                <a:gd name="connsiteY52" fmla="*/ 317497 h 473851"/>
                <a:gd name="connsiteX53" fmla="*/ 310673 w 602334"/>
                <a:gd name="connsiteY53" fmla="*/ 304877 h 473851"/>
                <a:gd name="connsiteX54" fmla="*/ 330475 w 602334"/>
                <a:gd name="connsiteY54" fmla="*/ 275002 h 473851"/>
                <a:gd name="connsiteX55" fmla="*/ 341994 w 602334"/>
                <a:gd name="connsiteY55" fmla="*/ 272677 h 473851"/>
                <a:gd name="connsiteX56" fmla="*/ 343859 w 602334"/>
                <a:gd name="connsiteY56" fmla="*/ 254183 h 473851"/>
                <a:gd name="connsiteX57" fmla="*/ 342159 w 602334"/>
                <a:gd name="connsiteY57" fmla="*/ 237319 h 473851"/>
                <a:gd name="connsiteX58" fmla="*/ 341568 w 602334"/>
                <a:gd name="connsiteY58" fmla="*/ 237440 h 473851"/>
                <a:gd name="connsiteX59" fmla="*/ 309146 w 602334"/>
                <a:gd name="connsiteY59" fmla="*/ 205017 h 473851"/>
                <a:gd name="connsiteX60" fmla="*/ 318643 w 602334"/>
                <a:gd name="connsiteY60" fmla="*/ 182091 h 473851"/>
                <a:gd name="connsiteX61" fmla="*/ 318657 w 602334"/>
                <a:gd name="connsiteY61" fmla="*/ 182082 h 473851"/>
                <a:gd name="connsiteX62" fmla="*/ 309293 w 602334"/>
                <a:gd name="connsiteY62" fmla="*/ 170733 h 473851"/>
                <a:gd name="connsiteX63" fmla="*/ 297275 w 602334"/>
                <a:gd name="connsiteY63" fmla="*/ 160817 h 473851"/>
                <a:gd name="connsiteX64" fmla="*/ 288393 w 602334"/>
                <a:gd name="connsiteY64" fmla="*/ 166804 h 473851"/>
                <a:gd name="connsiteX65" fmla="*/ 275773 w 602334"/>
                <a:gd name="connsiteY65" fmla="*/ 169353 h 473851"/>
                <a:gd name="connsiteX66" fmla="*/ 245900 w 602334"/>
                <a:gd name="connsiteY66" fmla="*/ 149551 h 473851"/>
                <a:gd name="connsiteX67" fmla="*/ 243557 w 602334"/>
                <a:gd name="connsiteY67" fmla="*/ 137953 h 473851"/>
                <a:gd name="connsiteX68" fmla="*/ 411263 w 602334"/>
                <a:gd name="connsiteY68" fmla="*/ 134493 h 473851"/>
                <a:gd name="connsiteX69" fmla="*/ 369912 w 602334"/>
                <a:gd name="connsiteY69" fmla="*/ 157789 h 473851"/>
                <a:gd name="connsiteX70" fmla="*/ 393209 w 602334"/>
                <a:gd name="connsiteY70" fmla="*/ 199141 h 473851"/>
                <a:gd name="connsiteX71" fmla="*/ 434559 w 602334"/>
                <a:gd name="connsiteY71" fmla="*/ 175844 h 473851"/>
                <a:gd name="connsiteX72" fmla="*/ 411263 w 602334"/>
                <a:gd name="connsiteY72" fmla="*/ 134493 h 473851"/>
                <a:gd name="connsiteX73" fmla="*/ 395632 w 602334"/>
                <a:gd name="connsiteY73" fmla="*/ 120246 h 473851"/>
                <a:gd name="connsiteX74" fmla="*/ 414221 w 602334"/>
                <a:gd name="connsiteY74" fmla="*/ 121607 h 473851"/>
                <a:gd name="connsiteX75" fmla="*/ 446803 w 602334"/>
                <a:gd name="connsiteY75" fmla="*/ 179440 h 473851"/>
                <a:gd name="connsiteX76" fmla="*/ 388971 w 602334"/>
                <a:gd name="connsiteY76" fmla="*/ 212021 h 473851"/>
                <a:gd name="connsiteX77" fmla="*/ 356388 w 602334"/>
                <a:gd name="connsiteY77" fmla="*/ 154189 h 473851"/>
                <a:gd name="connsiteX78" fmla="*/ 395632 w 602334"/>
                <a:gd name="connsiteY78" fmla="*/ 120246 h 473851"/>
                <a:gd name="connsiteX79" fmla="*/ 411894 w 602334"/>
                <a:gd name="connsiteY79" fmla="*/ 88029 h 473851"/>
                <a:gd name="connsiteX80" fmla="*/ 411867 w 602334"/>
                <a:gd name="connsiteY80" fmla="*/ 88383 h 473851"/>
                <a:gd name="connsiteX81" fmla="*/ 384896 w 602334"/>
                <a:gd name="connsiteY81" fmla="*/ 103578 h 473851"/>
                <a:gd name="connsiteX82" fmla="*/ 377152 w 602334"/>
                <a:gd name="connsiteY82" fmla="*/ 99630 h 473851"/>
                <a:gd name="connsiteX83" fmla="*/ 371926 w 602334"/>
                <a:gd name="connsiteY83" fmla="*/ 93491 h 473851"/>
                <a:gd name="connsiteX84" fmla="*/ 363125 w 602334"/>
                <a:gd name="connsiteY84" fmla="*/ 97396 h 473851"/>
                <a:gd name="connsiteX85" fmla="*/ 354247 w 602334"/>
                <a:gd name="connsiteY85" fmla="*/ 103582 h 473851"/>
                <a:gd name="connsiteX86" fmla="*/ 356635 w 602334"/>
                <a:gd name="connsiteY86" fmla="*/ 110770 h 473851"/>
                <a:gd name="connsiteX87" fmla="*/ 356001 w 602334"/>
                <a:gd name="connsiteY87" fmla="*/ 119439 h 473851"/>
                <a:gd name="connsiteX88" fmla="*/ 337699 w 602334"/>
                <a:gd name="connsiteY88" fmla="*/ 135269 h 473851"/>
                <a:gd name="connsiteX89" fmla="*/ 329678 w 602334"/>
                <a:gd name="connsiteY89" fmla="*/ 134681 h 473851"/>
                <a:gd name="connsiteX90" fmla="*/ 325492 w 602334"/>
                <a:gd name="connsiteY90" fmla="*/ 145384 h 473851"/>
                <a:gd name="connsiteX91" fmla="*/ 323361 w 602334"/>
                <a:gd name="connsiteY91" fmla="*/ 157659 h 473851"/>
                <a:gd name="connsiteX92" fmla="*/ 323663 w 602334"/>
                <a:gd name="connsiteY92" fmla="*/ 157682 h 473851"/>
                <a:gd name="connsiteX93" fmla="*/ 338859 w 602334"/>
                <a:gd name="connsiteY93" fmla="*/ 184654 h 473851"/>
                <a:gd name="connsiteX94" fmla="*/ 334909 w 602334"/>
                <a:gd name="connsiteY94" fmla="*/ 192398 h 473851"/>
                <a:gd name="connsiteX95" fmla="*/ 329032 w 602334"/>
                <a:gd name="connsiteY95" fmla="*/ 197401 h 473851"/>
                <a:gd name="connsiteX96" fmla="*/ 332815 w 602334"/>
                <a:gd name="connsiteY96" fmla="*/ 205928 h 473851"/>
                <a:gd name="connsiteX97" fmla="*/ 338830 w 602334"/>
                <a:gd name="connsiteY97" fmla="*/ 214559 h 473851"/>
                <a:gd name="connsiteX98" fmla="*/ 345691 w 602334"/>
                <a:gd name="connsiteY98" fmla="*/ 212278 h 473851"/>
                <a:gd name="connsiteX99" fmla="*/ 354361 w 602334"/>
                <a:gd name="connsiteY99" fmla="*/ 212913 h 473851"/>
                <a:gd name="connsiteX100" fmla="*/ 370191 w 602334"/>
                <a:gd name="connsiteY100" fmla="*/ 231215 h 473851"/>
                <a:gd name="connsiteX101" fmla="*/ 369608 w 602334"/>
                <a:gd name="connsiteY101" fmla="*/ 239182 h 473851"/>
                <a:gd name="connsiteX102" fmla="*/ 380803 w 602334"/>
                <a:gd name="connsiteY102" fmla="*/ 243561 h 473851"/>
                <a:gd name="connsiteX103" fmla="*/ 392578 w 602334"/>
                <a:gd name="connsiteY103" fmla="*/ 245605 h 473851"/>
                <a:gd name="connsiteX104" fmla="*/ 392604 w 602334"/>
                <a:gd name="connsiteY104" fmla="*/ 245250 h 473851"/>
                <a:gd name="connsiteX105" fmla="*/ 419576 w 602334"/>
                <a:gd name="connsiteY105" fmla="*/ 230055 h 473851"/>
                <a:gd name="connsiteX106" fmla="*/ 427319 w 602334"/>
                <a:gd name="connsiteY106" fmla="*/ 234004 h 473851"/>
                <a:gd name="connsiteX107" fmla="*/ 432544 w 602334"/>
                <a:gd name="connsiteY107" fmla="*/ 240143 h 473851"/>
                <a:gd name="connsiteX108" fmla="*/ 441346 w 602334"/>
                <a:gd name="connsiteY108" fmla="*/ 236238 h 473851"/>
                <a:gd name="connsiteX109" fmla="*/ 449731 w 602334"/>
                <a:gd name="connsiteY109" fmla="*/ 230395 h 473851"/>
                <a:gd name="connsiteX110" fmla="*/ 447558 w 602334"/>
                <a:gd name="connsiteY110" fmla="*/ 223858 h 473851"/>
                <a:gd name="connsiteX111" fmla="*/ 448193 w 602334"/>
                <a:gd name="connsiteY111" fmla="*/ 215188 h 473851"/>
                <a:gd name="connsiteX112" fmla="*/ 466494 w 602334"/>
                <a:gd name="connsiteY112" fmla="*/ 199357 h 473851"/>
                <a:gd name="connsiteX113" fmla="*/ 474408 w 602334"/>
                <a:gd name="connsiteY113" fmla="*/ 199936 h 473851"/>
                <a:gd name="connsiteX114" fmla="*/ 478979 w 602334"/>
                <a:gd name="connsiteY114" fmla="*/ 188249 h 473851"/>
                <a:gd name="connsiteX115" fmla="*/ 480937 w 602334"/>
                <a:gd name="connsiteY115" fmla="*/ 176975 h 473851"/>
                <a:gd name="connsiteX116" fmla="*/ 480531 w 602334"/>
                <a:gd name="connsiteY116" fmla="*/ 176945 h 473851"/>
                <a:gd name="connsiteX117" fmla="*/ 465336 w 602334"/>
                <a:gd name="connsiteY117" fmla="*/ 149974 h 473851"/>
                <a:gd name="connsiteX118" fmla="*/ 475674 w 602334"/>
                <a:gd name="connsiteY118" fmla="*/ 136791 h 473851"/>
                <a:gd name="connsiteX119" fmla="*/ 475685 w 602334"/>
                <a:gd name="connsiteY119" fmla="*/ 136786 h 473851"/>
                <a:gd name="connsiteX120" fmla="*/ 471657 w 602334"/>
                <a:gd name="connsiteY120" fmla="*/ 127706 h 473851"/>
                <a:gd name="connsiteX121" fmla="*/ 465642 w 602334"/>
                <a:gd name="connsiteY121" fmla="*/ 119075 h 473851"/>
                <a:gd name="connsiteX122" fmla="*/ 458779 w 602334"/>
                <a:gd name="connsiteY122" fmla="*/ 121355 h 473851"/>
                <a:gd name="connsiteX123" fmla="*/ 450109 w 602334"/>
                <a:gd name="connsiteY123" fmla="*/ 120721 h 473851"/>
                <a:gd name="connsiteX124" fmla="*/ 434280 w 602334"/>
                <a:gd name="connsiteY124" fmla="*/ 102418 h 473851"/>
                <a:gd name="connsiteX125" fmla="*/ 434863 w 602334"/>
                <a:gd name="connsiteY125" fmla="*/ 94452 h 473851"/>
                <a:gd name="connsiteX126" fmla="*/ 423669 w 602334"/>
                <a:gd name="connsiteY126" fmla="*/ 90073 h 473851"/>
                <a:gd name="connsiteX127" fmla="*/ 306749 w 602334"/>
                <a:gd name="connsiteY127" fmla="*/ 107 h 473851"/>
                <a:gd name="connsiteX128" fmla="*/ 602282 w 602334"/>
                <a:gd name="connsiteY128" fmla="*/ 218007 h 473851"/>
                <a:gd name="connsiteX129" fmla="*/ 510140 w 602334"/>
                <a:gd name="connsiteY129" fmla="*/ 378972 h 473851"/>
                <a:gd name="connsiteX130" fmla="*/ 481822 w 602334"/>
                <a:gd name="connsiteY130" fmla="*/ 396790 h 473851"/>
                <a:gd name="connsiteX131" fmla="*/ 506023 w 602334"/>
                <a:gd name="connsiteY131" fmla="*/ 423227 h 473851"/>
                <a:gd name="connsiteX132" fmla="*/ 596160 w 602334"/>
                <a:gd name="connsiteY132" fmla="*/ 464549 h 473851"/>
                <a:gd name="connsiteX133" fmla="*/ 448613 w 602334"/>
                <a:gd name="connsiteY133" fmla="*/ 460153 h 473851"/>
                <a:gd name="connsiteX134" fmla="*/ 403388 w 602334"/>
                <a:gd name="connsiteY134" fmla="*/ 431826 h 473851"/>
                <a:gd name="connsiteX135" fmla="*/ 356383 w 602334"/>
                <a:gd name="connsiteY135" fmla="*/ 443724 h 473851"/>
                <a:gd name="connsiteX136" fmla="*/ 295585 w 602334"/>
                <a:gd name="connsiteY136" fmla="*/ 449679 h 473851"/>
                <a:gd name="connsiteX137" fmla="*/ 52 w 602334"/>
                <a:gd name="connsiteY137" fmla="*/ 231779 h 473851"/>
                <a:gd name="connsiteX138" fmla="*/ 306749 w 602334"/>
                <a:gd name="connsiteY138" fmla="*/ 107 h 4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2334" h="473851">
                  <a:moveTo>
                    <a:pt x="225843" y="230839"/>
                  </a:moveTo>
                  <a:cubicBezTo>
                    <a:pt x="238736" y="230839"/>
                    <a:pt x="249186" y="241291"/>
                    <a:pt x="249186" y="254184"/>
                  </a:cubicBezTo>
                  <a:cubicBezTo>
                    <a:pt x="249187" y="267075"/>
                    <a:pt x="238736" y="277527"/>
                    <a:pt x="225843" y="277527"/>
                  </a:cubicBezTo>
                  <a:cubicBezTo>
                    <a:pt x="212951" y="277527"/>
                    <a:pt x="202499" y="267076"/>
                    <a:pt x="202499" y="254183"/>
                  </a:cubicBezTo>
                  <a:cubicBezTo>
                    <a:pt x="202500" y="241291"/>
                    <a:pt x="212951" y="230839"/>
                    <a:pt x="225843" y="230839"/>
                  </a:cubicBezTo>
                  <a:close/>
                  <a:moveTo>
                    <a:pt x="225843" y="204477"/>
                  </a:moveTo>
                  <a:cubicBezTo>
                    <a:pt x="198392" y="204477"/>
                    <a:pt x="176137" y="226731"/>
                    <a:pt x="176136" y="254182"/>
                  </a:cubicBezTo>
                  <a:cubicBezTo>
                    <a:pt x="176137" y="281635"/>
                    <a:pt x="198392" y="303890"/>
                    <a:pt x="225843" y="303890"/>
                  </a:cubicBezTo>
                  <a:cubicBezTo>
                    <a:pt x="253296" y="303890"/>
                    <a:pt x="275550" y="281635"/>
                    <a:pt x="275550" y="254183"/>
                  </a:cubicBezTo>
                  <a:cubicBezTo>
                    <a:pt x="275551" y="226730"/>
                    <a:pt x="253295" y="204476"/>
                    <a:pt x="225843" y="204477"/>
                  </a:cubicBezTo>
                  <a:close/>
                  <a:moveTo>
                    <a:pt x="224930" y="184915"/>
                  </a:moveTo>
                  <a:cubicBezTo>
                    <a:pt x="263325" y="184915"/>
                    <a:pt x="294449" y="216040"/>
                    <a:pt x="294449" y="254435"/>
                  </a:cubicBezTo>
                  <a:cubicBezTo>
                    <a:pt x="294450" y="292829"/>
                    <a:pt x="263324" y="323954"/>
                    <a:pt x="224930" y="323955"/>
                  </a:cubicBezTo>
                  <a:cubicBezTo>
                    <a:pt x="186535" y="323954"/>
                    <a:pt x="155411" y="292829"/>
                    <a:pt x="155411" y="254435"/>
                  </a:cubicBezTo>
                  <a:cubicBezTo>
                    <a:pt x="155410" y="216040"/>
                    <a:pt x="186535" y="184916"/>
                    <a:pt x="224930" y="184915"/>
                  </a:cubicBezTo>
                  <a:close/>
                  <a:moveTo>
                    <a:pt x="406475" y="151636"/>
                  </a:moveTo>
                  <a:cubicBezTo>
                    <a:pt x="414859" y="153978"/>
                    <a:pt x="419757" y="162673"/>
                    <a:pt x="417416" y="171056"/>
                  </a:cubicBezTo>
                  <a:cubicBezTo>
                    <a:pt x="415075" y="179439"/>
                    <a:pt x="406379" y="184339"/>
                    <a:pt x="397996" y="181997"/>
                  </a:cubicBezTo>
                  <a:cubicBezTo>
                    <a:pt x="389613" y="179656"/>
                    <a:pt x="384714" y="170960"/>
                    <a:pt x="387055" y="162577"/>
                  </a:cubicBezTo>
                  <a:cubicBezTo>
                    <a:pt x="389397" y="154194"/>
                    <a:pt x="398092" y="149295"/>
                    <a:pt x="406475" y="151636"/>
                  </a:cubicBezTo>
                  <a:close/>
                  <a:moveTo>
                    <a:pt x="225844" y="136167"/>
                  </a:moveTo>
                  <a:lnTo>
                    <a:pt x="208232" y="137943"/>
                  </a:lnTo>
                  <a:lnTo>
                    <a:pt x="208336" y="138459"/>
                  </a:lnTo>
                  <a:cubicBezTo>
                    <a:pt x="208336" y="156364"/>
                    <a:pt x="193820" y="170880"/>
                    <a:pt x="175914" y="170880"/>
                  </a:cubicBezTo>
                  <a:cubicBezTo>
                    <a:pt x="171438" y="170881"/>
                    <a:pt x="167172" y="169973"/>
                    <a:pt x="163294" y="168332"/>
                  </a:cubicBezTo>
                  <a:lnTo>
                    <a:pt x="153394" y="161658"/>
                  </a:lnTo>
                  <a:lnTo>
                    <a:pt x="142393" y="170733"/>
                  </a:lnTo>
                  <a:lnTo>
                    <a:pt x="132194" y="183096"/>
                  </a:lnTo>
                  <a:lnTo>
                    <a:pt x="138466" y="192396"/>
                  </a:lnTo>
                  <a:cubicBezTo>
                    <a:pt x="140107" y="196276"/>
                    <a:pt x="141014" y="200541"/>
                    <a:pt x="141013" y="205018"/>
                  </a:cubicBezTo>
                  <a:cubicBezTo>
                    <a:pt x="141013" y="218447"/>
                    <a:pt x="132848" y="229970"/>
                    <a:pt x="121211" y="234891"/>
                  </a:cubicBezTo>
                  <a:lnTo>
                    <a:pt x="109535" y="237248"/>
                  </a:lnTo>
                  <a:lnTo>
                    <a:pt x="107828" y="254183"/>
                  </a:lnTo>
                  <a:lnTo>
                    <a:pt x="109678" y="272544"/>
                  </a:lnTo>
                  <a:lnTo>
                    <a:pt x="110117" y="272455"/>
                  </a:lnTo>
                  <a:cubicBezTo>
                    <a:pt x="128023" y="272454"/>
                    <a:pt x="142541" y="286971"/>
                    <a:pt x="142539" y="304877"/>
                  </a:cubicBezTo>
                  <a:cubicBezTo>
                    <a:pt x="142539" y="309354"/>
                    <a:pt x="141633" y="313618"/>
                    <a:pt x="139993" y="317497"/>
                  </a:cubicBezTo>
                  <a:lnTo>
                    <a:pt x="133600" y="326977"/>
                  </a:lnTo>
                  <a:lnTo>
                    <a:pt x="142394" y="337633"/>
                  </a:lnTo>
                  <a:lnTo>
                    <a:pt x="154413" y="347549"/>
                  </a:lnTo>
                  <a:lnTo>
                    <a:pt x="163294" y="341561"/>
                  </a:lnTo>
                  <a:cubicBezTo>
                    <a:pt x="167173" y="339921"/>
                    <a:pt x="171437" y="339013"/>
                    <a:pt x="175914" y="339013"/>
                  </a:cubicBezTo>
                  <a:cubicBezTo>
                    <a:pt x="189343" y="339014"/>
                    <a:pt x="200866" y="347179"/>
                    <a:pt x="205787" y="358816"/>
                  </a:cubicBezTo>
                  <a:lnTo>
                    <a:pt x="208129" y="370414"/>
                  </a:lnTo>
                  <a:lnTo>
                    <a:pt x="225843" y="372199"/>
                  </a:lnTo>
                  <a:lnTo>
                    <a:pt x="243456" y="370423"/>
                  </a:lnTo>
                  <a:lnTo>
                    <a:pt x="243351" y="369909"/>
                  </a:lnTo>
                  <a:cubicBezTo>
                    <a:pt x="243351" y="352002"/>
                    <a:pt x="257867" y="337486"/>
                    <a:pt x="275773" y="337487"/>
                  </a:cubicBezTo>
                  <a:cubicBezTo>
                    <a:pt x="280250" y="337487"/>
                    <a:pt x="284514" y="338394"/>
                    <a:pt x="288393" y="340034"/>
                  </a:cubicBezTo>
                  <a:lnTo>
                    <a:pt x="298292" y="346710"/>
                  </a:lnTo>
                  <a:lnTo>
                    <a:pt x="309293" y="337633"/>
                  </a:lnTo>
                  <a:lnTo>
                    <a:pt x="318927" y="325958"/>
                  </a:lnTo>
                  <a:lnTo>
                    <a:pt x="313221" y="317497"/>
                  </a:lnTo>
                  <a:cubicBezTo>
                    <a:pt x="311581" y="313618"/>
                    <a:pt x="310674" y="309353"/>
                    <a:pt x="310673" y="304877"/>
                  </a:cubicBezTo>
                  <a:cubicBezTo>
                    <a:pt x="310673" y="291447"/>
                    <a:pt x="318839" y="279925"/>
                    <a:pt x="330475" y="275002"/>
                  </a:cubicBezTo>
                  <a:lnTo>
                    <a:pt x="341994" y="272677"/>
                  </a:lnTo>
                  <a:lnTo>
                    <a:pt x="343859" y="254183"/>
                  </a:lnTo>
                  <a:lnTo>
                    <a:pt x="342159" y="237319"/>
                  </a:lnTo>
                  <a:lnTo>
                    <a:pt x="341568" y="237440"/>
                  </a:lnTo>
                  <a:cubicBezTo>
                    <a:pt x="323662" y="237438"/>
                    <a:pt x="309146" y="222923"/>
                    <a:pt x="309146" y="205017"/>
                  </a:cubicBezTo>
                  <a:cubicBezTo>
                    <a:pt x="309147" y="196064"/>
                    <a:pt x="312776" y="187958"/>
                    <a:pt x="318643" y="182091"/>
                  </a:cubicBezTo>
                  <a:lnTo>
                    <a:pt x="318657" y="182082"/>
                  </a:lnTo>
                  <a:lnTo>
                    <a:pt x="309293" y="170733"/>
                  </a:lnTo>
                  <a:lnTo>
                    <a:pt x="297275" y="160817"/>
                  </a:lnTo>
                  <a:lnTo>
                    <a:pt x="288393" y="166804"/>
                  </a:lnTo>
                  <a:cubicBezTo>
                    <a:pt x="284515" y="168446"/>
                    <a:pt x="280249" y="169353"/>
                    <a:pt x="275773" y="169353"/>
                  </a:cubicBezTo>
                  <a:cubicBezTo>
                    <a:pt x="262343" y="169353"/>
                    <a:pt x="250822" y="161187"/>
                    <a:pt x="245900" y="149551"/>
                  </a:cubicBezTo>
                  <a:lnTo>
                    <a:pt x="243557" y="137953"/>
                  </a:lnTo>
                  <a:close/>
                  <a:moveTo>
                    <a:pt x="411263" y="134493"/>
                  </a:moveTo>
                  <a:cubicBezTo>
                    <a:pt x="393411" y="129508"/>
                    <a:pt x="374897" y="139938"/>
                    <a:pt x="369912" y="157789"/>
                  </a:cubicBezTo>
                  <a:cubicBezTo>
                    <a:pt x="364927" y="175641"/>
                    <a:pt x="375356" y="194155"/>
                    <a:pt x="393209" y="199141"/>
                  </a:cubicBezTo>
                  <a:cubicBezTo>
                    <a:pt x="411060" y="204126"/>
                    <a:pt x="429573" y="193696"/>
                    <a:pt x="434559" y="175844"/>
                  </a:cubicBezTo>
                  <a:cubicBezTo>
                    <a:pt x="439544" y="157993"/>
                    <a:pt x="429114" y="139479"/>
                    <a:pt x="411263" y="134493"/>
                  </a:cubicBezTo>
                  <a:close/>
                  <a:moveTo>
                    <a:pt x="395632" y="120246"/>
                  </a:moveTo>
                  <a:cubicBezTo>
                    <a:pt x="401680" y="119468"/>
                    <a:pt x="407979" y="119864"/>
                    <a:pt x="414221" y="121607"/>
                  </a:cubicBezTo>
                  <a:cubicBezTo>
                    <a:pt x="439188" y="128580"/>
                    <a:pt x="453775" y="154472"/>
                    <a:pt x="446803" y="179440"/>
                  </a:cubicBezTo>
                  <a:cubicBezTo>
                    <a:pt x="439830" y="204407"/>
                    <a:pt x="413938" y="218994"/>
                    <a:pt x="388971" y="212021"/>
                  </a:cubicBezTo>
                  <a:cubicBezTo>
                    <a:pt x="364003" y="205049"/>
                    <a:pt x="349415" y="179157"/>
                    <a:pt x="356388" y="154189"/>
                  </a:cubicBezTo>
                  <a:cubicBezTo>
                    <a:pt x="361618" y="135464"/>
                    <a:pt x="377490" y="122576"/>
                    <a:pt x="395632" y="120246"/>
                  </a:cubicBezTo>
                  <a:close/>
                  <a:moveTo>
                    <a:pt x="411894" y="88029"/>
                  </a:moveTo>
                  <a:lnTo>
                    <a:pt x="411867" y="88383"/>
                  </a:lnTo>
                  <a:cubicBezTo>
                    <a:pt x="408615" y="100027"/>
                    <a:pt x="396541" y="106830"/>
                    <a:pt x="384896" y="103578"/>
                  </a:cubicBezTo>
                  <a:cubicBezTo>
                    <a:pt x="381985" y="102765"/>
                    <a:pt x="379377" y="101401"/>
                    <a:pt x="377152" y="99630"/>
                  </a:cubicBezTo>
                  <a:lnTo>
                    <a:pt x="371926" y="93491"/>
                  </a:lnTo>
                  <a:lnTo>
                    <a:pt x="363125" y="97396"/>
                  </a:lnTo>
                  <a:lnTo>
                    <a:pt x="354247" y="103582"/>
                  </a:lnTo>
                  <a:lnTo>
                    <a:pt x="356635" y="110770"/>
                  </a:lnTo>
                  <a:cubicBezTo>
                    <a:pt x="356998" y="113591"/>
                    <a:pt x="356814" y="116529"/>
                    <a:pt x="356001" y="119439"/>
                  </a:cubicBezTo>
                  <a:cubicBezTo>
                    <a:pt x="353561" y="128172"/>
                    <a:pt x="346160" y="134182"/>
                    <a:pt x="337699" y="135269"/>
                  </a:cubicBezTo>
                  <a:lnTo>
                    <a:pt x="329678" y="134681"/>
                  </a:lnTo>
                  <a:lnTo>
                    <a:pt x="325492" y="145384"/>
                  </a:lnTo>
                  <a:lnTo>
                    <a:pt x="323361" y="157659"/>
                  </a:lnTo>
                  <a:lnTo>
                    <a:pt x="323663" y="157682"/>
                  </a:lnTo>
                  <a:cubicBezTo>
                    <a:pt x="335307" y="160934"/>
                    <a:pt x="342110" y="173010"/>
                    <a:pt x="338859" y="184654"/>
                  </a:cubicBezTo>
                  <a:cubicBezTo>
                    <a:pt x="338045" y="187564"/>
                    <a:pt x="336681" y="190173"/>
                    <a:pt x="334909" y="192398"/>
                  </a:cubicBezTo>
                  <a:lnTo>
                    <a:pt x="329032" y="197401"/>
                  </a:lnTo>
                  <a:lnTo>
                    <a:pt x="332815" y="205928"/>
                  </a:lnTo>
                  <a:lnTo>
                    <a:pt x="338830" y="214559"/>
                  </a:lnTo>
                  <a:lnTo>
                    <a:pt x="345691" y="212278"/>
                  </a:lnTo>
                  <a:cubicBezTo>
                    <a:pt x="348513" y="211915"/>
                    <a:pt x="351450" y="212100"/>
                    <a:pt x="354361" y="212913"/>
                  </a:cubicBezTo>
                  <a:cubicBezTo>
                    <a:pt x="363095" y="215352"/>
                    <a:pt x="369104" y="222754"/>
                    <a:pt x="370191" y="231215"/>
                  </a:cubicBezTo>
                  <a:lnTo>
                    <a:pt x="369608" y="239182"/>
                  </a:lnTo>
                  <a:lnTo>
                    <a:pt x="380803" y="243561"/>
                  </a:lnTo>
                  <a:lnTo>
                    <a:pt x="392578" y="245605"/>
                  </a:lnTo>
                  <a:lnTo>
                    <a:pt x="392604" y="245250"/>
                  </a:lnTo>
                  <a:cubicBezTo>
                    <a:pt x="395856" y="233606"/>
                    <a:pt x="407932" y="226804"/>
                    <a:pt x="419576" y="230055"/>
                  </a:cubicBezTo>
                  <a:cubicBezTo>
                    <a:pt x="422487" y="230869"/>
                    <a:pt x="425095" y="232233"/>
                    <a:pt x="427319" y="234004"/>
                  </a:cubicBezTo>
                  <a:lnTo>
                    <a:pt x="432544" y="240143"/>
                  </a:lnTo>
                  <a:lnTo>
                    <a:pt x="441346" y="236238"/>
                  </a:lnTo>
                  <a:lnTo>
                    <a:pt x="449731" y="230395"/>
                  </a:lnTo>
                  <a:lnTo>
                    <a:pt x="447558" y="223858"/>
                  </a:lnTo>
                  <a:cubicBezTo>
                    <a:pt x="447195" y="221037"/>
                    <a:pt x="447380" y="218099"/>
                    <a:pt x="448193" y="215188"/>
                  </a:cubicBezTo>
                  <a:cubicBezTo>
                    <a:pt x="450631" y="206455"/>
                    <a:pt x="458034" y="200445"/>
                    <a:pt x="466494" y="199357"/>
                  </a:cubicBezTo>
                  <a:lnTo>
                    <a:pt x="474408" y="199936"/>
                  </a:lnTo>
                  <a:lnTo>
                    <a:pt x="478979" y="188249"/>
                  </a:lnTo>
                  <a:lnTo>
                    <a:pt x="480937" y="176975"/>
                  </a:lnTo>
                  <a:lnTo>
                    <a:pt x="480531" y="176945"/>
                  </a:lnTo>
                  <a:cubicBezTo>
                    <a:pt x="468887" y="173693"/>
                    <a:pt x="462083" y="161618"/>
                    <a:pt x="465336" y="149974"/>
                  </a:cubicBezTo>
                  <a:cubicBezTo>
                    <a:pt x="466961" y="144152"/>
                    <a:pt x="470793" y="139540"/>
                    <a:pt x="475674" y="136791"/>
                  </a:cubicBezTo>
                  <a:lnTo>
                    <a:pt x="475685" y="136786"/>
                  </a:lnTo>
                  <a:lnTo>
                    <a:pt x="471657" y="127706"/>
                  </a:lnTo>
                  <a:lnTo>
                    <a:pt x="465642" y="119075"/>
                  </a:lnTo>
                  <a:lnTo>
                    <a:pt x="458779" y="121355"/>
                  </a:lnTo>
                  <a:cubicBezTo>
                    <a:pt x="455959" y="121718"/>
                    <a:pt x="453021" y="121534"/>
                    <a:pt x="450109" y="120721"/>
                  </a:cubicBezTo>
                  <a:cubicBezTo>
                    <a:pt x="441377" y="118282"/>
                    <a:pt x="435367" y="110880"/>
                    <a:pt x="434280" y="102418"/>
                  </a:cubicBezTo>
                  <a:lnTo>
                    <a:pt x="434863" y="94452"/>
                  </a:lnTo>
                  <a:lnTo>
                    <a:pt x="423669" y="90073"/>
                  </a:lnTo>
                  <a:close/>
                  <a:moveTo>
                    <a:pt x="306749" y="107"/>
                  </a:moveTo>
                  <a:cubicBezTo>
                    <a:pt x="473051" y="-3696"/>
                    <a:pt x="605365" y="93861"/>
                    <a:pt x="602282" y="218007"/>
                  </a:cubicBezTo>
                  <a:cubicBezTo>
                    <a:pt x="600741" y="280081"/>
                    <a:pt x="565642" y="337048"/>
                    <a:pt x="510140" y="378972"/>
                  </a:cubicBezTo>
                  <a:lnTo>
                    <a:pt x="481822" y="396790"/>
                  </a:lnTo>
                  <a:lnTo>
                    <a:pt x="506023" y="423227"/>
                  </a:lnTo>
                  <a:cubicBezTo>
                    <a:pt x="529683" y="442631"/>
                    <a:pt x="560415" y="456968"/>
                    <a:pt x="596160" y="464549"/>
                  </a:cubicBezTo>
                  <a:cubicBezTo>
                    <a:pt x="542828" y="478839"/>
                    <a:pt x="490348" y="476114"/>
                    <a:pt x="448613" y="460153"/>
                  </a:cubicBezTo>
                  <a:lnTo>
                    <a:pt x="403388" y="431826"/>
                  </a:lnTo>
                  <a:lnTo>
                    <a:pt x="356383" y="443724"/>
                  </a:lnTo>
                  <a:cubicBezTo>
                    <a:pt x="336708" y="447167"/>
                    <a:pt x="316372" y="449203"/>
                    <a:pt x="295585" y="449679"/>
                  </a:cubicBezTo>
                  <a:cubicBezTo>
                    <a:pt x="129283" y="453481"/>
                    <a:pt x="-3031" y="355924"/>
                    <a:pt x="52" y="231779"/>
                  </a:cubicBezTo>
                  <a:cubicBezTo>
                    <a:pt x="3135" y="107633"/>
                    <a:pt x="140448" y="3910"/>
                    <a:pt x="306749" y="10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110" name="Group 109"/>
          <p:cNvGrpSpPr/>
          <p:nvPr/>
        </p:nvGrpSpPr>
        <p:grpSpPr>
          <a:xfrm>
            <a:off x="7644991" y="1334859"/>
            <a:ext cx="914400" cy="914400"/>
            <a:chOff x="7644991" y="1334859"/>
            <a:chExt cx="914400" cy="914400"/>
          </a:xfrm>
        </p:grpSpPr>
        <p:sp>
          <p:nvSpPr>
            <p:cNvPr id="144" name="Rectangle 143"/>
            <p:cNvSpPr/>
            <p:nvPr/>
          </p:nvSpPr>
          <p:spPr>
            <a:xfrm>
              <a:off x="7644991" y="133485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45" name="TextBox 144"/>
            <p:cNvSpPr txBox="1"/>
            <p:nvPr/>
          </p:nvSpPr>
          <p:spPr>
            <a:xfrm>
              <a:off x="7644991" y="1334859"/>
              <a:ext cx="914400"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ELASTIC DATABASE JOBS</a:t>
              </a:r>
            </a:p>
          </p:txBody>
        </p:sp>
        <p:grpSp>
          <p:nvGrpSpPr>
            <p:cNvPr id="109" name="Group 108"/>
            <p:cNvGrpSpPr/>
            <p:nvPr/>
          </p:nvGrpSpPr>
          <p:grpSpPr>
            <a:xfrm>
              <a:off x="7848198" y="1733428"/>
              <a:ext cx="507987" cy="493978"/>
              <a:chOff x="7893756" y="1807177"/>
              <a:chExt cx="301880" cy="293555"/>
            </a:xfrm>
          </p:grpSpPr>
          <p:sp>
            <p:nvSpPr>
              <p:cNvPr id="142" name="Freeform 182"/>
              <p:cNvSpPr/>
              <p:nvPr/>
            </p:nvSpPr>
            <p:spPr bwMode="auto">
              <a:xfrm>
                <a:off x="7993128" y="1807177"/>
                <a:ext cx="202508" cy="25972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a typeface="Segoe UI" pitchFamily="34" charset="0"/>
                  <a:cs typeface="Segoe UI" pitchFamily="34" charset="0"/>
                </a:endParaRPr>
              </a:p>
            </p:txBody>
          </p:sp>
          <p:sp>
            <p:nvSpPr>
              <p:cNvPr id="143" name="Freeform 137"/>
              <p:cNvSpPr/>
              <p:nvPr/>
            </p:nvSpPr>
            <p:spPr bwMode="auto">
              <a:xfrm>
                <a:off x="7893756" y="1901250"/>
                <a:ext cx="206844" cy="199482"/>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solidFill>
                <a:schemeClr val="bg1"/>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a typeface="Segoe UI" pitchFamily="34" charset="0"/>
                  <a:cs typeface="Segoe UI" pitchFamily="34" charset="0"/>
                </a:endParaRPr>
              </a:p>
            </p:txBody>
          </p:sp>
        </p:grpSp>
      </p:grpSp>
      <p:grpSp>
        <p:nvGrpSpPr>
          <p:cNvPr id="107" name="Group 106"/>
          <p:cNvGrpSpPr/>
          <p:nvPr/>
        </p:nvGrpSpPr>
        <p:grpSpPr>
          <a:xfrm>
            <a:off x="11075262" y="2551437"/>
            <a:ext cx="914400" cy="914400"/>
            <a:chOff x="11075262" y="2551437"/>
            <a:chExt cx="914400" cy="914400"/>
          </a:xfrm>
        </p:grpSpPr>
        <p:sp>
          <p:nvSpPr>
            <p:cNvPr id="149" name="Rectangle 148"/>
            <p:cNvSpPr/>
            <p:nvPr/>
          </p:nvSpPr>
          <p:spPr>
            <a:xfrm>
              <a:off x="11075262" y="2551437"/>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50" name="TextBox 149"/>
            <p:cNvSpPr txBox="1"/>
            <p:nvPr/>
          </p:nvSpPr>
          <p:spPr>
            <a:xfrm>
              <a:off x="11075262" y="2551437"/>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SQL DATA WAREHOUSE</a:t>
              </a:r>
            </a:p>
          </p:txBody>
        </p:sp>
        <p:sp>
          <p:nvSpPr>
            <p:cNvPr id="148" name="Freeform 254"/>
            <p:cNvSpPr/>
            <p:nvPr/>
          </p:nvSpPr>
          <p:spPr bwMode="auto">
            <a:xfrm flipH="1">
              <a:off x="11209368" y="2855119"/>
              <a:ext cx="646188" cy="578643"/>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gradFill>
                  <a:gsLst>
                    <a:gs pos="83000">
                      <a:schemeClr val="bg1"/>
                    </a:gs>
                    <a:gs pos="100000">
                      <a:schemeClr val="bg1"/>
                    </a:gs>
                  </a:gsLst>
                  <a:lin ang="5400000" scaled="1"/>
                </a:gradFill>
                <a:effectLst/>
                <a:uLnTx/>
                <a:uFillTx/>
                <a:latin typeface="Segoe UI Light"/>
                <a:ea typeface="Segoe UI" pitchFamily="34" charset="0"/>
                <a:cs typeface="Segoe UI" pitchFamily="34" charset="0"/>
              </a:endParaRPr>
            </a:p>
          </p:txBody>
        </p:sp>
      </p:grpSp>
      <p:grpSp>
        <p:nvGrpSpPr>
          <p:cNvPr id="106" name="Group 105"/>
          <p:cNvGrpSpPr/>
          <p:nvPr/>
        </p:nvGrpSpPr>
        <p:grpSpPr>
          <a:xfrm>
            <a:off x="9906666" y="3155272"/>
            <a:ext cx="914400" cy="914400"/>
            <a:chOff x="9906666" y="3155272"/>
            <a:chExt cx="914400" cy="914400"/>
          </a:xfrm>
        </p:grpSpPr>
        <p:sp>
          <p:nvSpPr>
            <p:cNvPr id="164" name="Rectangle 163"/>
            <p:cNvSpPr/>
            <p:nvPr/>
          </p:nvSpPr>
          <p:spPr>
            <a:xfrm>
              <a:off x="9906666" y="3155272"/>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65" name="TextBox 164"/>
            <p:cNvSpPr txBox="1"/>
            <p:nvPr/>
          </p:nvSpPr>
          <p:spPr>
            <a:xfrm>
              <a:off x="9906666" y="3155272"/>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AZURE </a:t>
              </a:r>
              <a:b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a:t>
              </a:r>
            </a:p>
          </p:txBody>
        </p:sp>
        <p:sp>
          <p:nvSpPr>
            <p:cNvPr id="163" name="Freeform 205"/>
            <p:cNvSpPr/>
            <p:nvPr/>
          </p:nvSpPr>
          <p:spPr bwMode="auto">
            <a:xfrm>
              <a:off x="9983593" y="3486150"/>
              <a:ext cx="760546" cy="519113"/>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gradFill>
                  <a:gsLst>
                    <a:gs pos="83000">
                      <a:schemeClr val="bg1"/>
                    </a:gs>
                    <a:gs pos="100000">
                      <a:schemeClr val="bg1"/>
                    </a:gs>
                  </a:gsLst>
                  <a:lin ang="5400000" scaled="1"/>
                </a:gradFill>
                <a:effectLst/>
                <a:uLnTx/>
                <a:uFillTx/>
                <a:latin typeface="+mj-lt"/>
                <a:ea typeface="Segoe UI" pitchFamily="34" charset="0"/>
                <a:cs typeface="Segoe UI" pitchFamily="34" charset="0"/>
              </a:endParaRPr>
            </a:p>
          </p:txBody>
        </p:sp>
      </p:grpSp>
      <p:grpSp>
        <p:nvGrpSpPr>
          <p:cNvPr id="108" name="Group 107"/>
          <p:cNvGrpSpPr/>
          <p:nvPr/>
        </p:nvGrpSpPr>
        <p:grpSpPr>
          <a:xfrm>
            <a:off x="10355592" y="1380768"/>
            <a:ext cx="914400" cy="914400"/>
            <a:chOff x="10355592" y="1380768"/>
            <a:chExt cx="914400" cy="914400"/>
          </a:xfrm>
        </p:grpSpPr>
        <p:sp>
          <p:nvSpPr>
            <p:cNvPr id="154" name="Rectangle 153"/>
            <p:cNvSpPr/>
            <p:nvPr/>
          </p:nvSpPr>
          <p:spPr>
            <a:xfrm>
              <a:off x="10355592" y="1380768"/>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55" name="TextBox 154"/>
            <p:cNvSpPr txBox="1"/>
            <p:nvPr/>
          </p:nvSpPr>
          <p:spPr>
            <a:xfrm>
              <a:off x="10355592" y="1380768"/>
              <a:ext cx="914400" cy="2769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DOCUMENT</a:t>
              </a:r>
              <a:b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DB</a:t>
              </a:r>
            </a:p>
          </p:txBody>
        </p:sp>
        <p:sp>
          <p:nvSpPr>
            <p:cNvPr id="167" name="TextBox 166"/>
            <p:cNvSpPr txBox="1"/>
            <p:nvPr/>
          </p:nvSpPr>
          <p:spPr>
            <a:xfrm>
              <a:off x="10586131" y="1674022"/>
              <a:ext cx="453323" cy="581410"/>
            </a:xfrm>
            <a:custGeom>
              <a:avLst/>
              <a:gdLst>
                <a:gd name="connsiteX0" fmla="*/ 295680 w 470979"/>
                <a:gd name="connsiteY0" fmla="*/ 226336 h 604054"/>
                <a:gd name="connsiteX1" fmla="*/ 295680 w 470979"/>
                <a:gd name="connsiteY1" fmla="*/ 262482 h 604054"/>
                <a:gd name="connsiteX2" fmla="*/ 315690 w 470979"/>
                <a:gd name="connsiteY2" fmla="*/ 268695 h 604054"/>
                <a:gd name="connsiteX3" fmla="*/ 321498 w 470979"/>
                <a:gd name="connsiteY3" fmla="*/ 289270 h 604054"/>
                <a:gd name="connsiteX4" fmla="*/ 321498 w 470979"/>
                <a:gd name="connsiteY4" fmla="*/ 309602 h 604054"/>
                <a:gd name="connsiteX5" fmla="*/ 327550 w 470979"/>
                <a:gd name="connsiteY5" fmla="*/ 347039 h 604054"/>
                <a:gd name="connsiteX6" fmla="*/ 346995 w 470979"/>
                <a:gd name="connsiteY6" fmla="*/ 368179 h 604054"/>
                <a:gd name="connsiteX7" fmla="*/ 346995 w 470979"/>
                <a:gd name="connsiteY7" fmla="*/ 368824 h 604054"/>
                <a:gd name="connsiteX8" fmla="*/ 327389 w 470979"/>
                <a:gd name="connsiteY8" fmla="*/ 389318 h 604054"/>
                <a:gd name="connsiteX9" fmla="*/ 321498 w 470979"/>
                <a:gd name="connsiteY9" fmla="*/ 424980 h 604054"/>
                <a:gd name="connsiteX10" fmla="*/ 321498 w 470979"/>
                <a:gd name="connsiteY10" fmla="*/ 447895 h 604054"/>
                <a:gd name="connsiteX11" fmla="*/ 315286 w 470979"/>
                <a:gd name="connsiteY11" fmla="*/ 468227 h 604054"/>
                <a:gd name="connsiteX12" fmla="*/ 295680 w 470979"/>
                <a:gd name="connsiteY12" fmla="*/ 474198 h 604054"/>
                <a:gd name="connsiteX13" fmla="*/ 295680 w 470979"/>
                <a:gd name="connsiteY13" fmla="*/ 510344 h 604054"/>
                <a:gd name="connsiteX14" fmla="*/ 343203 w 470979"/>
                <a:gd name="connsiteY14" fmla="*/ 504131 h 604054"/>
                <a:gd name="connsiteX15" fmla="*/ 367893 w 470979"/>
                <a:gd name="connsiteY15" fmla="*/ 484606 h 604054"/>
                <a:gd name="connsiteX16" fmla="*/ 375396 w 470979"/>
                <a:gd name="connsiteY16" fmla="*/ 442892 h 604054"/>
                <a:gd name="connsiteX17" fmla="*/ 375396 w 470979"/>
                <a:gd name="connsiteY17" fmla="*/ 415783 h 604054"/>
                <a:gd name="connsiteX18" fmla="*/ 399439 w 470979"/>
                <a:gd name="connsiteY18" fmla="*/ 386413 h 604054"/>
                <a:gd name="connsiteX19" fmla="*/ 399439 w 470979"/>
                <a:gd name="connsiteY19" fmla="*/ 350267 h 604054"/>
                <a:gd name="connsiteX20" fmla="*/ 375396 w 470979"/>
                <a:gd name="connsiteY20" fmla="*/ 321221 h 604054"/>
                <a:gd name="connsiteX21" fmla="*/ 375396 w 470979"/>
                <a:gd name="connsiteY21" fmla="*/ 292174 h 604054"/>
                <a:gd name="connsiteX22" fmla="*/ 367731 w 470979"/>
                <a:gd name="connsiteY22" fmla="*/ 251913 h 604054"/>
                <a:gd name="connsiteX23" fmla="*/ 342880 w 470979"/>
                <a:gd name="connsiteY23" fmla="*/ 232548 h 604054"/>
                <a:gd name="connsiteX24" fmla="*/ 295680 w 470979"/>
                <a:gd name="connsiteY24" fmla="*/ 226336 h 604054"/>
                <a:gd name="connsiteX25" fmla="*/ 175299 w 470979"/>
                <a:gd name="connsiteY25" fmla="*/ 226336 h 604054"/>
                <a:gd name="connsiteX26" fmla="*/ 127775 w 470979"/>
                <a:gd name="connsiteY26" fmla="*/ 232548 h 604054"/>
                <a:gd name="connsiteX27" fmla="*/ 103087 w 470979"/>
                <a:gd name="connsiteY27" fmla="*/ 252074 h 604054"/>
                <a:gd name="connsiteX28" fmla="*/ 95583 w 470979"/>
                <a:gd name="connsiteY28" fmla="*/ 293788 h 604054"/>
                <a:gd name="connsiteX29" fmla="*/ 95583 w 470979"/>
                <a:gd name="connsiteY29" fmla="*/ 320898 h 604054"/>
                <a:gd name="connsiteX30" fmla="*/ 71539 w 470979"/>
                <a:gd name="connsiteY30" fmla="*/ 350267 h 604054"/>
                <a:gd name="connsiteX31" fmla="*/ 71539 w 470979"/>
                <a:gd name="connsiteY31" fmla="*/ 386413 h 604054"/>
                <a:gd name="connsiteX32" fmla="*/ 95583 w 470979"/>
                <a:gd name="connsiteY32" fmla="*/ 415460 h 604054"/>
                <a:gd name="connsiteX33" fmla="*/ 95583 w 470979"/>
                <a:gd name="connsiteY33" fmla="*/ 444506 h 604054"/>
                <a:gd name="connsiteX34" fmla="*/ 103247 w 470979"/>
                <a:gd name="connsiteY34" fmla="*/ 484768 h 604054"/>
                <a:gd name="connsiteX35" fmla="*/ 128179 w 470979"/>
                <a:gd name="connsiteY35" fmla="*/ 504131 h 604054"/>
                <a:gd name="connsiteX36" fmla="*/ 175299 w 470979"/>
                <a:gd name="connsiteY36" fmla="*/ 510344 h 604054"/>
                <a:gd name="connsiteX37" fmla="*/ 175299 w 470979"/>
                <a:gd name="connsiteY37" fmla="*/ 474198 h 604054"/>
                <a:gd name="connsiteX38" fmla="*/ 155450 w 470979"/>
                <a:gd name="connsiteY38" fmla="*/ 468147 h 604054"/>
                <a:gd name="connsiteX39" fmla="*/ 149480 w 470979"/>
                <a:gd name="connsiteY39" fmla="*/ 447572 h 604054"/>
                <a:gd name="connsiteX40" fmla="*/ 149480 w 470979"/>
                <a:gd name="connsiteY40" fmla="*/ 427078 h 604054"/>
                <a:gd name="connsiteX41" fmla="*/ 143429 w 470979"/>
                <a:gd name="connsiteY41" fmla="*/ 389318 h 604054"/>
                <a:gd name="connsiteX42" fmla="*/ 123984 w 470979"/>
                <a:gd name="connsiteY42" fmla="*/ 368501 h 604054"/>
                <a:gd name="connsiteX43" fmla="*/ 123984 w 470979"/>
                <a:gd name="connsiteY43" fmla="*/ 367856 h 604054"/>
                <a:gd name="connsiteX44" fmla="*/ 143509 w 470979"/>
                <a:gd name="connsiteY44" fmla="*/ 347524 h 604054"/>
                <a:gd name="connsiteX45" fmla="*/ 149480 w 470979"/>
                <a:gd name="connsiteY45" fmla="*/ 311700 h 604054"/>
                <a:gd name="connsiteX46" fmla="*/ 149480 w 470979"/>
                <a:gd name="connsiteY46" fmla="*/ 288785 h 604054"/>
                <a:gd name="connsiteX47" fmla="*/ 155773 w 470979"/>
                <a:gd name="connsiteY47" fmla="*/ 268453 h 604054"/>
                <a:gd name="connsiteX48" fmla="*/ 175299 w 470979"/>
                <a:gd name="connsiteY48" fmla="*/ 262482 h 604054"/>
                <a:gd name="connsiteX49" fmla="*/ 0 w 470979"/>
                <a:gd name="connsiteY49" fmla="*/ 77154 h 604054"/>
                <a:gd name="connsiteX50" fmla="*/ 0 w 470979"/>
                <a:gd name="connsiteY50" fmla="*/ 96058 h 604054"/>
                <a:gd name="connsiteX51" fmla="*/ 0 w 470979"/>
                <a:gd name="connsiteY51" fmla="*/ 96059 h 604054"/>
                <a:gd name="connsiteX52" fmla="*/ 0 w 470979"/>
                <a:gd name="connsiteY52" fmla="*/ 77154 h 604054"/>
                <a:gd name="connsiteX53" fmla="*/ 235490 w 470979"/>
                <a:gd name="connsiteY53" fmla="*/ 34653 h 604054"/>
                <a:gd name="connsiteX54" fmla="*/ 72945 w 470979"/>
                <a:gd name="connsiteY54" fmla="*/ 82360 h 604054"/>
                <a:gd name="connsiteX55" fmla="*/ 235490 w 470979"/>
                <a:gd name="connsiteY55" fmla="*/ 130066 h 604054"/>
                <a:gd name="connsiteX56" fmla="*/ 398035 w 470979"/>
                <a:gd name="connsiteY56" fmla="*/ 82360 h 604054"/>
                <a:gd name="connsiteX57" fmla="*/ 235490 w 470979"/>
                <a:gd name="connsiteY57" fmla="*/ 34653 h 604054"/>
                <a:gd name="connsiteX58" fmla="*/ 235489 w 470979"/>
                <a:gd name="connsiteY58" fmla="*/ 0 h 604054"/>
                <a:gd name="connsiteX59" fmla="*/ 469763 w 470979"/>
                <a:gd name="connsiteY59" fmla="*/ 86237 h 604054"/>
                <a:gd name="connsiteX60" fmla="*/ 470619 w 470979"/>
                <a:gd name="connsiteY60" fmla="*/ 93153 h 604054"/>
                <a:gd name="connsiteX61" fmla="*/ 470979 w 470979"/>
                <a:gd name="connsiteY61" fmla="*/ 93153 h 604054"/>
                <a:gd name="connsiteX62" fmla="*/ 470979 w 470979"/>
                <a:gd name="connsiteY62" fmla="*/ 96059 h 604054"/>
                <a:gd name="connsiteX63" fmla="*/ 470979 w 470979"/>
                <a:gd name="connsiteY63" fmla="*/ 507994 h 604054"/>
                <a:gd name="connsiteX64" fmla="*/ 470979 w 470979"/>
                <a:gd name="connsiteY64" fmla="*/ 507995 h 604054"/>
                <a:gd name="connsiteX65" fmla="*/ 470979 w 470979"/>
                <a:gd name="connsiteY65" fmla="*/ 507996 h 604054"/>
                <a:gd name="connsiteX66" fmla="*/ 470979 w 470979"/>
                <a:gd name="connsiteY66" fmla="*/ 510901 h 604054"/>
                <a:gd name="connsiteX67" fmla="*/ 470619 w 470979"/>
                <a:gd name="connsiteY67" fmla="*/ 510901 h 604054"/>
                <a:gd name="connsiteX68" fmla="*/ 469763 w 470979"/>
                <a:gd name="connsiteY68" fmla="*/ 517817 h 604054"/>
                <a:gd name="connsiteX69" fmla="*/ 235490 w 470979"/>
                <a:gd name="connsiteY69" fmla="*/ 604054 h 604054"/>
                <a:gd name="connsiteX70" fmla="*/ 1216 w 470979"/>
                <a:gd name="connsiteY70" fmla="*/ 517817 h 604054"/>
                <a:gd name="connsiteX71" fmla="*/ 360 w 470979"/>
                <a:gd name="connsiteY71" fmla="*/ 510901 h 604054"/>
                <a:gd name="connsiteX72" fmla="*/ 0 w 470979"/>
                <a:gd name="connsiteY72" fmla="*/ 510901 h 604054"/>
                <a:gd name="connsiteX73" fmla="*/ 0 w 470979"/>
                <a:gd name="connsiteY73" fmla="*/ 507995 h 604054"/>
                <a:gd name="connsiteX74" fmla="*/ 0 w 470979"/>
                <a:gd name="connsiteY74" fmla="*/ 96060 h 604054"/>
                <a:gd name="connsiteX75" fmla="*/ 0 w 470979"/>
                <a:gd name="connsiteY75" fmla="*/ 96058 h 604054"/>
                <a:gd name="connsiteX76" fmla="*/ 0 w 470979"/>
                <a:gd name="connsiteY76" fmla="*/ 96058 h 604054"/>
                <a:gd name="connsiteX77" fmla="*/ 1216 w 470979"/>
                <a:gd name="connsiteY77" fmla="*/ 86237 h 604054"/>
                <a:gd name="connsiteX78" fmla="*/ 235489 w 470979"/>
                <a:gd name="connsiteY78" fmla="*/ 0 h 60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979" h="604054">
                  <a:moveTo>
                    <a:pt x="295680" y="226336"/>
                  </a:moveTo>
                  <a:lnTo>
                    <a:pt x="295680" y="262482"/>
                  </a:lnTo>
                  <a:cubicBezTo>
                    <a:pt x="305146" y="262482"/>
                    <a:pt x="311817" y="264553"/>
                    <a:pt x="315690" y="268695"/>
                  </a:cubicBezTo>
                  <a:cubicBezTo>
                    <a:pt x="319563" y="272837"/>
                    <a:pt x="321498" y="279695"/>
                    <a:pt x="321498" y="289270"/>
                  </a:cubicBezTo>
                  <a:lnTo>
                    <a:pt x="321498" y="309602"/>
                  </a:lnTo>
                  <a:cubicBezTo>
                    <a:pt x="321498" y="324878"/>
                    <a:pt x="323516" y="337357"/>
                    <a:pt x="327550" y="347039"/>
                  </a:cubicBezTo>
                  <a:cubicBezTo>
                    <a:pt x="331584" y="356722"/>
                    <a:pt x="338066" y="363768"/>
                    <a:pt x="346995" y="368179"/>
                  </a:cubicBezTo>
                  <a:lnTo>
                    <a:pt x="346995" y="368824"/>
                  </a:lnTo>
                  <a:cubicBezTo>
                    <a:pt x="337851" y="373235"/>
                    <a:pt x="331315" y="380066"/>
                    <a:pt x="327389" y="389318"/>
                  </a:cubicBezTo>
                  <a:cubicBezTo>
                    <a:pt x="323462" y="398570"/>
                    <a:pt x="321498" y="410458"/>
                    <a:pt x="321498" y="424980"/>
                  </a:cubicBezTo>
                  <a:lnTo>
                    <a:pt x="321498" y="447895"/>
                  </a:lnTo>
                  <a:cubicBezTo>
                    <a:pt x="321498" y="457469"/>
                    <a:pt x="319427" y="464247"/>
                    <a:pt x="315286" y="468227"/>
                  </a:cubicBezTo>
                  <a:cubicBezTo>
                    <a:pt x="311145" y="472208"/>
                    <a:pt x="304609" y="474198"/>
                    <a:pt x="295680" y="474198"/>
                  </a:cubicBezTo>
                  <a:lnTo>
                    <a:pt x="295680" y="510344"/>
                  </a:lnTo>
                  <a:cubicBezTo>
                    <a:pt x="315904" y="510344"/>
                    <a:pt x="331745" y="508273"/>
                    <a:pt x="343203" y="504131"/>
                  </a:cubicBezTo>
                  <a:cubicBezTo>
                    <a:pt x="354660" y="499990"/>
                    <a:pt x="362890" y="493482"/>
                    <a:pt x="367893" y="484606"/>
                  </a:cubicBezTo>
                  <a:cubicBezTo>
                    <a:pt x="372894" y="475730"/>
                    <a:pt x="375396" y="461826"/>
                    <a:pt x="375396" y="442892"/>
                  </a:cubicBezTo>
                  <a:lnTo>
                    <a:pt x="375396" y="415783"/>
                  </a:lnTo>
                  <a:cubicBezTo>
                    <a:pt x="375396" y="396203"/>
                    <a:pt x="383411" y="386413"/>
                    <a:pt x="399439" y="386413"/>
                  </a:cubicBezTo>
                  <a:lnTo>
                    <a:pt x="399439" y="350267"/>
                  </a:lnTo>
                  <a:cubicBezTo>
                    <a:pt x="383411" y="350267"/>
                    <a:pt x="375396" y="340585"/>
                    <a:pt x="375396" y="321221"/>
                  </a:cubicBezTo>
                  <a:lnTo>
                    <a:pt x="375396" y="292174"/>
                  </a:lnTo>
                  <a:cubicBezTo>
                    <a:pt x="375396" y="274101"/>
                    <a:pt x="372841" y="260680"/>
                    <a:pt x="367731" y="251913"/>
                  </a:cubicBezTo>
                  <a:cubicBezTo>
                    <a:pt x="362621" y="243144"/>
                    <a:pt x="354337" y="236690"/>
                    <a:pt x="342880" y="232548"/>
                  </a:cubicBezTo>
                  <a:cubicBezTo>
                    <a:pt x="331422" y="228407"/>
                    <a:pt x="315690" y="226336"/>
                    <a:pt x="295680" y="226336"/>
                  </a:cubicBezTo>
                  <a:close/>
                  <a:moveTo>
                    <a:pt x="175299" y="226336"/>
                  </a:moveTo>
                  <a:cubicBezTo>
                    <a:pt x="155074" y="226336"/>
                    <a:pt x="139233" y="228407"/>
                    <a:pt x="127775" y="232548"/>
                  </a:cubicBezTo>
                  <a:cubicBezTo>
                    <a:pt x="116318" y="236690"/>
                    <a:pt x="108088" y="243199"/>
                    <a:pt x="103087" y="252074"/>
                  </a:cubicBezTo>
                  <a:cubicBezTo>
                    <a:pt x="98084" y="260949"/>
                    <a:pt x="95583" y="274854"/>
                    <a:pt x="95583" y="293788"/>
                  </a:cubicBezTo>
                  <a:lnTo>
                    <a:pt x="95583" y="320898"/>
                  </a:lnTo>
                  <a:cubicBezTo>
                    <a:pt x="95583" y="340477"/>
                    <a:pt x="87568" y="350267"/>
                    <a:pt x="71539" y="350267"/>
                  </a:cubicBezTo>
                  <a:lnTo>
                    <a:pt x="71539" y="386413"/>
                  </a:lnTo>
                  <a:cubicBezTo>
                    <a:pt x="87568" y="386413"/>
                    <a:pt x="95583" y="396096"/>
                    <a:pt x="95583" y="415460"/>
                  </a:cubicBezTo>
                  <a:lnTo>
                    <a:pt x="95583" y="444506"/>
                  </a:lnTo>
                  <a:cubicBezTo>
                    <a:pt x="95583" y="462579"/>
                    <a:pt x="98138" y="476000"/>
                    <a:pt x="103247" y="484768"/>
                  </a:cubicBezTo>
                  <a:cubicBezTo>
                    <a:pt x="108357" y="493535"/>
                    <a:pt x="116668" y="499990"/>
                    <a:pt x="128179" y="504131"/>
                  </a:cubicBezTo>
                  <a:cubicBezTo>
                    <a:pt x="139690" y="508273"/>
                    <a:pt x="155397" y="510344"/>
                    <a:pt x="175299" y="510344"/>
                  </a:cubicBezTo>
                  <a:lnTo>
                    <a:pt x="175299" y="474198"/>
                  </a:lnTo>
                  <a:cubicBezTo>
                    <a:pt x="166047" y="474198"/>
                    <a:pt x="159430" y="472180"/>
                    <a:pt x="155450" y="468147"/>
                  </a:cubicBezTo>
                  <a:cubicBezTo>
                    <a:pt x="151470" y="464112"/>
                    <a:pt x="149480" y="457255"/>
                    <a:pt x="149480" y="447572"/>
                  </a:cubicBezTo>
                  <a:lnTo>
                    <a:pt x="149480" y="427078"/>
                  </a:lnTo>
                  <a:cubicBezTo>
                    <a:pt x="149480" y="411479"/>
                    <a:pt x="147462" y="398892"/>
                    <a:pt x="143429" y="389318"/>
                  </a:cubicBezTo>
                  <a:cubicBezTo>
                    <a:pt x="139394" y="379744"/>
                    <a:pt x="132913" y="372805"/>
                    <a:pt x="123984" y="368501"/>
                  </a:cubicBezTo>
                  <a:lnTo>
                    <a:pt x="123984" y="367856"/>
                  </a:lnTo>
                  <a:cubicBezTo>
                    <a:pt x="133020" y="363553"/>
                    <a:pt x="139529" y="356775"/>
                    <a:pt x="143509" y="347524"/>
                  </a:cubicBezTo>
                  <a:cubicBezTo>
                    <a:pt x="147489" y="338272"/>
                    <a:pt x="149480" y="326330"/>
                    <a:pt x="149480" y="311700"/>
                  </a:cubicBezTo>
                  <a:lnTo>
                    <a:pt x="149480" y="288785"/>
                  </a:lnTo>
                  <a:cubicBezTo>
                    <a:pt x="149480" y="279211"/>
                    <a:pt x="151577" y="272434"/>
                    <a:pt x="155773" y="268453"/>
                  </a:cubicBezTo>
                  <a:cubicBezTo>
                    <a:pt x="159969" y="264473"/>
                    <a:pt x="166477" y="262482"/>
                    <a:pt x="175299" y="262482"/>
                  </a:cubicBezTo>
                  <a:close/>
                  <a:moveTo>
                    <a:pt x="0" y="77154"/>
                  </a:moveTo>
                  <a:lnTo>
                    <a:pt x="0" y="96058"/>
                  </a:lnTo>
                  <a:lnTo>
                    <a:pt x="0" y="96059"/>
                  </a:lnTo>
                  <a:cubicBezTo>
                    <a:pt x="0" y="96059"/>
                    <a:pt x="0" y="70852"/>
                    <a:pt x="0" y="77154"/>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8"/>
                  </a:lnTo>
                  <a:lnTo>
                    <a:pt x="0" y="96058"/>
                  </a:lnTo>
                  <a:lnTo>
                    <a:pt x="1216" y="86237"/>
                  </a:lnTo>
                  <a:cubicBezTo>
                    <a:pt x="13275" y="37799"/>
                    <a:pt x="113561" y="0"/>
                    <a:pt x="23548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73" name="Group 172"/>
          <p:cNvGrpSpPr/>
          <p:nvPr/>
        </p:nvGrpSpPr>
        <p:grpSpPr>
          <a:xfrm>
            <a:off x="5544577" y="4653883"/>
            <a:ext cx="914400" cy="914400"/>
            <a:chOff x="460626" y="5727463"/>
            <a:chExt cx="914400" cy="914400"/>
          </a:xfrm>
        </p:grpSpPr>
        <p:sp>
          <p:nvSpPr>
            <p:cNvPr id="174" name="Rectangle 173"/>
            <p:cNvSpPr/>
            <p:nvPr/>
          </p:nvSpPr>
          <p:spPr>
            <a:xfrm>
              <a:off x="460626" y="5727463"/>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75" name="TextBox 174"/>
            <p:cNvSpPr txBox="1"/>
            <p:nvPr/>
          </p:nvSpPr>
          <p:spPr>
            <a:xfrm>
              <a:off x="460626" y="5727463"/>
              <a:ext cx="914400" cy="276999"/>
            </a:xfrm>
            <a:prstGeom prst="rect">
              <a:avLst/>
            </a:prstGeom>
            <a:noFill/>
          </p:spPr>
          <p:txBody>
            <a:bodyPr wrap="square" lIns="91440" rIns="91440" bIns="9144" rtlCol="0">
              <a:spAutoFit/>
            </a:bodyPr>
            <a:lstStyle/>
            <a:p>
              <a:pPr marL="0" marR="0" lvl="0" indent="0" algn="ctr" defTabSz="950042" eaLnBrk="1" fontAlgn="auto" latinLnBrk="0" hangingPunct="1">
                <a:lnSpc>
                  <a:spcPct val="90000"/>
                </a:lnSpc>
                <a:spcBef>
                  <a:spcPts val="0"/>
                </a:spcBef>
                <a:spcAft>
                  <a:spcPts val="300"/>
                </a:spcAft>
                <a:buClrTx/>
                <a:buSzTx/>
                <a:buFontTx/>
                <a:buNone/>
                <a:tabLst/>
                <a:defRPr/>
              </a:pPr>
              <a:r>
                <a:rPr kumimoji="0" lang="en-US" sz="80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ROW LEVEL SECURITY</a:t>
              </a:r>
            </a:p>
          </p:txBody>
        </p:sp>
        <p:grpSp>
          <p:nvGrpSpPr>
            <p:cNvPr id="176" name="Group 175"/>
            <p:cNvGrpSpPr/>
            <p:nvPr/>
          </p:nvGrpSpPr>
          <p:grpSpPr>
            <a:xfrm>
              <a:off x="537055" y="6123407"/>
              <a:ext cx="761541" cy="399510"/>
              <a:chOff x="612519" y="6153114"/>
              <a:chExt cx="483615" cy="253708"/>
            </a:xfrm>
          </p:grpSpPr>
          <p:sp>
            <p:nvSpPr>
              <p:cNvPr id="177" name="Freeform 272"/>
              <p:cNvSpPr>
                <a:spLocks/>
              </p:cNvSpPr>
              <p:nvPr/>
            </p:nvSpPr>
            <p:spPr bwMode="auto">
              <a:xfrm>
                <a:off x="612519" y="6156195"/>
                <a:ext cx="153881" cy="249591"/>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nvGrpSpPr>
              <p:cNvPr id="178" name="Group 177"/>
              <p:cNvGrpSpPr/>
              <p:nvPr/>
            </p:nvGrpSpPr>
            <p:grpSpPr>
              <a:xfrm>
                <a:off x="795776" y="6153114"/>
                <a:ext cx="300358" cy="253708"/>
                <a:chOff x="7057307" y="3745608"/>
                <a:chExt cx="562147" cy="557234"/>
              </a:xfrm>
            </p:grpSpPr>
            <p:sp>
              <p:nvSpPr>
                <p:cNvPr id="179" name="Rectangle 178"/>
                <p:cNvSpPr/>
                <p:nvPr/>
              </p:nvSpPr>
              <p:spPr bwMode="auto">
                <a:xfrm>
                  <a:off x="7057307" y="4206685"/>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0" name="Rectangle 179"/>
                <p:cNvSpPr/>
                <p:nvPr/>
              </p:nvSpPr>
              <p:spPr bwMode="auto">
                <a:xfrm>
                  <a:off x="7057307" y="4052992"/>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1" name="Rectangle 180"/>
                <p:cNvSpPr/>
                <p:nvPr/>
              </p:nvSpPr>
              <p:spPr bwMode="auto">
                <a:xfrm>
                  <a:off x="7057307" y="3899300"/>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2" name="Rectangle 181"/>
                <p:cNvSpPr/>
                <p:nvPr/>
              </p:nvSpPr>
              <p:spPr bwMode="auto">
                <a:xfrm>
                  <a:off x="7057307" y="3745608"/>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grpSp>
      <p:grpSp>
        <p:nvGrpSpPr>
          <p:cNvPr id="183" name="Group 182"/>
          <p:cNvGrpSpPr/>
          <p:nvPr/>
        </p:nvGrpSpPr>
        <p:grpSpPr>
          <a:xfrm>
            <a:off x="6330186" y="2197151"/>
            <a:ext cx="914400" cy="914400"/>
            <a:chOff x="1568630" y="4809487"/>
            <a:chExt cx="914400" cy="914400"/>
          </a:xfrm>
        </p:grpSpPr>
        <p:sp>
          <p:nvSpPr>
            <p:cNvPr id="184" name="Rectangle 183"/>
            <p:cNvSpPr/>
            <p:nvPr/>
          </p:nvSpPr>
          <p:spPr>
            <a:xfrm>
              <a:off x="1568630" y="4809487"/>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5" name="TextBox 184"/>
            <p:cNvSpPr txBox="1"/>
            <p:nvPr/>
          </p:nvSpPr>
          <p:spPr>
            <a:xfrm>
              <a:off x="1568630" y="4809487"/>
              <a:ext cx="914400" cy="387798"/>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DYNAMIC DATA MASKING</a:t>
              </a:r>
            </a:p>
          </p:txBody>
        </p:sp>
        <p:grpSp>
          <p:nvGrpSpPr>
            <p:cNvPr id="186" name="Group 185"/>
            <p:cNvGrpSpPr/>
            <p:nvPr/>
          </p:nvGrpSpPr>
          <p:grpSpPr>
            <a:xfrm>
              <a:off x="1802023" y="5220691"/>
              <a:ext cx="447614" cy="428153"/>
              <a:chOff x="1809983" y="5270178"/>
              <a:chExt cx="304694" cy="291447"/>
            </a:xfrm>
          </p:grpSpPr>
          <p:sp>
            <p:nvSpPr>
              <p:cNvPr id="187" name="Freeform 11"/>
              <p:cNvSpPr>
                <a:spLocks noEditPoints="1"/>
              </p:cNvSpPr>
              <p:nvPr/>
            </p:nvSpPr>
            <p:spPr bwMode="auto">
              <a:xfrm>
                <a:off x="1809983" y="5270178"/>
                <a:ext cx="304694" cy="291447"/>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8" name="Freeform 12"/>
              <p:cNvSpPr>
                <a:spLocks/>
              </p:cNvSpPr>
              <p:nvPr/>
            </p:nvSpPr>
            <p:spPr bwMode="auto">
              <a:xfrm>
                <a:off x="1836478" y="5276292"/>
                <a:ext cx="124833" cy="138590"/>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189" name="Freeform 13"/>
              <p:cNvSpPr>
                <a:spLocks/>
              </p:cNvSpPr>
              <p:nvPr/>
            </p:nvSpPr>
            <p:spPr bwMode="auto">
              <a:xfrm>
                <a:off x="1961311" y="5414882"/>
                <a:ext cx="114643" cy="138590"/>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grpSp>
        <p:nvGrpSpPr>
          <p:cNvPr id="105" name="Group 104"/>
          <p:cNvGrpSpPr/>
          <p:nvPr/>
        </p:nvGrpSpPr>
        <p:grpSpPr>
          <a:xfrm>
            <a:off x="8835952" y="4086509"/>
            <a:ext cx="914400" cy="914400"/>
            <a:chOff x="8835952" y="4086509"/>
            <a:chExt cx="914400" cy="914400"/>
          </a:xfrm>
        </p:grpSpPr>
        <p:sp>
          <p:nvSpPr>
            <p:cNvPr id="159" name="Rectangle 158"/>
            <p:cNvSpPr/>
            <p:nvPr/>
          </p:nvSpPr>
          <p:spPr>
            <a:xfrm>
              <a:off x="8835952" y="408650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nvGrpSpPr>
            <p:cNvPr id="104" name="Group 103"/>
            <p:cNvGrpSpPr/>
            <p:nvPr/>
          </p:nvGrpSpPr>
          <p:grpSpPr>
            <a:xfrm>
              <a:off x="9098176" y="4352173"/>
              <a:ext cx="389953" cy="494854"/>
              <a:chOff x="9100050" y="4352173"/>
              <a:chExt cx="389953" cy="494854"/>
            </a:xfrm>
          </p:grpSpPr>
          <p:sp>
            <p:nvSpPr>
              <p:cNvPr id="170" name="TextBox 169"/>
              <p:cNvSpPr txBox="1"/>
              <p:nvPr/>
            </p:nvSpPr>
            <p:spPr>
              <a:xfrm>
                <a:off x="9100050" y="4352173"/>
                <a:ext cx="389953" cy="494854"/>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150" normalizeH="0" baseline="0" noProof="0" dirty="0">
                  <a:ln>
                    <a:noFill/>
                  </a:ln>
                  <a:gradFill>
                    <a:gsLst>
                      <a:gs pos="83000">
                        <a:schemeClr val="bg1"/>
                      </a:gs>
                      <a:gs pos="100000">
                        <a:schemeClr val="bg1"/>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Rectangle 170"/>
              <p:cNvSpPr/>
              <p:nvPr/>
            </p:nvSpPr>
            <p:spPr bwMode="auto">
              <a:xfrm>
                <a:off x="9112146" y="4532753"/>
                <a:ext cx="365760" cy="231215"/>
              </a:xfrm>
              <a:prstGeom prst="rect">
                <a:avLst/>
              </a:prstGeom>
              <a:solidFill>
                <a:srgbClr val="FFFFFF"/>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rPr>
                  <a:t>U-SQL</a:t>
                </a:r>
              </a:p>
            </p:txBody>
          </p:sp>
        </p:grpSp>
        <p:sp>
          <p:nvSpPr>
            <p:cNvPr id="190" name="TextBox 189"/>
            <p:cNvSpPr txBox="1"/>
            <p:nvPr/>
          </p:nvSpPr>
          <p:spPr>
            <a:xfrm>
              <a:off x="8899452" y="4086509"/>
              <a:ext cx="787400"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U-SQL</a:t>
              </a:r>
            </a:p>
          </p:txBody>
        </p:sp>
      </p:grpSp>
    </p:spTree>
    <p:extLst>
      <p:ext uri="{BB962C8B-B14F-4D97-AF65-F5344CB8AC3E}">
        <p14:creationId xmlns:p14="http://schemas.microsoft.com/office/powerpoint/2010/main" val="12010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300"/>
                                        <p:tgtEl>
                                          <p:spTgt spid="58"/>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300"/>
                                        <p:tgtEl>
                                          <p:spTgt spid="94"/>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300"/>
                                        <p:tgtEl>
                                          <p:spTgt spid="59"/>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300"/>
                                        <p:tgtEl>
                                          <p:spTgt spid="96"/>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300"/>
                                        <p:tgtEl>
                                          <p:spTgt spid="9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300"/>
                                        <p:tgtEl>
                                          <p:spTgt spid="95"/>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300"/>
                                        <p:tgtEl>
                                          <p:spTgt spid="93"/>
                                        </p:tgtEl>
                                      </p:cBhvr>
                                    </p:animEffect>
                                  </p:childTnLst>
                                </p:cTn>
                              </p:par>
                            </p:childTnLst>
                          </p:cTn>
                        </p:par>
                        <p:par>
                          <p:cTn id="32" fill="hold">
                            <p:stCondLst>
                              <p:cond delay="2100"/>
                            </p:stCondLst>
                            <p:childTnLst>
                              <p:par>
                                <p:cTn id="33" presetID="10" presetClass="entr" presetSubtype="0"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300"/>
                                        <p:tgtEl>
                                          <p:spTgt spid="61"/>
                                        </p:tgtEl>
                                      </p:cBhvr>
                                    </p:animEffect>
                                  </p:childTnLst>
                                </p:cTn>
                              </p:par>
                            </p:childTnLst>
                          </p:cTn>
                        </p:par>
                        <p:par>
                          <p:cTn id="36" fill="hold">
                            <p:stCondLst>
                              <p:cond delay="2400"/>
                            </p:stCondLst>
                            <p:childTnLst>
                              <p:par>
                                <p:cTn id="37" presetID="10" presetClass="entr" presetSubtype="0"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300"/>
                                        <p:tgtEl>
                                          <p:spTgt spid="92"/>
                                        </p:tgtEl>
                                      </p:cBhvr>
                                    </p:animEffect>
                                  </p:childTnLst>
                                </p:cTn>
                              </p:par>
                            </p:childTnLst>
                          </p:cTn>
                        </p:par>
                        <p:par>
                          <p:cTn id="40" fill="hold">
                            <p:stCondLst>
                              <p:cond delay="2700"/>
                            </p:stCondLst>
                            <p:childTnLst>
                              <p:par>
                                <p:cTn id="41" presetID="10" presetClass="entr" presetSubtype="0" fill="hold" nodeType="after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300"/>
                                        <p:tgtEl>
                                          <p:spTgt spid="99"/>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00"/>
                                        <p:tgtEl>
                                          <p:spTgt spid="98"/>
                                        </p:tgtEl>
                                      </p:cBhvr>
                                    </p:animEffect>
                                  </p:childTnLst>
                                </p:cTn>
                              </p:par>
                            </p:childTnLst>
                          </p:cTn>
                        </p:par>
                        <p:par>
                          <p:cTn id="48" fill="hold">
                            <p:stCondLst>
                              <p:cond delay="3300"/>
                            </p:stCondLst>
                            <p:childTnLst>
                              <p:par>
                                <p:cTn id="49" presetID="10" presetClass="entr" presetSubtype="0" fill="hold" nodeType="afterEffect">
                                  <p:stCondLst>
                                    <p:cond delay="0"/>
                                  </p:stCondLst>
                                  <p:childTnLst>
                                    <p:set>
                                      <p:cBhvr>
                                        <p:cTn id="50" dur="1" fill="hold">
                                          <p:stCondLst>
                                            <p:cond delay="0"/>
                                          </p:stCondLst>
                                        </p:cTn>
                                        <p:tgtEl>
                                          <p:spTgt spid="173"/>
                                        </p:tgtEl>
                                        <p:attrNameLst>
                                          <p:attrName>style.visibility</p:attrName>
                                        </p:attrNameLst>
                                      </p:cBhvr>
                                      <p:to>
                                        <p:strVal val="visible"/>
                                      </p:to>
                                    </p:set>
                                    <p:animEffect transition="in" filter="fade">
                                      <p:cBhvr>
                                        <p:cTn id="51" dur="300"/>
                                        <p:tgtEl>
                                          <p:spTgt spid="173"/>
                                        </p:tgtEl>
                                      </p:cBhvr>
                                    </p:animEffect>
                                  </p:childTnLst>
                                </p:cTn>
                              </p:par>
                            </p:childTnLst>
                          </p:cTn>
                        </p:par>
                        <p:par>
                          <p:cTn id="52" fill="hold">
                            <p:stCondLst>
                              <p:cond delay="3600"/>
                            </p:stCondLst>
                            <p:childTnLst>
                              <p:par>
                                <p:cTn id="53" presetID="10" presetClass="entr" presetSubtype="0" fill="hold" nodeType="after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300"/>
                                        <p:tgtEl>
                                          <p:spTgt spid="183"/>
                                        </p:tgtEl>
                                      </p:cBhvr>
                                    </p:animEffect>
                                  </p:childTnLst>
                                </p:cTn>
                              </p:par>
                            </p:childTnLst>
                          </p:cTn>
                        </p:par>
                        <p:par>
                          <p:cTn id="56" fill="hold">
                            <p:stCondLst>
                              <p:cond delay="3900"/>
                            </p:stCondLst>
                            <p:childTnLst>
                              <p:par>
                                <p:cTn id="57" presetID="10" presetClass="entr" presetSubtype="0" fill="hold"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fade">
                                      <p:cBhvr>
                                        <p:cTn id="59" dur="300"/>
                                        <p:tgtEl>
                                          <p:spTgt spid="100"/>
                                        </p:tgtEl>
                                      </p:cBhvr>
                                    </p:animEffect>
                                  </p:childTnLst>
                                </p:cTn>
                              </p:par>
                            </p:childTnLst>
                          </p:cTn>
                        </p:par>
                        <p:par>
                          <p:cTn id="60" fill="hold">
                            <p:stCondLst>
                              <p:cond delay="4200"/>
                            </p:stCondLst>
                            <p:childTnLst>
                              <p:par>
                                <p:cTn id="61" presetID="10" presetClass="entr" presetSubtype="0" fill="hold" nodeType="after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fade">
                                      <p:cBhvr>
                                        <p:cTn id="63" dur="300"/>
                                        <p:tgtEl>
                                          <p:spTgt spid="110"/>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300"/>
                                        <p:tgtEl>
                                          <p:spTgt spid="101"/>
                                        </p:tgtEl>
                                      </p:cBhvr>
                                    </p:animEffect>
                                  </p:childTnLst>
                                </p:cTn>
                              </p:par>
                            </p:childTnLst>
                          </p:cTn>
                        </p:par>
                        <p:par>
                          <p:cTn id="68" fill="hold">
                            <p:stCondLst>
                              <p:cond delay="4800"/>
                            </p:stCondLst>
                            <p:childTnLst>
                              <p:par>
                                <p:cTn id="69" presetID="10" presetClass="entr" presetSubtype="0" fill="hold" nodeType="afterEffect">
                                  <p:stCondLst>
                                    <p:cond delay="0"/>
                                  </p:stCondLst>
                                  <p:childTnLst>
                                    <p:set>
                                      <p:cBhvr>
                                        <p:cTn id="70" dur="1" fill="hold">
                                          <p:stCondLst>
                                            <p:cond delay="0"/>
                                          </p:stCondLst>
                                        </p:cTn>
                                        <p:tgtEl>
                                          <p:spTgt spid="102"/>
                                        </p:tgtEl>
                                        <p:attrNameLst>
                                          <p:attrName>style.visibility</p:attrName>
                                        </p:attrNameLst>
                                      </p:cBhvr>
                                      <p:to>
                                        <p:strVal val="visible"/>
                                      </p:to>
                                    </p:set>
                                    <p:animEffect transition="in" filter="fade">
                                      <p:cBhvr>
                                        <p:cTn id="71" dur="300"/>
                                        <p:tgtEl>
                                          <p:spTgt spid="102"/>
                                        </p:tgtEl>
                                      </p:cBhvr>
                                    </p:animEffect>
                                  </p:childTnLst>
                                </p:cTn>
                              </p:par>
                            </p:childTnLst>
                          </p:cTn>
                        </p:par>
                        <p:par>
                          <p:cTn id="72" fill="hold">
                            <p:stCondLst>
                              <p:cond delay="5100"/>
                            </p:stCondLst>
                            <p:childTnLst>
                              <p:par>
                                <p:cTn id="73" presetID="10" presetClass="entr" presetSubtype="0"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300"/>
                                        <p:tgtEl>
                                          <p:spTgt spid="105"/>
                                        </p:tgtEl>
                                      </p:cBhvr>
                                    </p:animEffect>
                                  </p:childTnLst>
                                </p:cTn>
                              </p:par>
                            </p:childTnLst>
                          </p:cTn>
                        </p:par>
                        <p:par>
                          <p:cTn id="76" fill="hold">
                            <p:stCondLst>
                              <p:cond delay="5400"/>
                            </p:stCondLst>
                            <p:childTnLst>
                              <p:par>
                                <p:cTn id="77" presetID="10" presetClass="entr" presetSubtype="0" fill="hold" nodeType="after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300"/>
                                        <p:tgtEl>
                                          <p:spTgt spid="106"/>
                                        </p:tgtEl>
                                      </p:cBhvr>
                                    </p:animEffect>
                                  </p:childTnLst>
                                </p:cTn>
                              </p:par>
                            </p:childTnLst>
                          </p:cTn>
                        </p:par>
                        <p:par>
                          <p:cTn id="80" fill="hold">
                            <p:stCondLst>
                              <p:cond delay="5700"/>
                            </p:stCondLst>
                            <p:childTnLst>
                              <p:par>
                                <p:cTn id="81" presetID="10" presetClass="entr" presetSubtype="0" fill="hold" nodeType="after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fade">
                                      <p:cBhvr>
                                        <p:cTn id="83" dur="300"/>
                                        <p:tgtEl>
                                          <p:spTgt spid="107"/>
                                        </p:tgtEl>
                                      </p:cBhvr>
                                    </p:animEffect>
                                  </p:childTnLst>
                                </p:cTn>
                              </p:par>
                            </p:childTnLst>
                          </p:cTn>
                        </p:par>
                        <p:par>
                          <p:cTn id="84" fill="hold">
                            <p:stCondLst>
                              <p:cond delay="6000"/>
                            </p:stCondLst>
                            <p:childTnLst>
                              <p:par>
                                <p:cTn id="85" presetID="10" presetClass="entr" presetSubtype="0" fill="hold" nodeType="after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3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7" name="Title 3"/>
          <p:cNvSpPr>
            <a:spLocks noGrp="1"/>
          </p:cNvSpPr>
          <p:nvPr>
            <p:ph type="title"/>
          </p:nvPr>
        </p:nvSpPr>
        <p:spPr>
          <a:xfrm>
            <a:off x="455830" y="289511"/>
            <a:ext cx="10400856" cy="1361489"/>
          </a:xfrm>
        </p:spPr>
        <p:txBody>
          <a:bodyPr/>
          <a:lstStyle/>
          <a:p>
            <a:pPr lvl="0">
              <a:defRPr/>
            </a:pPr>
            <a:r>
              <a:rPr lang="en-US" sz="4400" dirty="0"/>
              <a:t>Develop secure and compliant database apps</a:t>
            </a:r>
            <a:br>
              <a:rPr lang="en-US" dirty="0"/>
            </a:br>
            <a:r>
              <a:rPr lang="en-US" sz="3600" dirty="0">
                <a:gradFill>
                  <a:gsLst>
                    <a:gs pos="1250">
                      <a:srgbClr val="00B294"/>
                    </a:gs>
                    <a:gs pos="100000">
                      <a:srgbClr val="00B294"/>
                    </a:gs>
                  </a:gsLst>
                  <a:lin ang="5400000" scaled="0"/>
                </a:gradFill>
              </a:rPr>
              <a:t>Always encrypted solution</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1.4</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grpSp>
        <p:nvGrpSpPr>
          <p:cNvPr id="120" name="Group 119"/>
          <p:cNvGrpSpPr/>
          <p:nvPr/>
        </p:nvGrpSpPr>
        <p:grpSpPr>
          <a:xfrm>
            <a:off x="2531215" y="2254852"/>
            <a:ext cx="1307442" cy="1026709"/>
            <a:chOff x="4577018" y="3272060"/>
            <a:chExt cx="1648921" cy="1294866"/>
          </a:xfrm>
        </p:grpSpPr>
        <p:grpSp>
          <p:nvGrpSpPr>
            <p:cNvPr id="121" name="Group 120"/>
            <p:cNvGrpSpPr/>
            <p:nvPr/>
          </p:nvGrpSpPr>
          <p:grpSpPr>
            <a:xfrm>
              <a:off x="4577018" y="3272060"/>
              <a:ext cx="1648921" cy="1294866"/>
              <a:chOff x="3184313" y="2967742"/>
              <a:chExt cx="927810" cy="694770"/>
            </a:xfrm>
            <a:solidFill>
              <a:srgbClr val="107C10"/>
            </a:solidFill>
          </p:grpSpPr>
          <p:grpSp>
            <p:nvGrpSpPr>
              <p:cNvPr id="145" name="Group 144"/>
              <p:cNvGrpSpPr/>
              <p:nvPr/>
            </p:nvGrpSpPr>
            <p:grpSpPr>
              <a:xfrm>
                <a:off x="3184314" y="2967742"/>
                <a:ext cx="927809" cy="694770"/>
                <a:chOff x="2331433" y="3147790"/>
                <a:chExt cx="927809" cy="694770"/>
              </a:xfrm>
              <a:grpFill/>
            </p:grpSpPr>
            <p:sp>
              <p:nvSpPr>
                <p:cNvPr id="147" name="Rectangle 146"/>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bIns="548640" rtlCol="0" anchor="t"/>
                <a:lstStyle/>
                <a:p>
                  <a:pPr marR="0" indent="0" algn="ctr" fontAlgn="auto">
                    <a:lnSpc>
                      <a:spcPct val="90000"/>
                    </a:lnSpc>
                    <a:spcBef>
                      <a:spcPts val="0"/>
                    </a:spcBef>
                    <a:spcAft>
                      <a:spcPts val="0"/>
                    </a:spcAft>
                    <a:buClrTx/>
                    <a:buSzTx/>
                    <a:buFontTx/>
                    <a:buNone/>
                    <a:tabLst/>
                    <a:defRPr/>
                  </a:pPr>
                  <a:r>
                    <a:rPr lang="en-US" sz="1100" b="1" kern="0" dirty="0" err="1">
                      <a:gradFill>
                        <a:gsLst>
                          <a:gs pos="1250">
                            <a:schemeClr val="accent1"/>
                          </a:gs>
                          <a:gs pos="100000">
                            <a:schemeClr val="accent1"/>
                          </a:gs>
                        </a:gsLst>
                        <a:lin ang="5400000" scaled="0"/>
                      </a:gradFill>
                    </a:rPr>
                    <a:t>MyExpenses</a:t>
                  </a:r>
                  <a:endParaRPr lang="en-US" sz="11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4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46" name="Rectangle 145"/>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22" name="Group 121"/>
            <p:cNvGrpSpPr/>
            <p:nvPr/>
          </p:nvGrpSpPr>
          <p:grpSpPr>
            <a:xfrm>
              <a:off x="5025102" y="3603976"/>
              <a:ext cx="798451" cy="450951"/>
              <a:chOff x="3481278" y="3212859"/>
              <a:chExt cx="798451" cy="450951"/>
            </a:xfrm>
          </p:grpSpPr>
          <p:sp>
            <p:nvSpPr>
              <p:cNvPr id="123" name="Arrow: Pentagon 122"/>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4" name="Group 123"/>
              <p:cNvGrpSpPr/>
              <p:nvPr/>
            </p:nvGrpSpPr>
            <p:grpSpPr>
              <a:xfrm>
                <a:off x="3481278" y="3212859"/>
                <a:ext cx="684253" cy="450951"/>
                <a:chOff x="684764" y="3415502"/>
                <a:chExt cx="1066063" cy="702580"/>
              </a:xfrm>
            </p:grpSpPr>
            <p:grpSp>
              <p:nvGrpSpPr>
                <p:cNvPr id="125" name="Group 124"/>
                <p:cNvGrpSpPr>
                  <a:grpSpLocks noChangeAspect="1"/>
                </p:cNvGrpSpPr>
                <p:nvPr/>
              </p:nvGrpSpPr>
              <p:grpSpPr bwMode="auto">
                <a:xfrm>
                  <a:off x="684764" y="3415502"/>
                  <a:ext cx="1066063" cy="702580"/>
                  <a:chOff x="-1331" y="3111"/>
                  <a:chExt cx="918" cy="605"/>
                </a:xfrm>
              </p:grpSpPr>
              <p:sp>
                <p:nvSpPr>
                  <p:cNvPr id="142"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764549" y="3890671"/>
                  <a:ext cx="208129" cy="136465"/>
                  <a:chOff x="-1968651" y="1723586"/>
                  <a:chExt cx="433388" cy="284162"/>
                </a:xfrm>
              </p:grpSpPr>
              <p:sp>
                <p:nvSpPr>
                  <p:cNvPr id="127"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cxnSp>
        <p:nvCxnSpPr>
          <p:cNvPr id="199" name="Straight Connector 198"/>
          <p:cNvCxnSpPr>
            <a:cxnSpLocks/>
          </p:cNvCxnSpPr>
          <p:nvPr/>
        </p:nvCxnSpPr>
        <p:spPr>
          <a:xfrm>
            <a:off x="6665558" y="1651000"/>
            <a:ext cx="0" cy="5207000"/>
          </a:xfrm>
          <a:prstGeom prst="line">
            <a:avLst/>
          </a:prstGeom>
          <a:ln w="635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112"/>
          <p:cNvCxnSpPr>
            <a:cxnSpLocks/>
            <a:stCxn id="147" idx="2"/>
          </p:cNvCxnSpPr>
          <p:nvPr/>
        </p:nvCxnSpPr>
        <p:spPr>
          <a:xfrm rot="16200000" flipH="1">
            <a:off x="4184550" y="2272399"/>
            <a:ext cx="215582" cy="221480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4027471" y="2751672"/>
            <a:ext cx="1725340" cy="643809"/>
            <a:chOff x="4816243" y="1655017"/>
            <a:chExt cx="1725340" cy="643809"/>
          </a:xfrm>
        </p:grpSpPr>
        <p:sp>
          <p:nvSpPr>
            <p:cNvPr id="209" name="Rectangle 208"/>
            <p:cNvSpPr/>
            <p:nvPr/>
          </p:nvSpPr>
          <p:spPr>
            <a:xfrm>
              <a:off x="5263510" y="2028597"/>
              <a:ext cx="1278073" cy="270229"/>
            </a:xfrm>
            <a:prstGeom prst="rect">
              <a:avLst/>
            </a:prstGeom>
            <a:noFill/>
            <a:ln w="12700">
              <a:noFill/>
            </a:ln>
          </p:spPr>
          <p:txBody>
            <a:bodyPr wrap="square" lIns="137160">
              <a:noAutofit/>
            </a:bodyPr>
            <a:lstStyle/>
            <a:p>
              <a:pPr>
                <a:buSzPct val="115000"/>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Query</a:t>
              </a:r>
            </a:p>
          </p:txBody>
        </p:sp>
        <p:sp>
          <p:nvSpPr>
            <p:cNvPr id="210" name="Freeform 88"/>
            <p:cNvSpPr/>
            <p:nvPr/>
          </p:nvSpPr>
          <p:spPr bwMode="auto">
            <a:xfrm>
              <a:off x="4816243" y="1655017"/>
              <a:ext cx="599968" cy="598581"/>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1" name="Group 210"/>
          <p:cNvGrpSpPr/>
          <p:nvPr/>
        </p:nvGrpSpPr>
        <p:grpSpPr>
          <a:xfrm>
            <a:off x="7580808" y="2562653"/>
            <a:ext cx="1076468" cy="1315927"/>
            <a:chOff x="7208163" y="2544773"/>
            <a:chExt cx="1076468" cy="1315927"/>
          </a:xfrm>
        </p:grpSpPr>
        <p:sp>
          <p:nvSpPr>
            <p:cNvPr id="212" name="Freeform 182"/>
            <p:cNvSpPr/>
            <p:nvPr/>
          </p:nvSpPr>
          <p:spPr bwMode="auto">
            <a:xfrm>
              <a:off x="7230471" y="2544773"/>
              <a:ext cx="1031852" cy="131592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3" name="TextBox 212"/>
            <p:cNvSpPr txBox="1"/>
            <p:nvPr/>
          </p:nvSpPr>
          <p:spPr>
            <a:xfrm>
              <a:off x="7208163" y="3177192"/>
              <a:ext cx="1076468" cy="292388"/>
            </a:xfrm>
            <a:prstGeom prst="rect">
              <a:avLst/>
            </a:prstGeom>
            <a:noFill/>
          </p:spPr>
          <p:txBody>
            <a:bodyPr wrap="square" rtlCol="0">
              <a:spAutoFit/>
            </a:bodyPr>
            <a:lstStyle/>
            <a:p>
              <a:pPr algn="ctr">
                <a:defRPr/>
              </a:pPr>
              <a:r>
                <a:rPr lang="en-US" sz="1300" b="1" kern="0" dirty="0">
                  <a:gradFill>
                    <a:gsLst>
                      <a:gs pos="1250">
                        <a:schemeClr val="bg1"/>
                      </a:gs>
                      <a:gs pos="100000">
                        <a:schemeClr val="bg1"/>
                      </a:gs>
                    </a:gsLst>
                    <a:lin ang="5400000" scaled="0"/>
                  </a:gradFill>
                </a:rPr>
                <a:t>SQL SERVER</a:t>
              </a:r>
            </a:p>
          </p:txBody>
        </p:sp>
      </p:grpSp>
      <p:cxnSp>
        <p:nvCxnSpPr>
          <p:cNvPr id="214" name="Straight Arrow Connector 213"/>
          <p:cNvCxnSpPr>
            <a:cxnSpLocks/>
          </p:cNvCxnSpPr>
          <p:nvPr/>
        </p:nvCxnSpPr>
        <p:spPr>
          <a:xfrm>
            <a:off x="8119042" y="3678145"/>
            <a:ext cx="0" cy="670308"/>
          </a:xfrm>
          <a:prstGeom prst="straightConnector1">
            <a:avLst/>
          </a:prstGeom>
          <a:ln w="15875">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7354553" y="4458350"/>
            <a:ext cx="1303267" cy="276999"/>
          </a:xfrm>
          <a:prstGeom prst="rect">
            <a:avLst/>
          </a:prstGeom>
          <a:solidFill>
            <a:srgbClr val="E5F1FB"/>
          </a:solidFill>
          <a:ln>
            <a:noFill/>
          </a:ln>
        </p:spPr>
        <p:txBody>
          <a:bodyPr wrap="square" lIns="91440" tIns="0" rIns="91440" bIns="0" rtlCol="0">
            <a:spAutoFit/>
          </a:bodyPr>
          <a:lstStyle/>
          <a:p>
            <a:pPr algn="ct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sp>
        <p:nvSpPr>
          <p:cNvPr id="216" name="TextBox 215"/>
          <p:cNvSpPr txBox="1"/>
          <p:nvPr/>
        </p:nvSpPr>
        <p:spPr>
          <a:xfrm>
            <a:off x="1307360" y="4412184"/>
            <a:ext cx="1255663" cy="369332"/>
          </a:xfrm>
          <a:prstGeom prst="rect">
            <a:avLst/>
          </a:prstGeom>
          <a:noFill/>
        </p:spPr>
        <p:txBody>
          <a:bodyPr wrap="square" lIns="0" rtlCol="0">
            <a:spAutoFit/>
          </a:bodyPr>
          <a:lstStyle/>
          <a:p>
            <a:pPr algn="ctr">
              <a:defRPr/>
            </a:pPr>
            <a:r>
              <a:rPr lang="en-US"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Result set</a:t>
            </a:r>
          </a:p>
        </p:txBody>
      </p:sp>
      <p:cxnSp>
        <p:nvCxnSpPr>
          <p:cNvPr id="217" name="Straight Arrow Connector 216"/>
          <p:cNvCxnSpPr>
            <a:cxnSpLocks/>
          </p:cNvCxnSpPr>
          <p:nvPr/>
        </p:nvCxnSpPr>
        <p:spPr>
          <a:xfrm>
            <a:off x="6337300" y="3514999"/>
            <a:ext cx="11950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cxnSpLocks/>
            <a:stCxn id="215" idx="1"/>
            <a:endCxn id="216" idx="3"/>
          </p:cNvCxnSpPr>
          <p:nvPr/>
        </p:nvCxnSpPr>
        <p:spPr>
          <a:xfrm flipH="1">
            <a:off x="2563023" y="4596850"/>
            <a:ext cx="479153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a:off x="5367799" y="4562597"/>
            <a:ext cx="1040129" cy="215444"/>
          </a:xfrm>
          <a:prstGeom prst="rect">
            <a:avLst/>
          </a:prstGeom>
          <a:solidFill>
            <a:srgbClr val="E5F1FB"/>
          </a:solidFill>
          <a:ln>
            <a:noFill/>
          </a:ln>
        </p:spPr>
        <p:txBody>
          <a:bodyPr wrap="square" lIns="91440" tIns="0" rIns="91440" bIns="0" rtlCol="0">
            <a:spAutoFit/>
          </a:bodyPr>
          <a:lstStyle>
            <a:defPPr>
              <a:defRPr lang="en-US"/>
            </a:defPPr>
            <a:lvl1pPr algn="ctr">
              <a:defRPr kern="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sz="1400" dirty="0"/>
              <a:t>Client side</a:t>
            </a:r>
          </a:p>
        </p:txBody>
      </p:sp>
      <p:grpSp>
        <p:nvGrpSpPr>
          <p:cNvPr id="222" name="Group 221"/>
          <p:cNvGrpSpPr/>
          <p:nvPr/>
        </p:nvGrpSpPr>
        <p:grpSpPr>
          <a:xfrm>
            <a:off x="5486952" y="3323405"/>
            <a:ext cx="801823" cy="1221380"/>
            <a:chOff x="5590049" y="3491680"/>
            <a:chExt cx="801823" cy="1221380"/>
          </a:xfrm>
        </p:grpSpPr>
        <p:sp>
          <p:nvSpPr>
            <p:cNvPr id="223" name="Freeform 272"/>
            <p:cNvSpPr/>
            <p:nvPr/>
          </p:nvSpPr>
          <p:spPr bwMode="auto">
            <a:xfrm>
              <a:off x="5600200" y="4259940"/>
              <a:ext cx="780534" cy="453120"/>
            </a:xfrm>
            <a:custGeom>
              <a:avLst/>
              <a:gdLst>
                <a:gd name="connsiteX0" fmla="*/ 0 w 1356245"/>
                <a:gd name="connsiteY0" fmla="*/ 0 h 1131625"/>
                <a:gd name="connsiteX1" fmla="*/ 478223 w 1356245"/>
                <a:gd name="connsiteY1" fmla="*/ 0 h 1131625"/>
                <a:gd name="connsiteX2" fmla="*/ 875522 w 1356245"/>
                <a:gd name="connsiteY2" fmla="*/ 0 h 1131625"/>
                <a:gd name="connsiteX3" fmla="*/ 1356245 w 1356245"/>
                <a:gd name="connsiteY3" fmla="*/ 0 h 1131625"/>
                <a:gd name="connsiteX4" fmla="*/ 1356245 w 1356245"/>
                <a:gd name="connsiteY4" fmla="*/ 1131624 h 1131625"/>
                <a:gd name="connsiteX5" fmla="*/ 875522 w 1356245"/>
                <a:gd name="connsiteY5" fmla="*/ 1131624 h 1131625"/>
                <a:gd name="connsiteX6" fmla="*/ 875522 w 1356245"/>
                <a:gd name="connsiteY6" fmla="*/ 1131625 h 1131625"/>
                <a:gd name="connsiteX7" fmla="*/ 0 w 1356245"/>
                <a:gd name="connsiteY7" fmla="*/ 1131625 h 113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245" h="1131625">
                  <a:moveTo>
                    <a:pt x="0" y="0"/>
                  </a:moveTo>
                  <a:lnTo>
                    <a:pt x="478223" y="0"/>
                  </a:lnTo>
                  <a:lnTo>
                    <a:pt x="875522" y="0"/>
                  </a:lnTo>
                  <a:lnTo>
                    <a:pt x="1356245" y="0"/>
                  </a:lnTo>
                  <a:lnTo>
                    <a:pt x="1356245" y="1131624"/>
                  </a:lnTo>
                  <a:lnTo>
                    <a:pt x="875522" y="1131624"/>
                  </a:lnTo>
                  <a:lnTo>
                    <a:pt x="875522" y="1131625"/>
                  </a:lnTo>
                  <a:lnTo>
                    <a:pt x="0" y="11316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342702" marR="0" lvl="0" indent="-342702" algn="ctr" defTabSz="931935"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224" name="Freeform 275"/>
            <p:cNvSpPr/>
            <p:nvPr/>
          </p:nvSpPr>
          <p:spPr bwMode="auto">
            <a:xfrm>
              <a:off x="5600200" y="3491680"/>
              <a:ext cx="780534" cy="785794"/>
            </a:xfrm>
            <a:custGeom>
              <a:avLst/>
              <a:gdLst>
                <a:gd name="connsiteX0" fmla="*/ 45023 w 1356245"/>
                <a:gd name="connsiteY0" fmla="*/ 0 h 963610"/>
                <a:gd name="connsiteX1" fmla="*/ 434869 w 1356245"/>
                <a:gd name="connsiteY1" fmla="*/ 0 h 963610"/>
                <a:gd name="connsiteX2" fmla="*/ 486663 w 1356245"/>
                <a:gd name="connsiteY2" fmla="*/ 0 h 963610"/>
                <a:gd name="connsiteX3" fmla="*/ 531595 w 1356245"/>
                <a:gd name="connsiteY3" fmla="*/ 0 h 963610"/>
                <a:gd name="connsiteX4" fmla="*/ 826334 w 1356245"/>
                <a:gd name="connsiteY4" fmla="*/ 0 h 963610"/>
                <a:gd name="connsiteX5" fmla="*/ 871357 w 1356245"/>
                <a:gd name="connsiteY5" fmla="*/ 0 h 963610"/>
                <a:gd name="connsiteX6" fmla="*/ 1007787 w 1356245"/>
                <a:gd name="connsiteY6" fmla="*/ 0 h 963610"/>
                <a:gd name="connsiteX7" fmla="*/ 1311314 w 1356245"/>
                <a:gd name="connsiteY7" fmla="*/ 0 h 963610"/>
                <a:gd name="connsiteX8" fmla="*/ 1356245 w 1356245"/>
                <a:gd name="connsiteY8" fmla="*/ 45843 h 963610"/>
                <a:gd name="connsiteX9" fmla="*/ 1356245 w 1356245"/>
                <a:gd name="connsiteY9" fmla="*/ 963610 h 963610"/>
                <a:gd name="connsiteX10" fmla="*/ 1007787 w 1356245"/>
                <a:gd name="connsiteY10" fmla="*/ 963610 h 963610"/>
                <a:gd name="connsiteX11" fmla="*/ 871357 w 1356245"/>
                <a:gd name="connsiteY11" fmla="*/ 963610 h 963610"/>
                <a:gd name="connsiteX12" fmla="*/ 486663 w 1356245"/>
                <a:gd name="connsiteY12" fmla="*/ 963610 h 963610"/>
                <a:gd name="connsiteX13" fmla="*/ 434869 w 1356245"/>
                <a:gd name="connsiteY13" fmla="*/ 963610 h 963610"/>
                <a:gd name="connsiteX14" fmla="*/ 0 w 1356245"/>
                <a:gd name="connsiteY14" fmla="*/ 963610 h 963610"/>
                <a:gd name="connsiteX15" fmla="*/ 0 w 1356245"/>
                <a:gd name="connsiteY15" fmla="*/ 45843 h 963610"/>
                <a:gd name="connsiteX16" fmla="*/ 45023 w 1356245"/>
                <a:gd name="connsiteY16" fmla="*/ 0 h 96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6245" h="963610">
                  <a:moveTo>
                    <a:pt x="45023" y="0"/>
                  </a:moveTo>
                  <a:lnTo>
                    <a:pt x="434869" y="0"/>
                  </a:lnTo>
                  <a:lnTo>
                    <a:pt x="486663" y="0"/>
                  </a:lnTo>
                  <a:lnTo>
                    <a:pt x="531595" y="0"/>
                  </a:lnTo>
                  <a:lnTo>
                    <a:pt x="826334" y="0"/>
                  </a:lnTo>
                  <a:lnTo>
                    <a:pt x="871357" y="0"/>
                  </a:lnTo>
                  <a:lnTo>
                    <a:pt x="1007787" y="0"/>
                  </a:lnTo>
                  <a:lnTo>
                    <a:pt x="1311314" y="0"/>
                  </a:lnTo>
                  <a:cubicBezTo>
                    <a:pt x="1336129" y="0"/>
                    <a:pt x="1356245" y="20525"/>
                    <a:pt x="1356245" y="45843"/>
                  </a:cubicBezTo>
                  <a:lnTo>
                    <a:pt x="1356245" y="963610"/>
                  </a:lnTo>
                  <a:lnTo>
                    <a:pt x="1007787" y="963610"/>
                  </a:lnTo>
                  <a:lnTo>
                    <a:pt x="871357" y="963610"/>
                  </a:lnTo>
                  <a:lnTo>
                    <a:pt x="486663" y="963610"/>
                  </a:lnTo>
                  <a:lnTo>
                    <a:pt x="434869" y="963610"/>
                  </a:lnTo>
                  <a:lnTo>
                    <a:pt x="0" y="963610"/>
                  </a:lnTo>
                  <a:lnTo>
                    <a:pt x="0" y="45843"/>
                  </a:lnTo>
                  <a:cubicBezTo>
                    <a:pt x="0" y="20525"/>
                    <a:pt x="20158" y="0"/>
                    <a:pt x="45023"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342702" marR="0" lvl="0" indent="-342702" algn="ctr" defTabSz="931935"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225" name="Rectangle 224"/>
            <p:cNvSpPr/>
            <p:nvPr/>
          </p:nvSpPr>
          <p:spPr>
            <a:xfrm>
              <a:off x="5590049" y="3601309"/>
              <a:ext cx="801823" cy="549381"/>
            </a:xfrm>
            <a:prstGeom prst="rect">
              <a:avLst/>
            </a:prstGeom>
          </p:spPr>
          <p:txBody>
            <a:bodyPr wrap="none">
              <a:spAutoFit/>
            </a:bodyPr>
            <a:lstStyle/>
            <a:p>
              <a:pPr marL="0" marR="0" lvl="0" indent="0" algn="ctr" defTabSz="931326" eaLnBrk="1" fontAlgn="auto" latinLnBrk="0" hangingPunct="1">
                <a:lnSpc>
                  <a:spcPct val="90000"/>
                </a:lnSpc>
                <a:spcBef>
                  <a:spcPts val="0"/>
                </a:spcBef>
                <a:spcAft>
                  <a:spcPts val="0"/>
                </a:spcAft>
                <a:buClrTx/>
                <a:buSzTx/>
                <a:buFontTx/>
                <a:buNone/>
                <a:tabLst/>
                <a:defRPr/>
              </a:pPr>
              <a:r>
                <a:rPr kumimoji="0" lang="en-IN" sz="110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a:rPr>
                <a:t>Enhanced</a:t>
              </a:r>
              <a:br>
                <a:rPr kumimoji="0" lang="en-IN" sz="110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a:rPr>
              </a:br>
              <a:r>
                <a:rPr kumimoji="0" lang="en-IN" sz="110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a:rPr>
                <a:t>ADO.NET </a:t>
              </a:r>
            </a:p>
            <a:p>
              <a:pPr marL="0" marR="0" lvl="0" indent="0" algn="ctr" defTabSz="931326" eaLnBrk="1" fontAlgn="auto" latinLnBrk="0" hangingPunct="1">
                <a:lnSpc>
                  <a:spcPct val="90000"/>
                </a:lnSpc>
                <a:spcBef>
                  <a:spcPts val="0"/>
                </a:spcBef>
                <a:spcAft>
                  <a:spcPts val="0"/>
                </a:spcAft>
                <a:buClrTx/>
                <a:buSzTx/>
                <a:buFontTx/>
                <a:buNone/>
                <a:tabLst/>
                <a:defRPr/>
              </a:pPr>
              <a:r>
                <a:rPr kumimoji="0" lang="en-IN" sz="110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a:rPr>
                <a:t>Library</a:t>
              </a:r>
            </a:p>
          </p:txBody>
        </p:sp>
        <p:grpSp>
          <p:nvGrpSpPr>
            <p:cNvPr id="226" name="Group 225"/>
            <p:cNvGrpSpPr/>
            <p:nvPr/>
          </p:nvGrpSpPr>
          <p:grpSpPr>
            <a:xfrm>
              <a:off x="5880704" y="4222446"/>
              <a:ext cx="219527" cy="107783"/>
              <a:chOff x="4596720" y="5211754"/>
              <a:chExt cx="295195" cy="144017"/>
            </a:xfrm>
          </p:grpSpPr>
          <p:sp>
            <p:nvSpPr>
              <p:cNvPr id="227" name="Rounded Rectangle 266"/>
              <p:cNvSpPr/>
              <p:nvPr/>
            </p:nvSpPr>
            <p:spPr bwMode="auto">
              <a:xfrm rot="5400000">
                <a:off x="4672309" y="5136165"/>
                <a:ext cx="144017" cy="295195"/>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342702" marR="0" lvl="0" indent="-342702" algn="ctr" defTabSz="931935"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228" name="Rounded Rectangle 267"/>
              <p:cNvSpPr/>
              <p:nvPr/>
            </p:nvSpPr>
            <p:spPr bwMode="auto">
              <a:xfrm rot="5400000">
                <a:off x="4712985" y="5208035"/>
                <a:ext cx="62665" cy="151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342702" marR="0" lvl="0" indent="-342702" algn="ctr" defTabSz="931935"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grpSp>
      <p:sp>
        <p:nvSpPr>
          <p:cNvPr id="229" name="Rectangle 24"/>
          <p:cNvSpPr/>
          <p:nvPr/>
        </p:nvSpPr>
        <p:spPr>
          <a:xfrm>
            <a:off x="8566150" y="3514999"/>
            <a:ext cx="713895" cy="1081851"/>
          </a:xfrm>
          <a:custGeom>
            <a:avLst/>
            <a:gdLst>
              <a:gd name="connsiteX0" fmla="*/ 0 w 1039707"/>
              <a:gd name="connsiteY0" fmla="*/ 0 h 788661"/>
              <a:gd name="connsiteX1" fmla="*/ 1039707 w 1039707"/>
              <a:gd name="connsiteY1" fmla="*/ 0 h 788661"/>
              <a:gd name="connsiteX2" fmla="*/ 1039707 w 1039707"/>
              <a:gd name="connsiteY2" fmla="*/ 788661 h 788661"/>
              <a:gd name="connsiteX3" fmla="*/ 0 w 1039707"/>
              <a:gd name="connsiteY3" fmla="*/ 788661 h 788661"/>
              <a:gd name="connsiteX4" fmla="*/ 0 w 1039707"/>
              <a:gd name="connsiteY4" fmla="*/ 0 h 788661"/>
              <a:gd name="connsiteX0" fmla="*/ 0 w 1039707"/>
              <a:gd name="connsiteY0" fmla="*/ 0 h 880101"/>
              <a:gd name="connsiteX1" fmla="*/ 1039707 w 1039707"/>
              <a:gd name="connsiteY1" fmla="*/ 0 h 880101"/>
              <a:gd name="connsiteX2" fmla="*/ 1039707 w 1039707"/>
              <a:gd name="connsiteY2" fmla="*/ 788661 h 880101"/>
              <a:gd name="connsiteX3" fmla="*/ 91440 w 1039707"/>
              <a:gd name="connsiteY3" fmla="*/ 880101 h 880101"/>
              <a:gd name="connsiteX0" fmla="*/ 0 w 1039707"/>
              <a:gd name="connsiteY0" fmla="*/ 0 h 792047"/>
              <a:gd name="connsiteX1" fmla="*/ 1039707 w 1039707"/>
              <a:gd name="connsiteY1" fmla="*/ 0 h 792047"/>
              <a:gd name="connsiteX2" fmla="*/ 1039707 w 1039707"/>
              <a:gd name="connsiteY2" fmla="*/ 788661 h 792047"/>
              <a:gd name="connsiteX3" fmla="*/ 30480 w 1039707"/>
              <a:gd name="connsiteY3" fmla="*/ 792047 h 792047"/>
              <a:gd name="connsiteX0" fmla="*/ 0 w 1039707"/>
              <a:gd name="connsiteY0" fmla="*/ 0 h 792047"/>
              <a:gd name="connsiteX1" fmla="*/ 364472 w 1039707"/>
              <a:gd name="connsiteY1" fmla="*/ 278 h 792047"/>
              <a:gd name="connsiteX2" fmla="*/ 1039707 w 1039707"/>
              <a:gd name="connsiteY2" fmla="*/ 0 h 792047"/>
              <a:gd name="connsiteX3" fmla="*/ 1039707 w 1039707"/>
              <a:gd name="connsiteY3" fmla="*/ 788661 h 792047"/>
              <a:gd name="connsiteX4" fmla="*/ 30480 w 1039707"/>
              <a:gd name="connsiteY4" fmla="*/ 792047 h 792047"/>
              <a:gd name="connsiteX0" fmla="*/ 333991 w 1009226"/>
              <a:gd name="connsiteY0" fmla="*/ 278 h 792047"/>
              <a:gd name="connsiteX1" fmla="*/ 1009226 w 1009226"/>
              <a:gd name="connsiteY1" fmla="*/ 0 h 792047"/>
              <a:gd name="connsiteX2" fmla="*/ 1009226 w 1009226"/>
              <a:gd name="connsiteY2" fmla="*/ 788661 h 792047"/>
              <a:gd name="connsiteX3" fmla="*/ -1 w 1009226"/>
              <a:gd name="connsiteY3" fmla="*/ 792047 h 792047"/>
            </a:gdLst>
            <a:ahLst/>
            <a:cxnLst>
              <a:cxn ang="0">
                <a:pos x="connsiteX0" y="connsiteY0"/>
              </a:cxn>
              <a:cxn ang="0">
                <a:pos x="connsiteX1" y="connsiteY1"/>
              </a:cxn>
              <a:cxn ang="0">
                <a:pos x="connsiteX2" y="connsiteY2"/>
              </a:cxn>
              <a:cxn ang="0">
                <a:pos x="connsiteX3" y="connsiteY3"/>
              </a:cxn>
            </a:cxnLst>
            <a:rect l="l" t="t" r="r" b="b"/>
            <a:pathLst>
              <a:path w="1009226" h="792047">
                <a:moveTo>
                  <a:pt x="333991" y="278"/>
                </a:moveTo>
                <a:lnTo>
                  <a:pt x="1009226" y="0"/>
                </a:lnTo>
                <a:lnTo>
                  <a:pt x="1009226" y="788661"/>
                </a:lnTo>
                <a:lnTo>
                  <a:pt x="-1" y="792047"/>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30" name="Group 229"/>
          <p:cNvGrpSpPr/>
          <p:nvPr/>
        </p:nvGrpSpPr>
        <p:grpSpPr>
          <a:xfrm>
            <a:off x="7630657" y="4880857"/>
            <a:ext cx="4343939" cy="1618988"/>
            <a:chOff x="3129045" y="2134359"/>
            <a:chExt cx="3382176" cy="3395777"/>
          </a:xfrm>
          <a:solidFill>
            <a:schemeClr val="bg1"/>
          </a:solidFill>
        </p:grpSpPr>
        <p:sp>
          <p:nvSpPr>
            <p:cNvPr id="231" name="Rectangle 230"/>
            <p:cNvSpPr/>
            <p:nvPr/>
          </p:nvSpPr>
          <p:spPr bwMode="auto">
            <a:xfrm>
              <a:off x="3129045" y="2424642"/>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Philip Wegner</a:t>
              </a:r>
            </a:p>
          </p:txBody>
        </p:sp>
        <p:sp>
          <p:nvSpPr>
            <p:cNvPr id="232" name="Rectangle 231"/>
            <p:cNvSpPr/>
            <p:nvPr/>
          </p:nvSpPr>
          <p:spPr bwMode="auto">
            <a:xfrm>
              <a:off x="3129045" y="2134360"/>
              <a:ext cx="1422746" cy="2902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NAME</a:t>
              </a:r>
            </a:p>
          </p:txBody>
        </p:sp>
        <p:sp>
          <p:nvSpPr>
            <p:cNvPr id="233" name="Rectangle 232"/>
            <p:cNvSpPr/>
            <p:nvPr/>
          </p:nvSpPr>
          <p:spPr bwMode="auto">
            <a:xfrm>
              <a:off x="4570232" y="2424642"/>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352-2612-2655-59817</a:t>
              </a:r>
            </a:p>
          </p:txBody>
        </p:sp>
        <p:sp>
          <p:nvSpPr>
            <p:cNvPr id="234" name="Rectangle 233"/>
            <p:cNvSpPr/>
            <p:nvPr/>
          </p:nvSpPr>
          <p:spPr bwMode="auto">
            <a:xfrm>
              <a:off x="4570233" y="2134359"/>
              <a:ext cx="1189565" cy="2902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CREDIT CARD NUMBER</a:t>
              </a:r>
            </a:p>
          </p:txBody>
        </p:sp>
        <p:sp>
          <p:nvSpPr>
            <p:cNvPr id="235" name="Rectangle 234"/>
            <p:cNvSpPr/>
            <p:nvPr/>
          </p:nvSpPr>
          <p:spPr bwMode="auto">
            <a:xfrm>
              <a:off x="5778239" y="2424642"/>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North</a:t>
              </a:r>
            </a:p>
          </p:txBody>
        </p:sp>
        <p:sp>
          <p:nvSpPr>
            <p:cNvPr id="236" name="Rectangle 235"/>
            <p:cNvSpPr/>
            <p:nvPr/>
          </p:nvSpPr>
          <p:spPr bwMode="auto">
            <a:xfrm>
              <a:off x="5778239" y="2134359"/>
              <a:ext cx="732982" cy="2902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83000">
                        <a:schemeClr val="bg1"/>
                      </a:gs>
                      <a:gs pos="100000">
                        <a:schemeClr val="bg1"/>
                      </a:gs>
                    </a:gsLst>
                    <a:lin ang="5400000" scaled="1"/>
                  </a:gradFill>
                  <a:effectLst/>
                  <a:uLnTx/>
                  <a:uFillTx/>
                  <a:latin typeface="Segoe UI Semibold" panose="020B0702040204020203" pitchFamily="34" charset="0"/>
                  <a:cs typeface="Segoe UI Semibold" panose="020B0702040204020203" pitchFamily="34" charset="0"/>
                </a:rPr>
                <a:t>REGION</a:t>
              </a:r>
            </a:p>
          </p:txBody>
        </p:sp>
        <p:sp>
          <p:nvSpPr>
            <p:cNvPr id="237" name="Rectangle 236"/>
            <p:cNvSpPr/>
            <p:nvPr/>
          </p:nvSpPr>
          <p:spPr bwMode="auto">
            <a:xfrm>
              <a:off x="3129045" y="2735414"/>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Denny Usher</a:t>
              </a:r>
            </a:p>
          </p:txBody>
        </p:sp>
        <p:sp>
          <p:nvSpPr>
            <p:cNvPr id="238" name="Rectangle 237"/>
            <p:cNvSpPr/>
            <p:nvPr/>
          </p:nvSpPr>
          <p:spPr bwMode="auto">
            <a:xfrm>
              <a:off x="4570232" y="2735414"/>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4467-5426-9857-9875</a:t>
              </a:r>
            </a:p>
          </p:txBody>
        </p:sp>
        <p:sp>
          <p:nvSpPr>
            <p:cNvPr id="239" name="Rectangle 238"/>
            <p:cNvSpPr/>
            <p:nvPr/>
          </p:nvSpPr>
          <p:spPr bwMode="auto">
            <a:xfrm>
              <a:off x="5778239" y="2735414"/>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North</a:t>
              </a:r>
            </a:p>
          </p:txBody>
        </p:sp>
        <p:sp>
          <p:nvSpPr>
            <p:cNvPr id="240" name="Rectangle 239"/>
            <p:cNvSpPr/>
            <p:nvPr/>
          </p:nvSpPr>
          <p:spPr bwMode="auto">
            <a:xfrm>
              <a:off x="3129045" y="3046187"/>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Alicia Hodge</a:t>
              </a:r>
            </a:p>
          </p:txBody>
        </p:sp>
        <p:sp>
          <p:nvSpPr>
            <p:cNvPr id="241" name="Rectangle 240"/>
            <p:cNvSpPr/>
            <p:nvPr/>
          </p:nvSpPr>
          <p:spPr bwMode="auto">
            <a:xfrm>
              <a:off x="4570232" y="3046187"/>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4368-9875-2687-2041</a:t>
              </a:r>
            </a:p>
          </p:txBody>
        </p:sp>
        <p:sp>
          <p:nvSpPr>
            <p:cNvPr id="242" name="Rectangle 241"/>
            <p:cNvSpPr/>
            <p:nvPr/>
          </p:nvSpPr>
          <p:spPr bwMode="auto">
            <a:xfrm>
              <a:off x="5778239" y="3046187"/>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West</a:t>
              </a:r>
            </a:p>
          </p:txBody>
        </p:sp>
        <p:sp>
          <p:nvSpPr>
            <p:cNvPr id="243" name="Rectangle 242"/>
            <p:cNvSpPr/>
            <p:nvPr/>
          </p:nvSpPr>
          <p:spPr bwMode="auto">
            <a:xfrm>
              <a:off x="3129045" y="3359153"/>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Adam Luft</a:t>
              </a:r>
            </a:p>
          </p:txBody>
        </p:sp>
        <p:sp>
          <p:nvSpPr>
            <p:cNvPr id="244" name="Rectangle 243"/>
            <p:cNvSpPr/>
            <p:nvPr/>
          </p:nvSpPr>
          <p:spPr bwMode="auto">
            <a:xfrm>
              <a:off x="4570232" y="3359153"/>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359-9846-3425-68497</a:t>
              </a:r>
            </a:p>
          </p:txBody>
        </p:sp>
        <p:sp>
          <p:nvSpPr>
            <p:cNvPr id="245" name="Rectangle 244"/>
            <p:cNvSpPr/>
            <p:nvPr/>
          </p:nvSpPr>
          <p:spPr bwMode="auto">
            <a:xfrm>
              <a:off x="5778239" y="3359153"/>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South</a:t>
              </a:r>
            </a:p>
          </p:txBody>
        </p:sp>
        <p:sp>
          <p:nvSpPr>
            <p:cNvPr id="246" name="Rectangle 245"/>
            <p:cNvSpPr/>
            <p:nvPr/>
          </p:nvSpPr>
          <p:spPr bwMode="auto">
            <a:xfrm>
              <a:off x="3129045" y="3669925"/>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Reed </a:t>
              </a:r>
              <a:r>
                <a:rPr kumimoji="0" lang="en-US" sz="784" b="0" i="0" u="none" strike="noStrike" kern="0" cap="none" spc="0" normalizeH="0" baseline="0" noProof="0" dirty="0" err="1">
                  <a:ln>
                    <a:noFill/>
                  </a:ln>
                  <a:gradFill>
                    <a:gsLst>
                      <a:gs pos="2917">
                        <a:schemeClr val="tx1"/>
                      </a:gs>
                      <a:gs pos="100000">
                        <a:schemeClr val="tx1"/>
                      </a:gs>
                    </a:gsLst>
                    <a:lin ang="5400000" scaled="0"/>
                  </a:gradFill>
                  <a:effectLst/>
                  <a:uLnTx/>
                  <a:uFillTx/>
                </a:rPr>
                <a:t>Kieser</a:t>
              </a:r>
              <a:endPar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endParaRPr>
            </a:p>
          </p:txBody>
        </p:sp>
        <p:sp>
          <p:nvSpPr>
            <p:cNvPr id="247" name="Rectangle 246"/>
            <p:cNvSpPr/>
            <p:nvPr/>
          </p:nvSpPr>
          <p:spPr bwMode="auto">
            <a:xfrm>
              <a:off x="4570232" y="3669925"/>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347-9875-6985-87946</a:t>
              </a:r>
            </a:p>
          </p:txBody>
        </p:sp>
        <p:sp>
          <p:nvSpPr>
            <p:cNvPr id="248" name="Rectangle 247"/>
            <p:cNvSpPr/>
            <p:nvPr/>
          </p:nvSpPr>
          <p:spPr bwMode="auto">
            <a:xfrm>
              <a:off x="5778239" y="3669925"/>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South</a:t>
              </a:r>
            </a:p>
          </p:txBody>
        </p:sp>
        <p:sp>
          <p:nvSpPr>
            <p:cNvPr id="249" name="Rectangle 248"/>
            <p:cNvSpPr/>
            <p:nvPr/>
          </p:nvSpPr>
          <p:spPr bwMode="auto">
            <a:xfrm>
              <a:off x="3129045" y="3980698"/>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Alison Williams</a:t>
              </a:r>
            </a:p>
          </p:txBody>
        </p:sp>
        <p:sp>
          <p:nvSpPr>
            <p:cNvPr id="250" name="Rectangle 249"/>
            <p:cNvSpPr/>
            <p:nvPr/>
          </p:nvSpPr>
          <p:spPr bwMode="auto">
            <a:xfrm>
              <a:off x="4570232" y="3980698"/>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4354-987-6985-6794</a:t>
              </a:r>
            </a:p>
          </p:txBody>
        </p:sp>
        <p:sp>
          <p:nvSpPr>
            <p:cNvPr id="251" name="Rectangle 250"/>
            <p:cNvSpPr/>
            <p:nvPr/>
          </p:nvSpPr>
          <p:spPr bwMode="auto">
            <a:xfrm>
              <a:off x="5778239" y="3980698"/>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East</a:t>
              </a:r>
            </a:p>
          </p:txBody>
        </p:sp>
        <p:sp>
          <p:nvSpPr>
            <p:cNvPr id="252" name="Rectangle 251"/>
            <p:cNvSpPr/>
            <p:nvPr/>
          </p:nvSpPr>
          <p:spPr bwMode="auto">
            <a:xfrm>
              <a:off x="3129045" y="4300014"/>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Sam Smith</a:t>
              </a:r>
            </a:p>
          </p:txBody>
        </p:sp>
        <p:sp>
          <p:nvSpPr>
            <p:cNvPr id="253" name="Rectangle 252"/>
            <p:cNvSpPr/>
            <p:nvPr/>
          </p:nvSpPr>
          <p:spPr bwMode="auto">
            <a:xfrm>
              <a:off x="4570232" y="4300014"/>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357-3659-6985-69855</a:t>
              </a:r>
            </a:p>
          </p:txBody>
        </p:sp>
        <p:sp>
          <p:nvSpPr>
            <p:cNvPr id="254" name="Rectangle 253"/>
            <p:cNvSpPr/>
            <p:nvPr/>
          </p:nvSpPr>
          <p:spPr bwMode="auto">
            <a:xfrm>
              <a:off x="5778239" y="4300014"/>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West</a:t>
              </a:r>
            </a:p>
          </p:txBody>
        </p:sp>
        <p:sp>
          <p:nvSpPr>
            <p:cNvPr id="255" name="Rectangle 254"/>
            <p:cNvSpPr/>
            <p:nvPr/>
          </p:nvSpPr>
          <p:spPr bwMode="auto">
            <a:xfrm>
              <a:off x="3129045" y="4610786"/>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Tim Irish</a:t>
              </a:r>
            </a:p>
          </p:txBody>
        </p:sp>
        <p:sp>
          <p:nvSpPr>
            <p:cNvPr id="256" name="Rectangle 255"/>
            <p:cNvSpPr/>
            <p:nvPr/>
          </p:nvSpPr>
          <p:spPr bwMode="auto">
            <a:xfrm>
              <a:off x="4570232" y="4610786"/>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4471-4679-9485-6495</a:t>
              </a:r>
            </a:p>
          </p:txBody>
        </p:sp>
        <p:sp>
          <p:nvSpPr>
            <p:cNvPr id="257" name="Rectangle 256"/>
            <p:cNvSpPr/>
            <p:nvPr/>
          </p:nvSpPr>
          <p:spPr bwMode="auto">
            <a:xfrm>
              <a:off x="5778239" y="4610786"/>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North</a:t>
              </a:r>
            </a:p>
          </p:txBody>
        </p:sp>
        <p:sp>
          <p:nvSpPr>
            <p:cNvPr id="258" name="Rectangle 257"/>
            <p:cNvSpPr/>
            <p:nvPr/>
          </p:nvSpPr>
          <p:spPr bwMode="auto">
            <a:xfrm>
              <a:off x="3129045" y="4921559"/>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Sara </a:t>
              </a:r>
              <a:r>
                <a:rPr kumimoji="0" lang="en-US" sz="784" b="0" i="0" u="none" strike="noStrike" kern="0" cap="none" spc="0" normalizeH="0" baseline="0" noProof="0" dirty="0" err="1">
                  <a:ln>
                    <a:noFill/>
                  </a:ln>
                  <a:gradFill>
                    <a:gsLst>
                      <a:gs pos="2917">
                        <a:schemeClr val="tx1"/>
                      </a:gs>
                      <a:gs pos="100000">
                        <a:schemeClr val="tx1"/>
                      </a:gs>
                    </a:gsLst>
                    <a:lin ang="5400000" scaled="0"/>
                  </a:gradFill>
                  <a:effectLst/>
                  <a:uLnTx/>
                  <a:uFillTx/>
                </a:rPr>
                <a:t>Neighler</a:t>
              </a:r>
              <a:endPar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endParaRPr>
            </a:p>
          </p:txBody>
        </p:sp>
        <p:sp>
          <p:nvSpPr>
            <p:cNvPr id="296" name="Rectangle 295"/>
            <p:cNvSpPr/>
            <p:nvPr/>
          </p:nvSpPr>
          <p:spPr bwMode="auto">
            <a:xfrm>
              <a:off x="4570232" y="4921559"/>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4895-4896-3699-6695</a:t>
              </a:r>
            </a:p>
          </p:txBody>
        </p:sp>
        <p:sp>
          <p:nvSpPr>
            <p:cNvPr id="403" name="Rectangle 402"/>
            <p:cNvSpPr/>
            <p:nvPr/>
          </p:nvSpPr>
          <p:spPr bwMode="auto">
            <a:xfrm>
              <a:off x="5778239" y="4921559"/>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South</a:t>
              </a:r>
            </a:p>
          </p:txBody>
        </p:sp>
        <p:sp>
          <p:nvSpPr>
            <p:cNvPr id="404" name="Rectangle 403"/>
            <p:cNvSpPr/>
            <p:nvPr/>
          </p:nvSpPr>
          <p:spPr bwMode="auto">
            <a:xfrm>
              <a:off x="3129045" y="5239853"/>
              <a:ext cx="1422746"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Eric </a:t>
              </a:r>
              <a:r>
                <a:rPr kumimoji="0" lang="en-US" sz="784" b="0" i="0" u="none" strike="noStrike" kern="0" cap="none" spc="0" normalizeH="0" baseline="0" noProof="0" dirty="0" err="1">
                  <a:ln>
                    <a:noFill/>
                  </a:ln>
                  <a:gradFill>
                    <a:gsLst>
                      <a:gs pos="2917">
                        <a:schemeClr val="tx1"/>
                      </a:gs>
                      <a:gs pos="100000">
                        <a:schemeClr val="tx1"/>
                      </a:gs>
                    </a:gsLst>
                    <a:lin ang="5400000" scaled="0"/>
                  </a:gradFill>
                  <a:effectLst/>
                  <a:uLnTx/>
                  <a:uFillTx/>
                </a:rPr>
                <a:t>Endloff</a:t>
              </a:r>
              <a:endPar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endParaRPr>
            </a:p>
          </p:txBody>
        </p:sp>
        <p:sp>
          <p:nvSpPr>
            <p:cNvPr id="405" name="Rectangle 404"/>
            <p:cNvSpPr/>
            <p:nvPr/>
          </p:nvSpPr>
          <p:spPr bwMode="auto">
            <a:xfrm>
              <a:off x="4570232" y="5239853"/>
              <a:ext cx="1189565"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000000"/>
                  </a:solidFill>
                  <a:effectLst/>
                  <a:uLnTx/>
                  <a:uFillTx/>
                </a:rPr>
                <a:t>337-3698-5481-48962</a:t>
              </a:r>
            </a:p>
          </p:txBody>
        </p:sp>
        <p:sp>
          <p:nvSpPr>
            <p:cNvPr id="406" name="Rectangle 405"/>
            <p:cNvSpPr/>
            <p:nvPr/>
          </p:nvSpPr>
          <p:spPr bwMode="auto">
            <a:xfrm>
              <a:off x="5778239" y="5239853"/>
              <a:ext cx="732982" cy="2902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North</a:t>
              </a:r>
            </a:p>
          </p:txBody>
        </p:sp>
      </p:grpSp>
      <p:grpSp>
        <p:nvGrpSpPr>
          <p:cNvPr id="407" name="Group 406"/>
          <p:cNvGrpSpPr/>
          <p:nvPr/>
        </p:nvGrpSpPr>
        <p:grpSpPr>
          <a:xfrm>
            <a:off x="7631602" y="4880857"/>
            <a:ext cx="4343939" cy="424959"/>
            <a:chOff x="5644673" y="7315464"/>
            <a:chExt cx="4431044" cy="433480"/>
          </a:xfrm>
          <a:solidFill>
            <a:schemeClr val="bg2"/>
          </a:solidFill>
        </p:grpSpPr>
        <p:sp>
          <p:nvSpPr>
            <p:cNvPr id="408" name="Rectangle 407"/>
            <p:cNvSpPr/>
            <p:nvPr/>
          </p:nvSpPr>
          <p:spPr bwMode="auto">
            <a:xfrm>
              <a:off x="5644673" y="7315464"/>
              <a:ext cx="1863963" cy="14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NAME</a:t>
              </a:r>
            </a:p>
          </p:txBody>
        </p:sp>
        <p:sp>
          <p:nvSpPr>
            <p:cNvPr id="409" name="Rectangle 408"/>
            <p:cNvSpPr/>
            <p:nvPr/>
          </p:nvSpPr>
          <p:spPr bwMode="auto">
            <a:xfrm>
              <a:off x="7532797" y="7315464"/>
              <a:ext cx="1558469" cy="14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CREDIT CARD NUMBER</a:t>
              </a:r>
            </a:p>
          </p:txBody>
        </p:sp>
        <p:sp>
          <p:nvSpPr>
            <p:cNvPr id="410" name="Rectangle 409"/>
            <p:cNvSpPr/>
            <p:nvPr/>
          </p:nvSpPr>
          <p:spPr bwMode="auto">
            <a:xfrm>
              <a:off x="9115425" y="7315464"/>
              <a:ext cx="960292" cy="14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REGION</a:t>
              </a:r>
            </a:p>
          </p:txBody>
        </p:sp>
        <p:sp>
          <p:nvSpPr>
            <p:cNvPr id="411" name="Rectangle 410"/>
            <p:cNvSpPr/>
            <p:nvPr/>
          </p:nvSpPr>
          <p:spPr bwMode="auto">
            <a:xfrm>
              <a:off x="5644673" y="7607772"/>
              <a:ext cx="1863963" cy="1411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Denny Usher</a:t>
              </a:r>
            </a:p>
          </p:txBody>
        </p:sp>
        <p:sp>
          <p:nvSpPr>
            <p:cNvPr id="412" name="Rectangle 411"/>
            <p:cNvSpPr/>
            <p:nvPr/>
          </p:nvSpPr>
          <p:spPr bwMode="auto">
            <a:xfrm>
              <a:off x="7532796" y="7607772"/>
              <a:ext cx="1558469" cy="1411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0x7ff654ae6d</a:t>
              </a:r>
            </a:p>
          </p:txBody>
        </p:sp>
        <p:sp>
          <p:nvSpPr>
            <p:cNvPr id="413" name="Rectangle 412"/>
            <p:cNvSpPr/>
            <p:nvPr/>
          </p:nvSpPr>
          <p:spPr bwMode="auto">
            <a:xfrm>
              <a:off x="9115425" y="7607772"/>
              <a:ext cx="960292" cy="14117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North</a:t>
              </a:r>
            </a:p>
          </p:txBody>
        </p:sp>
      </p:grpSp>
      <p:grpSp>
        <p:nvGrpSpPr>
          <p:cNvPr id="414" name="Group 413"/>
          <p:cNvGrpSpPr/>
          <p:nvPr/>
        </p:nvGrpSpPr>
        <p:grpSpPr>
          <a:xfrm>
            <a:off x="9477608" y="5018109"/>
            <a:ext cx="1527833" cy="1480591"/>
            <a:chOff x="390775" y="4245544"/>
            <a:chExt cx="1558469" cy="1510280"/>
          </a:xfrm>
          <a:solidFill>
            <a:schemeClr val="bg1">
              <a:lumMod val="85000"/>
            </a:schemeClr>
          </a:solidFill>
        </p:grpSpPr>
        <p:sp>
          <p:nvSpPr>
            <p:cNvPr id="415" name="Rectangle 414"/>
            <p:cNvSpPr/>
            <p:nvPr/>
          </p:nvSpPr>
          <p:spPr bwMode="auto">
            <a:xfrm>
              <a:off x="390775" y="4245544"/>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1x7fg655se2e</a:t>
              </a:r>
            </a:p>
          </p:txBody>
        </p:sp>
        <p:sp>
          <p:nvSpPr>
            <p:cNvPr id="416" name="Rectangle 415"/>
            <p:cNvSpPr/>
            <p:nvPr/>
          </p:nvSpPr>
          <p:spPr bwMode="auto">
            <a:xfrm>
              <a:off x="390775" y="4396680"/>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0x7ff654ae6d</a:t>
              </a:r>
            </a:p>
          </p:txBody>
        </p:sp>
        <p:sp>
          <p:nvSpPr>
            <p:cNvPr id="417" name="Rectangle 416"/>
            <p:cNvSpPr/>
            <p:nvPr/>
          </p:nvSpPr>
          <p:spPr bwMode="auto">
            <a:xfrm>
              <a:off x="390775" y="4547817"/>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0y8fj754ea2c</a:t>
              </a:r>
            </a:p>
          </p:txBody>
        </p:sp>
        <p:sp>
          <p:nvSpPr>
            <p:cNvPr id="418" name="Rectangle 417"/>
            <p:cNvSpPr/>
            <p:nvPr/>
          </p:nvSpPr>
          <p:spPr bwMode="auto">
            <a:xfrm>
              <a:off x="390775" y="4700020"/>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1x7er652se2d</a:t>
              </a:r>
            </a:p>
          </p:txBody>
        </p:sp>
        <p:sp>
          <p:nvSpPr>
            <p:cNvPr id="419" name="Rectangle 418"/>
            <p:cNvSpPr/>
            <p:nvPr/>
          </p:nvSpPr>
          <p:spPr bwMode="auto">
            <a:xfrm>
              <a:off x="390775" y="4851156"/>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0x6efe65ae6n</a:t>
              </a:r>
            </a:p>
          </p:txBody>
        </p:sp>
        <p:sp>
          <p:nvSpPr>
            <p:cNvPr id="420" name="Rectangle 419"/>
            <p:cNvSpPr/>
            <p:nvPr/>
          </p:nvSpPr>
          <p:spPr bwMode="auto">
            <a:xfrm>
              <a:off x="390775" y="5002293"/>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0y8fj356eb2e</a:t>
              </a:r>
            </a:p>
          </p:txBody>
        </p:sp>
        <p:sp>
          <p:nvSpPr>
            <p:cNvPr id="421" name="Rectangle 420"/>
            <p:cNvSpPr/>
            <p:nvPr/>
          </p:nvSpPr>
          <p:spPr bwMode="auto">
            <a:xfrm>
              <a:off x="390775" y="5157585"/>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1x7fg359sd2d</a:t>
              </a:r>
            </a:p>
          </p:txBody>
        </p:sp>
        <p:sp>
          <p:nvSpPr>
            <p:cNvPr id="422" name="Rectangle 421"/>
            <p:cNvSpPr/>
            <p:nvPr/>
          </p:nvSpPr>
          <p:spPr bwMode="auto">
            <a:xfrm>
              <a:off x="390775" y="5308721"/>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0x7ff654es6fd</a:t>
              </a:r>
            </a:p>
          </p:txBody>
        </p:sp>
        <p:sp>
          <p:nvSpPr>
            <p:cNvPr id="423" name="Rectangle 422"/>
            <p:cNvSpPr/>
            <p:nvPr/>
          </p:nvSpPr>
          <p:spPr bwMode="auto">
            <a:xfrm>
              <a:off x="390775" y="5459858"/>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0y3es268ea2z</a:t>
              </a:r>
            </a:p>
          </p:txBody>
        </p:sp>
        <p:sp>
          <p:nvSpPr>
            <p:cNvPr id="424" name="Rectangle 423"/>
            <p:cNvSpPr/>
            <p:nvPr/>
          </p:nvSpPr>
          <p:spPr bwMode="auto">
            <a:xfrm>
              <a:off x="390775" y="5614652"/>
              <a:ext cx="1558469" cy="1411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tx1"/>
                      </a:gs>
                      <a:gs pos="100000">
                        <a:schemeClr val="tx1"/>
                      </a:gs>
                    </a:gsLst>
                    <a:lin ang="5400000" scaled="0"/>
                  </a:gradFill>
                  <a:effectLst/>
                  <a:uLnTx/>
                  <a:uFillTx/>
                </a:rPr>
                <a:t>1y8fj159e2dw</a:t>
              </a:r>
            </a:p>
          </p:txBody>
        </p:sp>
      </p:grpSp>
      <p:sp>
        <p:nvSpPr>
          <p:cNvPr id="425" name="Rectangle 424"/>
          <p:cNvSpPr/>
          <p:nvPr/>
        </p:nvSpPr>
        <p:spPr bwMode="auto">
          <a:xfrm>
            <a:off x="3155069" y="5167418"/>
            <a:ext cx="1527831" cy="1383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8" tIns="0" rIns="0" bIns="0" numCol="1" spcCol="0" rtlCol="0" fromWordArt="0" anchor="ctr" anchorCtr="0" forceAA="0" compatLnSpc="1">
            <a:prstTxWarp prst="textNoShape">
              <a:avLst/>
            </a:prstTxWarp>
            <a:noAutofit/>
          </a:bodyPr>
          <a:lstStyle/>
          <a:p>
            <a:pPr marL="0" marR="0" lvl="0" indent="0" defTabSz="932205"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2917">
                      <a:schemeClr val="bg1"/>
                    </a:gs>
                    <a:gs pos="100000">
                      <a:schemeClr val="bg1"/>
                    </a:gs>
                  </a:gsLst>
                  <a:lin ang="5400000" scaled="0"/>
                </a:gradFill>
                <a:effectLst/>
                <a:uLnTx/>
                <a:uFillTx/>
              </a:rPr>
              <a:t>4467-5426-9857-9875</a:t>
            </a:r>
          </a:p>
        </p:txBody>
      </p:sp>
      <p:grpSp>
        <p:nvGrpSpPr>
          <p:cNvPr id="426" name="Group 425"/>
          <p:cNvGrpSpPr/>
          <p:nvPr/>
        </p:nvGrpSpPr>
        <p:grpSpPr>
          <a:xfrm>
            <a:off x="9473048" y="4439003"/>
            <a:ext cx="1532393" cy="2064428"/>
            <a:chOff x="9358748" y="4486628"/>
            <a:chExt cx="1532393" cy="2064428"/>
          </a:xfrm>
        </p:grpSpPr>
        <p:sp>
          <p:nvSpPr>
            <p:cNvPr id="427" name="TextBox 426"/>
            <p:cNvSpPr txBox="1"/>
            <p:nvPr/>
          </p:nvSpPr>
          <p:spPr>
            <a:xfrm>
              <a:off x="9528467" y="4486628"/>
              <a:ext cx="1192955" cy="286232"/>
            </a:xfrm>
            <a:prstGeom prst="rect">
              <a:avLst/>
            </a:prstGeom>
            <a:noFill/>
          </p:spPr>
          <p:txBody>
            <a:bodyPr wrap="none" rtlCol="0">
              <a:spAutoFit/>
            </a:bodyPr>
            <a:lstStyle/>
            <a:p>
              <a:pPr marR="0" lvl="0" indent="0" algn="ctr" fontAlgn="auto">
                <a:lnSpc>
                  <a:spcPct val="90000"/>
                </a:lnSpc>
                <a:spcBef>
                  <a:spcPts val="0"/>
                </a:spcBef>
                <a:spcAft>
                  <a:spcPts val="600"/>
                </a:spcAft>
                <a:buClrTx/>
                <a:buSzTx/>
                <a:buFontTx/>
                <a:buNone/>
                <a:tabLst/>
                <a:defRPr/>
              </a:pPr>
              <a:r>
                <a:rPr lang="en-US" sz="1400" kern="0"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CIPHERTEXT</a:t>
              </a:r>
            </a:p>
          </p:txBody>
        </p:sp>
        <p:sp>
          <p:nvSpPr>
            <p:cNvPr id="428" name="Callout: Line 427"/>
            <p:cNvSpPr/>
            <p:nvPr/>
          </p:nvSpPr>
          <p:spPr bwMode="auto">
            <a:xfrm>
              <a:off x="9358748" y="4928482"/>
              <a:ext cx="1532393" cy="1622574"/>
            </a:xfrm>
            <a:prstGeom prst="borderCallout1">
              <a:avLst>
                <a:gd name="adj1" fmla="val -119"/>
                <a:gd name="adj2" fmla="val 50184"/>
                <a:gd name="adj3" fmla="val -10022"/>
                <a:gd name="adj4" fmla="val 50108"/>
              </a:avLst>
            </a:prstGeom>
            <a:noFill/>
            <a:ln w="190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84071">
                      <a:schemeClr val="tx2"/>
                    </a:gs>
                    <a:gs pos="57000">
                      <a:schemeClr val="tx2"/>
                    </a:gs>
                  </a:gsLst>
                  <a:lin ang="5400000" scaled="0"/>
                </a:gradFill>
                <a:effectLst/>
                <a:uLnTx/>
                <a:uFillTx/>
              </a:endParaRPr>
            </a:p>
          </p:txBody>
        </p:sp>
      </p:grpSp>
      <p:cxnSp>
        <p:nvCxnSpPr>
          <p:cNvPr id="429" name="Connector: Elbow 428"/>
          <p:cNvCxnSpPr>
            <a:cxnSpLocks/>
            <a:stCxn id="221" idx="2"/>
            <a:endCxn id="246" idx="1"/>
          </p:cNvCxnSpPr>
          <p:nvPr/>
        </p:nvCxnSpPr>
        <p:spPr>
          <a:xfrm rot="16200000" flipH="1">
            <a:off x="6307201" y="4358703"/>
            <a:ext cx="904119" cy="1742793"/>
          </a:xfrm>
          <a:prstGeom prst="bentConnector2">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30" name="Group 429"/>
          <p:cNvGrpSpPr/>
          <p:nvPr/>
        </p:nvGrpSpPr>
        <p:grpSpPr>
          <a:xfrm>
            <a:off x="5004738" y="1735823"/>
            <a:ext cx="1463065" cy="692497"/>
            <a:chOff x="4890438" y="1625045"/>
            <a:chExt cx="1463065" cy="692497"/>
          </a:xfrm>
        </p:grpSpPr>
        <p:sp>
          <p:nvSpPr>
            <p:cNvPr id="431" name="TextBox 430"/>
            <p:cNvSpPr txBox="1"/>
            <p:nvPr/>
          </p:nvSpPr>
          <p:spPr>
            <a:xfrm>
              <a:off x="4890438" y="1625045"/>
              <a:ext cx="1107206" cy="692497"/>
            </a:xfrm>
            <a:prstGeom prst="rect">
              <a:avLst/>
            </a:prstGeom>
            <a:noFill/>
          </p:spPr>
          <p:txBody>
            <a:bodyPr wrap="square" rtlCol="0">
              <a:spAutoFit/>
            </a:bodyPr>
            <a:lstStyle/>
            <a:p>
              <a:pPr marR="0" lvl="0" indent="0" algn="r" fontAlgn="auto">
                <a:lnSpc>
                  <a:spcPct val="100000"/>
                </a:lnSpc>
                <a:spcBef>
                  <a:spcPts val="0"/>
                </a:spcBef>
                <a:spcAft>
                  <a:spcPts val="0"/>
                </a:spcAft>
                <a:buClrTx/>
                <a:buSzPct val="115000"/>
                <a:buFontTx/>
                <a:buNone/>
                <a:tabLst/>
                <a:defRPr/>
              </a:pPr>
              <a:r>
                <a:rPr lang="en-US" sz="13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COLUMN MASTER KEY</a:t>
              </a:r>
            </a:p>
          </p:txBody>
        </p:sp>
        <p:sp>
          <p:nvSpPr>
            <p:cNvPr id="432" name="Freeform 122"/>
            <p:cNvSpPr/>
            <p:nvPr/>
          </p:nvSpPr>
          <p:spPr bwMode="auto">
            <a:xfrm>
              <a:off x="6004097" y="1710239"/>
              <a:ext cx="349406" cy="475942"/>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grpSp>
      <p:grpSp>
        <p:nvGrpSpPr>
          <p:cNvPr id="434" name="Group 433"/>
          <p:cNvGrpSpPr/>
          <p:nvPr/>
        </p:nvGrpSpPr>
        <p:grpSpPr>
          <a:xfrm>
            <a:off x="10287000" y="1735823"/>
            <a:ext cx="1612315" cy="692497"/>
            <a:chOff x="10433343" y="1625045"/>
            <a:chExt cx="1612315" cy="692497"/>
          </a:xfrm>
        </p:grpSpPr>
        <p:sp>
          <p:nvSpPr>
            <p:cNvPr id="435" name="TextBox 434"/>
            <p:cNvSpPr txBox="1"/>
            <p:nvPr/>
          </p:nvSpPr>
          <p:spPr>
            <a:xfrm>
              <a:off x="10433343" y="1625045"/>
              <a:ext cx="1226807" cy="692497"/>
            </a:xfrm>
            <a:prstGeom prst="rect">
              <a:avLst/>
            </a:prstGeom>
            <a:noFill/>
          </p:spPr>
          <p:txBody>
            <a:bodyPr wrap="square" rtlCol="0">
              <a:spAutoFit/>
            </a:bodyPr>
            <a:lstStyle/>
            <a:p>
              <a:pPr algn="r">
                <a:buSzPct val="115000"/>
                <a:defRPr/>
              </a:pPr>
              <a:r>
                <a:rPr lang="en-US" sz="13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COLUMN ENCRYTION KEY</a:t>
              </a:r>
            </a:p>
          </p:txBody>
        </p:sp>
        <p:sp>
          <p:nvSpPr>
            <p:cNvPr id="436" name="Freeform 122"/>
            <p:cNvSpPr/>
            <p:nvPr/>
          </p:nvSpPr>
          <p:spPr bwMode="auto">
            <a:xfrm>
              <a:off x="11696252" y="1710239"/>
              <a:ext cx="349406" cy="475942"/>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grpSp>
      <p:sp>
        <p:nvSpPr>
          <p:cNvPr id="437" name="TextBox 436"/>
          <p:cNvSpPr txBox="1"/>
          <p:nvPr/>
        </p:nvSpPr>
        <p:spPr>
          <a:xfrm>
            <a:off x="1189038" y="3524257"/>
            <a:ext cx="1382979" cy="307777"/>
          </a:xfrm>
          <a:prstGeom prst="rect">
            <a:avLst/>
          </a:prstGeom>
          <a:noFill/>
        </p:spPr>
        <p:txBody>
          <a:bodyPr wrap="square" rtlCol="0">
            <a:spAutoFit/>
          </a:bodyPr>
          <a:lstStyle/>
          <a:p>
            <a:pPr algn="ctr">
              <a:defRPr/>
            </a:pPr>
            <a:r>
              <a:rPr lang="en-US" sz="14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Normal user</a:t>
            </a:r>
          </a:p>
        </p:txBody>
      </p:sp>
      <p:sp>
        <p:nvSpPr>
          <p:cNvPr id="438" name="Freeform: Shape 437"/>
          <p:cNvSpPr/>
          <p:nvPr/>
        </p:nvSpPr>
        <p:spPr>
          <a:xfrm>
            <a:off x="1329101" y="2439735"/>
            <a:ext cx="1102852" cy="1022703"/>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sp>
        <p:nvSpPr>
          <p:cNvPr id="439" name="Rectangle 438"/>
          <p:cNvSpPr/>
          <p:nvPr/>
        </p:nvSpPr>
        <p:spPr>
          <a:xfrm>
            <a:off x="9565244" y="3325109"/>
            <a:ext cx="2409352" cy="375537"/>
          </a:xfrm>
          <a:prstGeom prst="rect">
            <a:avLst/>
          </a:prstGeom>
          <a:solidFill>
            <a:srgbClr val="00B294"/>
          </a:solidFill>
          <a:ln w="12700">
            <a:noFill/>
          </a:ln>
        </p:spPr>
        <p:txBody>
          <a:bodyPr wrap="square" lIns="137160" tIns="91440" rIns="0" anchor="t" anchorCtr="0">
            <a:noAutofit/>
          </a:bodyPr>
          <a:lstStyle/>
          <a:p>
            <a:pPr>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ALWAYS ENCRYPTED</a:t>
            </a:r>
          </a:p>
          <a:p>
            <a:pPr lvl="0">
              <a:buSzPct val="115000"/>
              <a:defRPr/>
            </a:pPr>
            <a:endPar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440" name="Oval 439"/>
          <p:cNvSpPr/>
          <p:nvPr/>
        </p:nvSpPr>
        <p:spPr>
          <a:xfrm>
            <a:off x="8987060" y="3192837"/>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5321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1" fill="hold" nodeType="after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wipe(up)">
                                      <p:cBhvr>
                                        <p:cTn id="12" dur="500"/>
                                        <p:tgtEl>
                                          <p:spTgt spid="199"/>
                                        </p:tgtEl>
                                      </p:cBhvr>
                                    </p:animEffect>
                                  </p:childTnLst>
                                </p:cTn>
                              </p:par>
                            </p:childTnLst>
                          </p:cTn>
                        </p:par>
                        <p:par>
                          <p:cTn id="13" fill="hold">
                            <p:stCondLst>
                              <p:cond delay="1270"/>
                            </p:stCondLst>
                            <p:childTnLst>
                              <p:par>
                                <p:cTn id="14" presetID="22" presetClass="entr" presetSubtype="1" fill="hold" nodeType="after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wipe(up)">
                                      <p:cBhvr>
                                        <p:cTn id="16" dur="500"/>
                                        <p:tgtEl>
                                          <p:spTgt spid="21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250"/>
                                        <p:tgtEl>
                                          <p:spTgt spid="215"/>
                                        </p:tgtEl>
                                      </p:cBhvr>
                                    </p:animEffect>
                                  </p:childTnLst>
                                </p:cTn>
                              </p:par>
                              <p:par>
                                <p:cTn id="20" presetID="10" presetClass="entr" presetSubtype="0" fill="hold" nodeType="withEffect">
                                  <p:stCondLst>
                                    <p:cond delay="100"/>
                                  </p:stCondLst>
                                  <p:childTnLst>
                                    <p:set>
                                      <p:cBhvr>
                                        <p:cTn id="21" dur="1" fill="hold">
                                          <p:stCondLst>
                                            <p:cond delay="0"/>
                                          </p:stCondLst>
                                        </p:cTn>
                                        <p:tgtEl>
                                          <p:spTgt spid="230"/>
                                        </p:tgtEl>
                                        <p:attrNameLst>
                                          <p:attrName>style.visibility</p:attrName>
                                        </p:attrNameLst>
                                      </p:cBhvr>
                                      <p:to>
                                        <p:strVal val="visible"/>
                                      </p:to>
                                    </p:set>
                                    <p:animEffect transition="in" filter="fade">
                                      <p:cBhvr>
                                        <p:cTn id="22" dur="500"/>
                                        <p:tgtEl>
                                          <p:spTgt spid="230"/>
                                        </p:tgtEl>
                                      </p:cBhvr>
                                    </p:animEffect>
                                  </p:childTnLst>
                                </p:cTn>
                              </p:par>
                            </p:childTnLst>
                          </p:cTn>
                        </p:par>
                        <p:par>
                          <p:cTn id="23" fill="hold">
                            <p:stCondLst>
                              <p:cond delay="1870"/>
                            </p:stCondLst>
                            <p:childTnLst>
                              <p:par>
                                <p:cTn id="24" presetID="10" presetClass="entr" presetSubtype="0" fill="hold" nodeType="afterEffect">
                                  <p:stCondLst>
                                    <p:cond delay="0"/>
                                  </p:stCondLst>
                                  <p:childTnLst>
                                    <p:set>
                                      <p:cBhvr>
                                        <p:cTn id="25" dur="1" fill="hold">
                                          <p:stCondLst>
                                            <p:cond delay="0"/>
                                          </p:stCondLst>
                                        </p:cTn>
                                        <p:tgtEl>
                                          <p:spTgt spid="434"/>
                                        </p:tgtEl>
                                        <p:attrNameLst>
                                          <p:attrName>style.visibility</p:attrName>
                                        </p:attrNameLst>
                                      </p:cBhvr>
                                      <p:to>
                                        <p:strVal val="visible"/>
                                      </p:to>
                                    </p:set>
                                    <p:animEffect transition="in" filter="fade">
                                      <p:cBhvr>
                                        <p:cTn id="26" dur="500"/>
                                        <p:tgtEl>
                                          <p:spTgt spid="434"/>
                                        </p:tgtEl>
                                      </p:cBhvr>
                                    </p:animEffect>
                                  </p:childTnLst>
                                </p:cTn>
                              </p:par>
                            </p:childTnLst>
                          </p:cTn>
                        </p:par>
                        <p:par>
                          <p:cTn id="27" fill="hold">
                            <p:stCondLst>
                              <p:cond delay="2370"/>
                            </p:stCondLst>
                            <p:childTnLst>
                              <p:par>
                                <p:cTn id="28" presetID="10" presetClass="entr" presetSubtype="0" fill="hold" nodeType="afterEffect">
                                  <p:stCondLst>
                                    <p:cond delay="0"/>
                                  </p:stCondLst>
                                  <p:childTnLst>
                                    <p:set>
                                      <p:cBhvr>
                                        <p:cTn id="29" dur="1" fill="hold">
                                          <p:stCondLst>
                                            <p:cond delay="0"/>
                                          </p:stCondLst>
                                        </p:cTn>
                                        <p:tgtEl>
                                          <p:spTgt spid="222"/>
                                        </p:tgtEl>
                                        <p:attrNameLst>
                                          <p:attrName>style.visibility</p:attrName>
                                        </p:attrNameLst>
                                      </p:cBhvr>
                                      <p:to>
                                        <p:strVal val="visible"/>
                                      </p:to>
                                    </p:set>
                                    <p:animEffect transition="in" filter="fade">
                                      <p:cBhvr>
                                        <p:cTn id="30" dur="500"/>
                                        <p:tgtEl>
                                          <p:spTgt spid="2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1"/>
                                        </p:tgtEl>
                                        <p:attrNameLst>
                                          <p:attrName>style.visibility</p:attrName>
                                        </p:attrNameLst>
                                      </p:cBhvr>
                                      <p:to>
                                        <p:strVal val="visible"/>
                                      </p:to>
                                    </p:set>
                                    <p:animEffect transition="in" filter="fade">
                                      <p:cBhvr>
                                        <p:cTn id="33" dur="500"/>
                                        <p:tgtEl>
                                          <p:spTgt spid="221"/>
                                        </p:tgtEl>
                                      </p:cBhvr>
                                    </p:animEffect>
                                  </p:childTnLst>
                                </p:cTn>
                              </p:par>
                            </p:childTnLst>
                          </p:cTn>
                        </p:par>
                        <p:par>
                          <p:cTn id="34" fill="hold">
                            <p:stCondLst>
                              <p:cond delay="2870"/>
                            </p:stCondLst>
                            <p:childTnLst>
                              <p:par>
                                <p:cTn id="35" presetID="22" presetClass="entr" presetSubtype="8" fill="hold" nodeType="afterEffect">
                                  <p:stCondLst>
                                    <p:cond delay="0"/>
                                  </p:stCondLst>
                                  <p:childTnLst>
                                    <p:set>
                                      <p:cBhvr>
                                        <p:cTn id="36" dur="1" fill="hold">
                                          <p:stCondLst>
                                            <p:cond delay="0"/>
                                          </p:stCondLst>
                                        </p:cTn>
                                        <p:tgtEl>
                                          <p:spTgt spid="429"/>
                                        </p:tgtEl>
                                        <p:attrNameLst>
                                          <p:attrName>style.visibility</p:attrName>
                                        </p:attrNameLst>
                                      </p:cBhvr>
                                      <p:to>
                                        <p:strVal val="visible"/>
                                      </p:to>
                                    </p:set>
                                    <p:animEffect transition="in" filter="wipe(left)">
                                      <p:cBhvr>
                                        <p:cTn id="37" dur="500"/>
                                        <p:tgtEl>
                                          <p:spTgt spid="429"/>
                                        </p:tgtEl>
                                      </p:cBhvr>
                                    </p:animEffect>
                                  </p:childTnLst>
                                </p:cTn>
                              </p:par>
                            </p:childTnLst>
                          </p:cTn>
                        </p:par>
                        <p:par>
                          <p:cTn id="38" fill="hold">
                            <p:stCondLst>
                              <p:cond delay="3370"/>
                            </p:stCondLst>
                            <p:childTnLst>
                              <p:par>
                                <p:cTn id="39" presetID="22" presetClass="entr" presetSubtype="1" fill="hold" nodeType="afterEffect">
                                  <p:stCondLst>
                                    <p:cond delay="0"/>
                                  </p:stCondLst>
                                  <p:childTnLst>
                                    <p:set>
                                      <p:cBhvr>
                                        <p:cTn id="40" dur="1" fill="hold">
                                          <p:stCondLst>
                                            <p:cond delay="0"/>
                                          </p:stCondLst>
                                        </p:cTn>
                                        <p:tgtEl>
                                          <p:spTgt spid="426"/>
                                        </p:tgtEl>
                                        <p:attrNameLst>
                                          <p:attrName>style.visibility</p:attrName>
                                        </p:attrNameLst>
                                      </p:cBhvr>
                                      <p:to>
                                        <p:strVal val="visible"/>
                                      </p:to>
                                    </p:set>
                                    <p:animEffect transition="in" filter="wipe(up)">
                                      <p:cBhvr>
                                        <p:cTn id="41" dur="500"/>
                                        <p:tgtEl>
                                          <p:spTgt spid="426"/>
                                        </p:tgtEl>
                                      </p:cBhvr>
                                    </p:animEffect>
                                  </p:childTnLst>
                                </p:cTn>
                              </p:par>
                              <p:par>
                                <p:cTn id="42" presetID="22" presetClass="entr" presetSubtype="1" fill="hold" nodeType="withEffect">
                                  <p:stCondLst>
                                    <p:cond delay="0"/>
                                  </p:stCondLst>
                                  <p:childTnLst>
                                    <p:set>
                                      <p:cBhvr>
                                        <p:cTn id="43" dur="1" fill="hold">
                                          <p:stCondLst>
                                            <p:cond delay="0"/>
                                          </p:stCondLst>
                                        </p:cTn>
                                        <p:tgtEl>
                                          <p:spTgt spid="414"/>
                                        </p:tgtEl>
                                        <p:attrNameLst>
                                          <p:attrName>style.visibility</p:attrName>
                                        </p:attrNameLst>
                                      </p:cBhvr>
                                      <p:to>
                                        <p:strVal val="visible"/>
                                      </p:to>
                                    </p:set>
                                    <p:animEffect transition="in" filter="wipe(up)">
                                      <p:cBhvr>
                                        <p:cTn id="44" dur="500"/>
                                        <p:tgtEl>
                                          <p:spTgt spid="414"/>
                                        </p:tgtEl>
                                      </p:cBhvr>
                                    </p:animEffect>
                                  </p:childTnLst>
                                </p:cTn>
                              </p:par>
                            </p:childTnLst>
                          </p:cTn>
                        </p:par>
                        <p:par>
                          <p:cTn id="45" fill="hold">
                            <p:stCondLst>
                              <p:cond delay="3870"/>
                            </p:stCondLst>
                            <p:childTnLst>
                              <p:par>
                                <p:cTn id="46" presetID="53" presetClass="entr" presetSubtype="16" fill="hold" grpId="0" nodeType="afterEffect">
                                  <p:stCondLst>
                                    <p:cond delay="0"/>
                                  </p:stCondLst>
                                  <p:childTnLst>
                                    <p:set>
                                      <p:cBhvr>
                                        <p:cTn id="47" dur="1" fill="hold">
                                          <p:stCondLst>
                                            <p:cond delay="0"/>
                                          </p:stCondLst>
                                        </p:cTn>
                                        <p:tgtEl>
                                          <p:spTgt spid="440"/>
                                        </p:tgtEl>
                                        <p:attrNameLst>
                                          <p:attrName>style.visibility</p:attrName>
                                        </p:attrNameLst>
                                      </p:cBhvr>
                                      <p:to>
                                        <p:strVal val="visible"/>
                                      </p:to>
                                    </p:set>
                                    <p:anim calcmode="lin" valueType="num">
                                      <p:cBhvr>
                                        <p:cTn id="48" dur="500" fill="hold"/>
                                        <p:tgtEl>
                                          <p:spTgt spid="440"/>
                                        </p:tgtEl>
                                        <p:attrNameLst>
                                          <p:attrName>ppt_w</p:attrName>
                                        </p:attrNameLst>
                                      </p:cBhvr>
                                      <p:tavLst>
                                        <p:tav tm="0">
                                          <p:val>
                                            <p:fltVal val="0"/>
                                          </p:val>
                                        </p:tav>
                                        <p:tav tm="100000">
                                          <p:val>
                                            <p:strVal val="#ppt_w"/>
                                          </p:val>
                                        </p:tav>
                                      </p:tavLst>
                                    </p:anim>
                                    <p:anim calcmode="lin" valueType="num">
                                      <p:cBhvr>
                                        <p:cTn id="49" dur="500" fill="hold"/>
                                        <p:tgtEl>
                                          <p:spTgt spid="440"/>
                                        </p:tgtEl>
                                        <p:attrNameLst>
                                          <p:attrName>ppt_h</p:attrName>
                                        </p:attrNameLst>
                                      </p:cBhvr>
                                      <p:tavLst>
                                        <p:tav tm="0">
                                          <p:val>
                                            <p:fltVal val="0"/>
                                          </p:val>
                                        </p:tav>
                                        <p:tav tm="100000">
                                          <p:val>
                                            <p:strVal val="#ppt_h"/>
                                          </p:val>
                                        </p:tav>
                                      </p:tavLst>
                                    </p:anim>
                                    <p:animEffect transition="in" filter="fade">
                                      <p:cBhvr>
                                        <p:cTn id="50" dur="500"/>
                                        <p:tgtEl>
                                          <p:spTgt spid="44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39"/>
                                        </p:tgtEl>
                                        <p:attrNameLst>
                                          <p:attrName>style.visibility</p:attrName>
                                        </p:attrNameLst>
                                      </p:cBhvr>
                                      <p:to>
                                        <p:strVal val="visible"/>
                                      </p:to>
                                    </p:set>
                                    <p:animEffect transition="in" filter="wipe(left)">
                                      <p:cBhvr>
                                        <p:cTn id="53" dur="500"/>
                                        <p:tgtEl>
                                          <p:spTgt spid="439"/>
                                        </p:tgtEl>
                                      </p:cBhvr>
                                    </p:animEffect>
                                  </p:childTnLst>
                                </p:cTn>
                              </p:par>
                            </p:childTnLst>
                          </p:cTn>
                        </p:par>
                        <p:par>
                          <p:cTn id="54" fill="hold">
                            <p:stCondLst>
                              <p:cond delay="4370"/>
                            </p:stCondLst>
                            <p:childTnLst>
                              <p:par>
                                <p:cTn id="55" presetID="10" presetClass="entr" presetSubtype="0" fill="hold"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xit" presetSubtype="0" fill="hold" nodeType="withEffect">
                                  <p:stCondLst>
                                    <p:cond delay="0"/>
                                  </p:stCondLst>
                                  <p:childTnLst>
                                    <p:animEffect transition="out" filter="fade">
                                      <p:cBhvr>
                                        <p:cTn id="59" dur="500"/>
                                        <p:tgtEl>
                                          <p:spTgt spid="214"/>
                                        </p:tgtEl>
                                      </p:cBhvr>
                                    </p:animEffect>
                                    <p:set>
                                      <p:cBhvr>
                                        <p:cTn id="60" dur="1" fill="hold">
                                          <p:stCondLst>
                                            <p:cond delay="499"/>
                                          </p:stCondLst>
                                        </p:cTn>
                                        <p:tgtEl>
                                          <p:spTgt spid="214"/>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430"/>
                                        </p:tgtEl>
                                        <p:attrNameLst>
                                          <p:attrName>style.visibility</p:attrName>
                                        </p:attrNameLst>
                                      </p:cBhvr>
                                      <p:to>
                                        <p:strVal val="visible"/>
                                      </p:to>
                                    </p:set>
                                    <p:animEffect transition="in" filter="fade">
                                      <p:cBhvr>
                                        <p:cTn id="63" dur="500"/>
                                        <p:tgtEl>
                                          <p:spTgt spid="430"/>
                                        </p:tgtEl>
                                      </p:cBhvr>
                                    </p:animEffect>
                                  </p:childTnLst>
                                </p:cTn>
                              </p:par>
                            </p:childTnLst>
                          </p:cTn>
                        </p:par>
                        <p:par>
                          <p:cTn id="64" fill="hold">
                            <p:stCondLst>
                              <p:cond delay="4870"/>
                            </p:stCondLst>
                            <p:childTnLst>
                              <p:par>
                                <p:cTn id="65" presetID="22" presetClass="entr" presetSubtype="8" fill="hold" nodeType="after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wipe(left)">
                                      <p:cBhvr>
                                        <p:cTn id="67" dur="750"/>
                                        <p:tgtEl>
                                          <p:spTgt spid="207"/>
                                        </p:tgtEl>
                                      </p:cBhvr>
                                    </p:animEffect>
                                  </p:childTnLst>
                                </p:cTn>
                              </p:par>
                              <p:par>
                                <p:cTn id="68" presetID="22" presetClass="entr" presetSubtype="8" fill="hold" nodeType="withEffect">
                                  <p:stCondLst>
                                    <p:cond delay="250"/>
                                  </p:stCondLst>
                                  <p:childTnLst>
                                    <p:set>
                                      <p:cBhvr>
                                        <p:cTn id="69" dur="1" fill="hold">
                                          <p:stCondLst>
                                            <p:cond delay="0"/>
                                          </p:stCondLst>
                                        </p:cTn>
                                        <p:tgtEl>
                                          <p:spTgt spid="208"/>
                                        </p:tgtEl>
                                        <p:attrNameLst>
                                          <p:attrName>style.visibility</p:attrName>
                                        </p:attrNameLst>
                                      </p:cBhvr>
                                      <p:to>
                                        <p:strVal val="visible"/>
                                      </p:to>
                                    </p:set>
                                    <p:animEffect transition="in" filter="wipe(left)">
                                      <p:cBhvr>
                                        <p:cTn id="70" dur="500"/>
                                        <p:tgtEl>
                                          <p:spTgt spid="208"/>
                                        </p:tgtEl>
                                      </p:cBhvr>
                                    </p:animEffect>
                                  </p:childTnLst>
                                </p:cTn>
                              </p:par>
                            </p:childTnLst>
                          </p:cTn>
                        </p:par>
                        <p:par>
                          <p:cTn id="71" fill="hold">
                            <p:stCondLst>
                              <p:cond delay="5620"/>
                            </p:stCondLst>
                            <p:childTnLst>
                              <p:par>
                                <p:cTn id="72" presetID="22" presetClass="entr" presetSubtype="8" fill="hold" nodeType="after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wipe(left)">
                                      <p:cBhvr>
                                        <p:cTn id="74" dur="500"/>
                                        <p:tgtEl>
                                          <p:spTgt spid="217"/>
                                        </p:tgtEl>
                                      </p:cBhvr>
                                    </p:animEffect>
                                  </p:childTnLst>
                                </p:cTn>
                              </p:par>
                            </p:childTnLst>
                          </p:cTn>
                        </p:par>
                        <p:par>
                          <p:cTn id="75" fill="hold">
                            <p:stCondLst>
                              <p:cond delay="6120"/>
                            </p:stCondLst>
                            <p:childTnLst>
                              <p:par>
                                <p:cTn id="76" presetID="21" presetClass="entr" presetSubtype="1" fill="hold" grpId="0" nodeType="afterEffect">
                                  <p:stCondLst>
                                    <p:cond delay="0"/>
                                  </p:stCondLst>
                                  <p:childTnLst>
                                    <p:set>
                                      <p:cBhvr>
                                        <p:cTn id="77" dur="1" fill="hold">
                                          <p:stCondLst>
                                            <p:cond delay="0"/>
                                          </p:stCondLst>
                                        </p:cTn>
                                        <p:tgtEl>
                                          <p:spTgt spid="229"/>
                                        </p:tgtEl>
                                        <p:attrNameLst>
                                          <p:attrName>style.visibility</p:attrName>
                                        </p:attrNameLst>
                                      </p:cBhvr>
                                      <p:to>
                                        <p:strVal val="visible"/>
                                      </p:to>
                                    </p:set>
                                    <p:animEffect transition="in" filter="wheel(1)">
                                      <p:cBhvr>
                                        <p:cTn id="78" dur="750"/>
                                        <p:tgtEl>
                                          <p:spTgt spid="229"/>
                                        </p:tgtEl>
                                      </p:cBhvr>
                                    </p:animEffect>
                                  </p:childTnLst>
                                </p:cTn>
                              </p:par>
                              <p:par>
                                <p:cTn id="79" presetID="10" presetClass="exit" presetSubtype="0" fill="hold" nodeType="withEffect">
                                  <p:stCondLst>
                                    <p:cond delay="0"/>
                                  </p:stCondLst>
                                  <p:childTnLst>
                                    <p:animEffect transition="out" filter="fade">
                                      <p:cBhvr>
                                        <p:cTn id="80" dur="500"/>
                                        <p:tgtEl>
                                          <p:spTgt spid="426"/>
                                        </p:tgtEl>
                                      </p:cBhvr>
                                    </p:animEffect>
                                    <p:set>
                                      <p:cBhvr>
                                        <p:cTn id="81" dur="1" fill="hold">
                                          <p:stCondLst>
                                            <p:cond delay="499"/>
                                          </p:stCondLst>
                                        </p:cTn>
                                        <p:tgtEl>
                                          <p:spTgt spid="426"/>
                                        </p:tgtEl>
                                        <p:attrNameLst>
                                          <p:attrName>style.visibility</p:attrName>
                                        </p:attrNameLst>
                                      </p:cBhvr>
                                      <p:to>
                                        <p:strVal val="hidden"/>
                                      </p:to>
                                    </p:set>
                                  </p:childTnLst>
                                </p:cTn>
                              </p:par>
                            </p:childTnLst>
                          </p:cTn>
                        </p:par>
                        <p:par>
                          <p:cTn id="82" fill="hold">
                            <p:stCondLst>
                              <p:cond delay="6870"/>
                            </p:stCondLst>
                            <p:childTnLst>
                              <p:par>
                                <p:cTn id="83" presetID="22" presetClass="entr" presetSubtype="2" fill="hold" nodeType="afterEffect">
                                  <p:stCondLst>
                                    <p:cond delay="0"/>
                                  </p:stCondLst>
                                  <p:childTnLst>
                                    <p:set>
                                      <p:cBhvr>
                                        <p:cTn id="84" dur="1" fill="hold">
                                          <p:stCondLst>
                                            <p:cond delay="0"/>
                                          </p:stCondLst>
                                        </p:cTn>
                                        <p:tgtEl>
                                          <p:spTgt spid="218"/>
                                        </p:tgtEl>
                                        <p:attrNameLst>
                                          <p:attrName>style.visibility</p:attrName>
                                        </p:attrNameLst>
                                      </p:cBhvr>
                                      <p:to>
                                        <p:strVal val="visible"/>
                                      </p:to>
                                    </p:set>
                                    <p:animEffect transition="in" filter="wipe(right)">
                                      <p:cBhvr>
                                        <p:cTn id="85" dur="750"/>
                                        <p:tgtEl>
                                          <p:spTgt spid="218"/>
                                        </p:tgtEl>
                                      </p:cBhvr>
                                    </p:animEffect>
                                  </p:childTnLst>
                                </p:cTn>
                              </p:par>
                              <p:par>
                                <p:cTn id="86" presetID="10" presetClass="entr" presetSubtype="0" fill="hold" grpId="0" nodeType="withEffect">
                                  <p:stCondLst>
                                    <p:cond delay="500"/>
                                  </p:stCondLst>
                                  <p:childTnLst>
                                    <p:set>
                                      <p:cBhvr>
                                        <p:cTn id="87" dur="1" fill="hold">
                                          <p:stCondLst>
                                            <p:cond delay="0"/>
                                          </p:stCondLst>
                                        </p:cTn>
                                        <p:tgtEl>
                                          <p:spTgt spid="216"/>
                                        </p:tgtEl>
                                        <p:attrNameLst>
                                          <p:attrName>style.visibility</p:attrName>
                                        </p:attrNameLst>
                                      </p:cBhvr>
                                      <p:to>
                                        <p:strVal val="visible"/>
                                      </p:to>
                                    </p:set>
                                    <p:animEffect transition="in" filter="fade">
                                      <p:cBhvr>
                                        <p:cTn id="88" dur="250"/>
                                        <p:tgtEl>
                                          <p:spTgt spid="216"/>
                                        </p:tgtEl>
                                      </p:cBhvr>
                                    </p:animEffect>
                                  </p:childTnLst>
                                </p:cTn>
                              </p:par>
                              <p:par>
                                <p:cTn id="89" presetID="10" presetClass="entr" presetSubtype="0" fill="hold" nodeType="withEffect">
                                  <p:stCondLst>
                                    <p:cond delay="0"/>
                                  </p:stCondLst>
                                  <p:childTnLst>
                                    <p:set>
                                      <p:cBhvr>
                                        <p:cTn id="90" dur="1" fill="hold">
                                          <p:stCondLst>
                                            <p:cond delay="0"/>
                                          </p:stCondLst>
                                        </p:cTn>
                                        <p:tgtEl>
                                          <p:spTgt spid="407"/>
                                        </p:tgtEl>
                                        <p:attrNameLst>
                                          <p:attrName>style.visibility</p:attrName>
                                        </p:attrNameLst>
                                      </p:cBhvr>
                                      <p:to>
                                        <p:strVal val="visible"/>
                                      </p:to>
                                    </p:set>
                                    <p:animEffect transition="in" filter="fade">
                                      <p:cBhvr>
                                        <p:cTn id="91" dur="500"/>
                                        <p:tgtEl>
                                          <p:spTgt spid="407"/>
                                        </p:tgtEl>
                                      </p:cBhvr>
                                    </p:animEffect>
                                  </p:childTnLst>
                                </p:cTn>
                              </p:par>
                              <p:par>
                                <p:cTn id="92" presetID="35" presetClass="path" presetSubtype="0" decel="100000" fill="hold" nodeType="withEffect">
                                  <p:stCondLst>
                                    <p:cond delay="0"/>
                                  </p:stCondLst>
                                  <p:childTnLst>
                                    <p:animMotion origin="layout" path="M 3.54167E-6 -2.59259E-6 L -0.51901 -2.59259E-6 " pathEditMode="relative" rAng="0" ptsTypes="AA">
                                      <p:cBhvr>
                                        <p:cTn id="93" dur="750" fill="hold"/>
                                        <p:tgtEl>
                                          <p:spTgt spid="407"/>
                                        </p:tgtEl>
                                        <p:attrNameLst>
                                          <p:attrName>ppt_x</p:attrName>
                                          <p:attrName>ppt_y</p:attrName>
                                        </p:attrNameLst>
                                      </p:cBhvr>
                                      <p:rCtr x="-25951" y="0"/>
                                    </p:animMotion>
                                  </p:childTnLst>
                                </p:cTn>
                              </p:par>
                            </p:childTnLst>
                          </p:cTn>
                        </p:par>
                        <p:par>
                          <p:cTn id="94" fill="hold">
                            <p:stCondLst>
                              <p:cond delay="7620"/>
                            </p:stCondLst>
                            <p:childTnLst>
                              <p:par>
                                <p:cTn id="95" presetID="22" presetClass="entr" presetSubtype="8" fill="hold" grpId="0" nodeType="afterEffect">
                                  <p:stCondLst>
                                    <p:cond delay="0"/>
                                  </p:stCondLst>
                                  <p:childTnLst>
                                    <p:set>
                                      <p:cBhvr>
                                        <p:cTn id="96" dur="1" fill="hold">
                                          <p:stCondLst>
                                            <p:cond delay="0"/>
                                          </p:stCondLst>
                                        </p:cTn>
                                        <p:tgtEl>
                                          <p:spTgt spid="425"/>
                                        </p:tgtEl>
                                        <p:attrNameLst>
                                          <p:attrName>style.visibility</p:attrName>
                                        </p:attrNameLst>
                                      </p:cBhvr>
                                      <p:to>
                                        <p:strVal val="visible"/>
                                      </p:to>
                                    </p:set>
                                    <p:animEffect transition="in" filter="wipe(left)">
                                      <p:cBhvr>
                                        <p:cTn id="97"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215" grpId="0" animBg="1"/>
      <p:bldP spid="216" grpId="0"/>
      <p:bldP spid="221" grpId="0" animBg="1"/>
      <p:bldP spid="229" grpId="0" animBg="1"/>
      <p:bldP spid="425" grpId="0" animBg="1"/>
      <p:bldP spid="439" grpId="0" animBg="1"/>
      <p:bldP spid="4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300"/>
          <a:stretch/>
        </p:blipFill>
        <p:spPr>
          <a:xfrm>
            <a:off x="6597315" y="0"/>
            <a:ext cx="5594685"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Develop secure and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compliant database apps</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1.4</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38036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SQL Server—Everything built in </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p:cNvGrpSpPr/>
          <p:nvPr/>
        </p:nvGrpSpPr>
        <p:grpSpPr>
          <a:xfrm>
            <a:off x="7445301" y="4851587"/>
            <a:ext cx="1597339" cy="1276596"/>
            <a:chOff x="9419980" y="2730917"/>
            <a:chExt cx="1597339" cy="1276596"/>
          </a:xfrm>
        </p:grpSpPr>
        <p:sp>
          <p:nvSpPr>
            <p:cNvPr id="112" name="Rectangle 111"/>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Cold data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fills available storage space</a:t>
              </a: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 name="Title 3"/>
          <p:cNvSpPr>
            <a:spLocks noGrp="1"/>
          </p:cNvSpPr>
          <p:nvPr>
            <p:ph type="title"/>
          </p:nvPr>
        </p:nvSpPr>
        <p:spPr>
          <a:xfrm>
            <a:off x="455830" y="289511"/>
            <a:ext cx="7935695" cy="899665"/>
          </a:xfrm>
        </p:spPr>
        <p:txBody>
          <a:bodyPr/>
          <a:lstStyle/>
          <a:p>
            <a:r>
              <a:rPr lang="en-US" sz="4000" dirty="0"/>
              <a:t>Stretch cold data to the cloud without losing query functionality</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1.5</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2" name="Group 81"/>
          <p:cNvGrpSpPr>
            <a:grpSpLocks noChangeAspect="1"/>
          </p:cNvGrpSpPr>
          <p:nvPr/>
        </p:nvGrpSpPr>
        <p:grpSpPr>
          <a:xfrm flipH="1">
            <a:off x="1070939" y="2950782"/>
            <a:ext cx="1627268" cy="1685372"/>
            <a:chOff x="3807371" y="2914650"/>
            <a:chExt cx="637629" cy="660397"/>
          </a:xfrm>
          <a:solidFill>
            <a:schemeClr val="tx1"/>
          </a:solidFill>
        </p:grpSpPr>
        <p:sp>
          <p:nvSpPr>
            <p:cNvPr id="83" name="Oval 8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8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8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latin typeface="Segoe UI Semilight"/>
                <a:ea typeface="+mn-ea"/>
                <a:cs typeface="+mn-cs"/>
              </a:endParaRPr>
            </a:p>
          </p:txBody>
        </p:sp>
      </p:grpSp>
      <p:sp>
        <p:nvSpPr>
          <p:cNvPr id="182" name="TextBox 181"/>
          <p:cNvSpPr txBox="1"/>
          <p:nvPr/>
        </p:nvSpPr>
        <p:spPr>
          <a:xfrm>
            <a:off x="1070938" y="4658524"/>
            <a:ext cx="142069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App Dev</a:t>
            </a:r>
          </a:p>
        </p:txBody>
      </p:sp>
      <p:grpSp>
        <p:nvGrpSpPr>
          <p:cNvPr id="93" name="Group 92"/>
          <p:cNvGrpSpPr/>
          <p:nvPr/>
        </p:nvGrpSpPr>
        <p:grpSpPr>
          <a:xfrm>
            <a:off x="3788427" y="2991927"/>
            <a:ext cx="2041414" cy="1603083"/>
            <a:chOff x="4577018" y="3272060"/>
            <a:chExt cx="1648921" cy="1294866"/>
          </a:xfrm>
        </p:grpSpPr>
        <p:grpSp>
          <p:nvGrpSpPr>
            <p:cNvPr id="96" name="Group 95"/>
            <p:cNvGrpSpPr/>
            <p:nvPr/>
          </p:nvGrpSpPr>
          <p:grpSpPr>
            <a:xfrm>
              <a:off x="4577018" y="3272060"/>
              <a:ext cx="1648921" cy="1294866"/>
              <a:chOff x="3184313" y="2967742"/>
              <a:chExt cx="927810" cy="694770"/>
            </a:xfrm>
            <a:solidFill>
              <a:srgbClr val="107C10"/>
            </a:solidFill>
          </p:grpSpPr>
          <p:grpSp>
            <p:nvGrpSpPr>
              <p:cNvPr id="149" name="Group 148"/>
              <p:cNvGrpSpPr/>
              <p:nvPr/>
            </p:nvGrpSpPr>
            <p:grpSpPr>
              <a:xfrm>
                <a:off x="3184314" y="2967742"/>
                <a:ext cx="927809" cy="694770"/>
                <a:chOff x="2331433" y="3147790"/>
                <a:chExt cx="927809" cy="694770"/>
              </a:xfrm>
              <a:grpFill/>
            </p:grpSpPr>
            <p:sp>
              <p:nvSpPr>
                <p:cNvPr id="151" name="Rectangle 150"/>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5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50" name="Rectangle 149"/>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98" name="Group 97"/>
            <p:cNvGrpSpPr/>
            <p:nvPr/>
          </p:nvGrpSpPr>
          <p:grpSpPr>
            <a:xfrm>
              <a:off x="5025102" y="3603976"/>
              <a:ext cx="798451" cy="450951"/>
              <a:chOff x="3481278" y="3212859"/>
              <a:chExt cx="798451" cy="450951"/>
            </a:xfrm>
          </p:grpSpPr>
          <p:sp>
            <p:nvSpPr>
              <p:cNvPr id="99" name="Arrow: Pentagon 98"/>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00" name="Group 99"/>
              <p:cNvGrpSpPr/>
              <p:nvPr/>
            </p:nvGrpSpPr>
            <p:grpSpPr>
              <a:xfrm>
                <a:off x="3481278" y="3212859"/>
                <a:ext cx="684253" cy="450951"/>
                <a:chOff x="684764" y="3415502"/>
                <a:chExt cx="1066063" cy="702580"/>
              </a:xfrm>
            </p:grpSpPr>
            <p:grpSp>
              <p:nvGrpSpPr>
                <p:cNvPr id="101" name="Group 100"/>
                <p:cNvGrpSpPr>
                  <a:grpSpLocks noChangeAspect="1"/>
                </p:cNvGrpSpPr>
                <p:nvPr/>
              </p:nvGrpSpPr>
              <p:grpSpPr bwMode="auto">
                <a:xfrm>
                  <a:off x="684764" y="3415502"/>
                  <a:ext cx="1066063" cy="702580"/>
                  <a:chOff x="-1331" y="3111"/>
                  <a:chExt cx="918" cy="605"/>
                </a:xfrm>
              </p:grpSpPr>
              <p:sp>
                <p:nvSpPr>
                  <p:cNvPr id="146"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4" name="Group 133"/>
                <p:cNvGrpSpPr/>
                <p:nvPr/>
              </p:nvGrpSpPr>
              <p:grpSpPr>
                <a:xfrm>
                  <a:off x="764549" y="3890671"/>
                  <a:ext cx="208129" cy="136465"/>
                  <a:chOff x="-1968651" y="1723586"/>
                  <a:chExt cx="433388" cy="284162"/>
                </a:xfrm>
              </p:grpSpPr>
              <p:sp>
                <p:nvSpPr>
                  <p:cNvPr id="135"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153" name="Group 152"/>
          <p:cNvGrpSpPr/>
          <p:nvPr/>
        </p:nvGrpSpPr>
        <p:grpSpPr>
          <a:xfrm>
            <a:off x="6784014" y="2937898"/>
            <a:ext cx="1417824" cy="1711141"/>
            <a:chOff x="7162204" y="2407480"/>
            <a:chExt cx="1076468" cy="1299166"/>
          </a:xfrm>
        </p:grpSpPr>
        <p:sp>
          <p:nvSpPr>
            <p:cNvPr id="154"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TextBox 154"/>
            <p:cNvSpPr txBox="1"/>
            <p:nvPr/>
          </p:nvSpPr>
          <p:spPr>
            <a:xfrm>
              <a:off x="7162204" y="2981524"/>
              <a:ext cx="1076468" cy="257044"/>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600" b="1" kern="0" dirty="0">
                  <a:gradFill>
                    <a:gsLst>
                      <a:gs pos="1250">
                        <a:schemeClr val="bg1"/>
                      </a:gs>
                      <a:gs pos="100000">
                        <a:schemeClr val="bg1"/>
                      </a:gs>
                    </a:gsLst>
                    <a:lin ang="5400000" scaled="0"/>
                  </a:gradFill>
                </a:rPr>
                <a:t>SQL SERVER</a:t>
              </a:r>
            </a:p>
          </p:txBody>
        </p:sp>
      </p:grpSp>
      <p:cxnSp>
        <p:nvCxnSpPr>
          <p:cNvPr id="156" name="Straight Connector 155"/>
          <p:cNvCxnSpPr>
            <a:cxnSpLocks/>
            <a:stCxn id="160" idx="1"/>
            <a:endCxn id="155" idx="3"/>
          </p:cNvCxnSpPr>
          <p:nvPr/>
        </p:nvCxnSpPr>
        <p:spPr>
          <a:xfrm flipH="1">
            <a:off x="8201838" y="3115596"/>
            <a:ext cx="910951" cy="747658"/>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5875384" y="3793468"/>
            <a:ext cx="863089" cy="0"/>
          </a:xfrm>
          <a:prstGeom prst="line">
            <a:avLst/>
          </a:prstGeom>
          <a:noFill/>
          <a:ln w="38100" cap="flat" cmpd="sng" algn="ctr">
            <a:solidFill>
              <a:srgbClr val="0078D7"/>
            </a:solidFill>
            <a:prstDash val="solid"/>
            <a:headEnd type="none"/>
            <a:tailEnd type="triangle"/>
          </a:ln>
          <a:effectLst/>
        </p:spPr>
      </p:cxnSp>
      <p:cxnSp>
        <p:nvCxnSpPr>
          <p:cNvPr id="158" name="Straight Connector 157"/>
          <p:cNvCxnSpPr/>
          <p:nvPr/>
        </p:nvCxnSpPr>
        <p:spPr>
          <a:xfrm>
            <a:off x="2743750" y="3793468"/>
            <a:ext cx="999134" cy="0"/>
          </a:xfrm>
          <a:prstGeom prst="line">
            <a:avLst/>
          </a:prstGeom>
          <a:noFill/>
          <a:ln w="38100" cap="flat" cmpd="sng" algn="ctr">
            <a:solidFill>
              <a:srgbClr val="0078D7"/>
            </a:solidFill>
            <a:prstDash val="solid"/>
            <a:headEnd type="none"/>
            <a:tailEnd type="triangle"/>
          </a:ln>
          <a:effectLst/>
        </p:spPr>
      </p:cxnSp>
      <p:cxnSp>
        <p:nvCxnSpPr>
          <p:cNvPr id="159" name="Straight Connector 158"/>
          <p:cNvCxnSpPr>
            <a:cxnSpLocks/>
            <a:stCxn id="161" idx="1"/>
            <a:endCxn id="155" idx="3"/>
          </p:cNvCxnSpPr>
          <p:nvPr/>
        </p:nvCxnSpPr>
        <p:spPr>
          <a:xfrm flipH="1" flipV="1">
            <a:off x="8201838" y="3863254"/>
            <a:ext cx="910950" cy="595203"/>
          </a:xfrm>
          <a:prstGeom prst="line">
            <a:avLst/>
          </a:prstGeom>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a:xfrm>
            <a:off x="9112789" y="2937898"/>
            <a:ext cx="2866486" cy="3553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15000"/>
              <a:defRPr/>
            </a:pPr>
            <a:r>
              <a:rPr lang="en-US" sz="16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COLD DATA</a:t>
            </a:r>
          </a:p>
        </p:txBody>
      </p:sp>
      <p:sp>
        <p:nvSpPr>
          <p:cNvPr id="161" name="Rectangle 160"/>
          <p:cNvSpPr/>
          <p:nvPr/>
        </p:nvSpPr>
        <p:spPr>
          <a:xfrm>
            <a:off x="9112788" y="4280759"/>
            <a:ext cx="2866487" cy="35539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15000"/>
              <a:defRPr/>
            </a:pPr>
            <a:r>
              <a:rPr lang="en-US" sz="16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WARM + HOT DATA</a:t>
            </a:r>
          </a:p>
        </p:txBody>
      </p:sp>
      <p:sp>
        <p:nvSpPr>
          <p:cNvPr id="162" name="Freeform 5"/>
          <p:cNvSpPr>
            <a:spLocks noEditPoints="1"/>
          </p:cNvSpPr>
          <p:nvPr/>
        </p:nvSpPr>
        <p:spPr bwMode="auto">
          <a:xfrm>
            <a:off x="7935487" y="4179278"/>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16766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childTnLst>
                          </p:cTn>
                        </p:par>
                        <p:par>
                          <p:cTn id="13" fill="hold">
                            <p:stCondLst>
                              <p:cond delay="1270"/>
                            </p:stCondLst>
                            <p:childTnLst>
                              <p:par>
                                <p:cTn id="14" presetID="22" presetClass="entr" presetSubtype="8" fill="hold"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left)">
                                      <p:cBhvr>
                                        <p:cTn id="16" dur="500"/>
                                        <p:tgtEl>
                                          <p:spTgt spid="157"/>
                                        </p:tgtEl>
                                      </p:cBhvr>
                                    </p:animEffect>
                                  </p:childTnLst>
                                </p:cTn>
                              </p:par>
                            </p:childTnLst>
                          </p:cTn>
                        </p:par>
                        <p:par>
                          <p:cTn id="17" fill="hold">
                            <p:stCondLst>
                              <p:cond delay="1770"/>
                            </p:stCondLst>
                            <p:childTnLst>
                              <p:par>
                                <p:cTn id="18" presetID="22" presetClass="entr" presetSubtype="8" fill="hold" nodeType="after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wipe(left)">
                                      <p:cBhvr>
                                        <p:cTn id="20" dur="500"/>
                                        <p:tgtEl>
                                          <p:spTgt spid="159"/>
                                        </p:tgtEl>
                                      </p:cBhvr>
                                    </p:animEffect>
                                  </p:childTnLst>
                                </p:cTn>
                              </p:par>
                              <p:par>
                                <p:cTn id="21" presetID="22" presetClass="entr" presetSubtype="8" fill="hold" nodeType="withEffect">
                                  <p:stCondLst>
                                    <p:cond delay="0"/>
                                  </p:stCondLst>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childTnLst>
                          </p:cTn>
                        </p:par>
                        <p:par>
                          <p:cTn id="24" fill="hold">
                            <p:stCondLst>
                              <p:cond delay="2270"/>
                            </p:stCondLst>
                            <p:childTnLst>
                              <p:par>
                                <p:cTn id="25" presetID="10" presetClass="entr" presetSubtype="0" fill="hold" grpId="0" nodeType="after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500"/>
                                        <p:tgtEl>
                                          <p:spTgt spid="1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animEffect transition="in" filter="fade">
                                      <p:cBhvr>
                                        <p:cTn id="30" dur="500"/>
                                        <p:tgtEl>
                                          <p:spTgt spid="160"/>
                                        </p:tgtEl>
                                      </p:cBhvr>
                                    </p:animEffect>
                                  </p:childTnLst>
                                </p:cTn>
                              </p:par>
                            </p:childTnLst>
                          </p:cTn>
                        </p:par>
                        <p:par>
                          <p:cTn id="31" fill="hold">
                            <p:stCondLst>
                              <p:cond delay="2770"/>
                            </p:stCondLst>
                            <p:childTnLst>
                              <p:par>
                                <p:cTn id="32" presetID="10" presetClass="entr" presetSubtype="0"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childTnLst>
                          </p:cTn>
                        </p:par>
                        <p:par>
                          <p:cTn id="35" fill="hold">
                            <p:stCondLst>
                              <p:cond delay="3270"/>
                            </p:stCondLst>
                            <p:childTnLst>
                              <p:par>
                                <p:cTn id="36" presetID="22" presetClass="entr" presetSubtype="1" fill="hold"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up)">
                                      <p:cBhvr>
                                        <p:cTn id="38"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0" grpId="0" animBg="1"/>
      <p:bldP spid="161" grpId="0" animBg="1"/>
      <p:bldP spid="1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p:cNvGrpSpPr/>
          <p:nvPr/>
        </p:nvGrpSpPr>
        <p:grpSpPr>
          <a:xfrm flipH="1">
            <a:off x="10046433" y="1809513"/>
            <a:ext cx="2021653" cy="1322662"/>
            <a:chOff x="9210545" y="5074015"/>
            <a:chExt cx="2021653" cy="1322662"/>
          </a:xfrm>
        </p:grpSpPr>
        <p:pic>
          <p:nvPicPr>
            <p:cNvPr id="56" name="Graphic 5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57" name="Graphic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1.5</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grpSp>
        <p:nvGrpSpPr>
          <p:cNvPr id="163" name="Group 162"/>
          <p:cNvGrpSpPr>
            <a:grpSpLocks noChangeAspect="1"/>
          </p:cNvGrpSpPr>
          <p:nvPr/>
        </p:nvGrpSpPr>
        <p:grpSpPr>
          <a:xfrm flipH="1">
            <a:off x="635514" y="2950782"/>
            <a:ext cx="1627268" cy="1685372"/>
            <a:chOff x="3807371" y="2914650"/>
            <a:chExt cx="637629" cy="660397"/>
          </a:xfrm>
          <a:solidFill>
            <a:schemeClr val="tx1"/>
          </a:solidFill>
        </p:grpSpPr>
        <p:sp>
          <p:nvSpPr>
            <p:cNvPr id="270" name="Oval 26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276"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277"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latin typeface="Segoe UI Semilight"/>
                <a:ea typeface="+mn-ea"/>
                <a:cs typeface="+mn-cs"/>
              </a:endParaRPr>
            </a:p>
          </p:txBody>
        </p:sp>
      </p:grpSp>
      <p:sp>
        <p:nvSpPr>
          <p:cNvPr id="278" name="TextBox 277"/>
          <p:cNvSpPr txBox="1"/>
          <p:nvPr/>
        </p:nvSpPr>
        <p:spPr>
          <a:xfrm>
            <a:off x="635513" y="4658524"/>
            <a:ext cx="142069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App Dev</a:t>
            </a:r>
          </a:p>
        </p:txBody>
      </p:sp>
      <p:grpSp>
        <p:nvGrpSpPr>
          <p:cNvPr id="279" name="Group 278"/>
          <p:cNvGrpSpPr/>
          <p:nvPr/>
        </p:nvGrpSpPr>
        <p:grpSpPr>
          <a:xfrm>
            <a:off x="3353002" y="2991927"/>
            <a:ext cx="2041414" cy="1603083"/>
            <a:chOff x="4577018" y="3272060"/>
            <a:chExt cx="1648921" cy="1294866"/>
          </a:xfrm>
        </p:grpSpPr>
        <p:grpSp>
          <p:nvGrpSpPr>
            <p:cNvPr id="280" name="Group 279"/>
            <p:cNvGrpSpPr/>
            <p:nvPr/>
          </p:nvGrpSpPr>
          <p:grpSpPr>
            <a:xfrm>
              <a:off x="4577018" y="3272060"/>
              <a:ext cx="1648921" cy="1294866"/>
              <a:chOff x="3184313" y="2967742"/>
              <a:chExt cx="927810" cy="694770"/>
            </a:xfrm>
            <a:solidFill>
              <a:srgbClr val="107C10"/>
            </a:solidFill>
          </p:grpSpPr>
          <p:grpSp>
            <p:nvGrpSpPr>
              <p:cNvPr id="300" name="Group 299"/>
              <p:cNvGrpSpPr/>
              <p:nvPr/>
            </p:nvGrpSpPr>
            <p:grpSpPr>
              <a:xfrm>
                <a:off x="3184314" y="2967742"/>
                <a:ext cx="927809" cy="694770"/>
                <a:chOff x="2331433" y="3147790"/>
                <a:chExt cx="927809" cy="694770"/>
              </a:xfrm>
              <a:grpFill/>
            </p:grpSpPr>
            <p:sp>
              <p:nvSpPr>
                <p:cNvPr id="302" name="Rectangle 301"/>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303"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301" name="Rectangle 300"/>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281" name="Group 280"/>
            <p:cNvGrpSpPr/>
            <p:nvPr/>
          </p:nvGrpSpPr>
          <p:grpSpPr>
            <a:xfrm>
              <a:off x="5025102" y="3603976"/>
              <a:ext cx="798451" cy="450951"/>
              <a:chOff x="3481278" y="3212859"/>
              <a:chExt cx="798451" cy="450951"/>
            </a:xfrm>
          </p:grpSpPr>
          <p:sp>
            <p:nvSpPr>
              <p:cNvPr id="282" name="Arrow: Pentagon 281"/>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83" name="Group 282"/>
              <p:cNvGrpSpPr/>
              <p:nvPr/>
            </p:nvGrpSpPr>
            <p:grpSpPr>
              <a:xfrm>
                <a:off x="3481278" y="3212859"/>
                <a:ext cx="684253" cy="450951"/>
                <a:chOff x="684764" y="3415502"/>
                <a:chExt cx="1066063" cy="702580"/>
              </a:xfrm>
            </p:grpSpPr>
            <p:grpSp>
              <p:nvGrpSpPr>
                <p:cNvPr id="284" name="Group 283"/>
                <p:cNvGrpSpPr>
                  <a:grpSpLocks noChangeAspect="1"/>
                </p:cNvGrpSpPr>
                <p:nvPr/>
              </p:nvGrpSpPr>
              <p:grpSpPr bwMode="auto">
                <a:xfrm>
                  <a:off x="684764" y="3415502"/>
                  <a:ext cx="1066063" cy="702580"/>
                  <a:chOff x="-1331" y="3111"/>
                  <a:chExt cx="918" cy="605"/>
                </a:xfrm>
              </p:grpSpPr>
              <p:sp>
                <p:nvSpPr>
                  <p:cNvPr id="297"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9"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85" name="Group 284"/>
                <p:cNvGrpSpPr/>
                <p:nvPr/>
              </p:nvGrpSpPr>
              <p:grpSpPr>
                <a:xfrm>
                  <a:off x="764549" y="3890671"/>
                  <a:ext cx="208129" cy="136465"/>
                  <a:chOff x="-1968651" y="1723586"/>
                  <a:chExt cx="433388" cy="284162"/>
                </a:xfrm>
              </p:grpSpPr>
              <p:sp>
                <p:nvSpPr>
                  <p:cNvPr id="286"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
        <p:nvSpPr>
          <p:cNvPr id="304" name="Freeform 182"/>
          <p:cNvSpPr/>
          <p:nvPr/>
        </p:nvSpPr>
        <p:spPr bwMode="auto">
          <a:xfrm>
            <a:off x="6891849" y="3179989"/>
            <a:ext cx="734464" cy="92864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5" name="Freeform 182"/>
          <p:cNvSpPr/>
          <p:nvPr/>
        </p:nvSpPr>
        <p:spPr bwMode="auto">
          <a:xfrm>
            <a:off x="6530057" y="2718898"/>
            <a:ext cx="1458048" cy="185945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6" name="TextBox 305"/>
          <p:cNvSpPr txBox="1"/>
          <p:nvPr/>
        </p:nvSpPr>
        <p:spPr>
          <a:xfrm>
            <a:off x="6691618" y="4665367"/>
            <a:ext cx="1134927" cy="276999"/>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SQL Server</a:t>
            </a:r>
          </a:p>
        </p:txBody>
      </p:sp>
      <p:sp>
        <p:nvSpPr>
          <p:cNvPr id="307" name="Freeform: Shape 306"/>
          <p:cNvSpPr/>
          <p:nvPr/>
        </p:nvSpPr>
        <p:spPr bwMode="auto">
          <a:xfrm>
            <a:off x="6530058" y="3741823"/>
            <a:ext cx="1458047" cy="836533"/>
          </a:xfrm>
          <a:custGeom>
            <a:avLst/>
            <a:gdLst>
              <a:gd name="connsiteX0" fmla="*/ 1 w 1458048"/>
              <a:gd name="connsiteY0" fmla="*/ 788535 h 1625068"/>
              <a:gd name="connsiteX1" fmla="*/ 1115 w 1458048"/>
              <a:gd name="connsiteY1" fmla="*/ 788535 h 1625068"/>
              <a:gd name="connsiteX2" fmla="*/ 3765 w 1458048"/>
              <a:gd name="connsiteY2" fmla="*/ 809823 h 1625068"/>
              <a:gd name="connsiteX3" fmla="*/ 729025 w 1458048"/>
              <a:gd name="connsiteY3" fmla="*/ 1075287 h 1625068"/>
              <a:gd name="connsiteX4" fmla="*/ 1454284 w 1458048"/>
              <a:gd name="connsiteY4" fmla="*/ 809823 h 1625068"/>
              <a:gd name="connsiteX5" fmla="*/ 1456934 w 1458048"/>
              <a:gd name="connsiteY5" fmla="*/ 788535 h 1625068"/>
              <a:gd name="connsiteX6" fmla="*/ 1458048 w 1458048"/>
              <a:gd name="connsiteY6" fmla="*/ 788535 h 1625068"/>
              <a:gd name="connsiteX7" fmla="*/ 1458048 w 1458048"/>
              <a:gd name="connsiteY7" fmla="*/ 891388 h 1625068"/>
              <a:gd name="connsiteX8" fmla="*/ 1458048 w 1458048"/>
              <a:gd name="connsiteY8" fmla="*/ 1329367 h 1625068"/>
              <a:gd name="connsiteX9" fmla="*/ 1458048 w 1458048"/>
              <a:gd name="connsiteY9" fmla="*/ 1329370 h 1625068"/>
              <a:gd name="connsiteX10" fmla="*/ 1458048 w 1458048"/>
              <a:gd name="connsiteY10" fmla="*/ 1329373 h 1625068"/>
              <a:gd name="connsiteX11" fmla="*/ 1458048 w 1458048"/>
              <a:gd name="connsiteY11" fmla="*/ 1338316 h 1625068"/>
              <a:gd name="connsiteX12" fmla="*/ 1456934 w 1458048"/>
              <a:gd name="connsiteY12" fmla="*/ 1338316 h 1625068"/>
              <a:gd name="connsiteX13" fmla="*/ 1454284 w 1458048"/>
              <a:gd name="connsiteY13" fmla="*/ 1359604 h 1625068"/>
              <a:gd name="connsiteX14" fmla="*/ 729025 w 1458048"/>
              <a:gd name="connsiteY14" fmla="*/ 1625068 h 1625068"/>
              <a:gd name="connsiteX15" fmla="*/ 3765 w 1458048"/>
              <a:gd name="connsiteY15" fmla="*/ 1359604 h 1625068"/>
              <a:gd name="connsiteX16" fmla="*/ 1115 w 1458048"/>
              <a:gd name="connsiteY16" fmla="*/ 1338316 h 1625068"/>
              <a:gd name="connsiteX17" fmla="*/ 1 w 1458048"/>
              <a:gd name="connsiteY17" fmla="*/ 1338316 h 1625068"/>
              <a:gd name="connsiteX18" fmla="*/ 1 w 1458048"/>
              <a:gd name="connsiteY18" fmla="*/ 1329370 h 1625068"/>
              <a:gd name="connsiteX19" fmla="*/ 1 w 1458048"/>
              <a:gd name="connsiteY19" fmla="*/ 61306 h 1625068"/>
              <a:gd name="connsiteX20" fmla="*/ 1 w 1458048"/>
              <a:gd name="connsiteY20" fmla="*/ 61312 h 1625068"/>
              <a:gd name="connsiteX21" fmla="*/ 1 w 1458048"/>
              <a:gd name="connsiteY21" fmla="*/ 61306 h 1625068"/>
              <a:gd name="connsiteX22" fmla="*/ 1 w 1458048"/>
              <a:gd name="connsiteY22" fmla="*/ 689 h 1625068"/>
              <a:gd name="connsiteX23" fmla="*/ 1 w 1458048"/>
              <a:gd name="connsiteY23" fmla="*/ 21705 h 1625068"/>
              <a:gd name="connsiteX24" fmla="*/ 1 w 1458048"/>
              <a:gd name="connsiteY24" fmla="*/ 61306 h 1625068"/>
              <a:gd name="connsiteX25" fmla="*/ 0 w 1458048"/>
              <a:gd name="connsiteY25" fmla="*/ 61309 h 1625068"/>
              <a:gd name="connsiteX26" fmla="*/ 1 w 1458048"/>
              <a:gd name="connsiteY26" fmla="*/ 689 h 1625068"/>
              <a:gd name="connsiteX0" fmla="*/ 1 w 1458048"/>
              <a:gd name="connsiteY0" fmla="*/ 766830 h 1603363"/>
              <a:gd name="connsiteX1" fmla="*/ 1115 w 1458048"/>
              <a:gd name="connsiteY1" fmla="*/ 766830 h 1603363"/>
              <a:gd name="connsiteX2" fmla="*/ 3765 w 1458048"/>
              <a:gd name="connsiteY2" fmla="*/ 788118 h 1603363"/>
              <a:gd name="connsiteX3" fmla="*/ 729025 w 1458048"/>
              <a:gd name="connsiteY3" fmla="*/ 1053582 h 1603363"/>
              <a:gd name="connsiteX4" fmla="*/ 1454284 w 1458048"/>
              <a:gd name="connsiteY4" fmla="*/ 788118 h 1603363"/>
              <a:gd name="connsiteX5" fmla="*/ 1456934 w 1458048"/>
              <a:gd name="connsiteY5" fmla="*/ 766830 h 1603363"/>
              <a:gd name="connsiteX6" fmla="*/ 1458048 w 1458048"/>
              <a:gd name="connsiteY6" fmla="*/ 766830 h 1603363"/>
              <a:gd name="connsiteX7" fmla="*/ 1458048 w 1458048"/>
              <a:gd name="connsiteY7" fmla="*/ 869683 h 1603363"/>
              <a:gd name="connsiteX8" fmla="*/ 1458048 w 1458048"/>
              <a:gd name="connsiteY8" fmla="*/ 1307662 h 1603363"/>
              <a:gd name="connsiteX9" fmla="*/ 1458048 w 1458048"/>
              <a:gd name="connsiteY9" fmla="*/ 1307665 h 1603363"/>
              <a:gd name="connsiteX10" fmla="*/ 1458048 w 1458048"/>
              <a:gd name="connsiteY10" fmla="*/ 1307668 h 1603363"/>
              <a:gd name="connsiteX11" fmla="*/ 1458048 w 1458048"/>
              <a:gd name="connsiteY11" fmla="*/ 1316611 h 1603363"/>
              <a:gd name="connsiteX12" fmla="*/ 1456934 w 1458048"/>
              <a:gd name="connsiteY12" fmla="*/ 1316611 h 1603363"/>
              <a:gd name="connsiteX13" fmla="*/ 1454284 w 1458048"/>
              <a:gd name="connsiteY13" fmla="*/ 1337899 h 1603363"/>
              <a:gd name="connsiteX14" fmla="*/ 729025 w 1458048"/>
              <a:gd name="connsiteY14" fmla="*/ 1603363 h 1603363"/>
              <a:gd name="connsiteX15" fmla="*/ 3765 w 1458048"/>
              <a:gd name="connsiteY15" fmla="*/ 1337899 h 1603363"/>
              <a:gd name="connsiteX16" fmla="*/ 1115 w 1458048"/>
              <a:gd name="connsiteY16" fmla="*/ 1316611 h 1603363"/>
              <a:gd name="connsiteX17" fmla="*/ 1 w 1458048"/>
              <a:gd name="connsiteY17" fmla="*/ 1316611 h 1603363"/>
              <a:gd name="connsiteX18" fmla="*/ 1 w 1458048"/>
              <a:gd name="connsiteY18" fmla="*/ 1307665 h 1603363"/>
              <a:gd name="connsiteX19" fmla="*/ 1 w 1458048"/>
              <a:gd name="connsiteY19" fmla="*/ 766830 h 1603363"/>
              <a:gd name="connsiteX20" fmla="*/ 1 w 1458048"/>
              <a:gd name="connsiteY20" fmla="*/ 39601 h 1603363"/>
              <a:gd name="connsiteX21" fmla="*/ 1 w 1458048"/>
              <a:gd name="connsiteY21" fmla="*/ 39607 h 1603363"/>
              <a:gd name="connsiteX22" fmla="*/ 1 w 1458048"/>
              <a:gd name="connsiteY22" fmla="*/ 39601 h 1603363"/>
              <a:gd name="connsiteX23" fmla="*/ 0 w 1458048"/>
              <a:gd name="connsiteY23" fmla="*/ 39604 h 1603363"/>
              <a:gd name="connsiteX24" fmla="*/ 1 w 1458048"/>
              <a:gd name="connsiteY24" fmla="*/ 0 h 1603363"/>
              <a:gd name="connsiteX25" fmla="*/ 1 w 1458048"/>
              <a:gd name="connsiteY25" fmla="*/ 39601 h 1603363"/>
              <a:gd name="connsiteX26" fmla="*/ 0 w 1458048"/>
              <a:gd name="connsiteY26" fmla="*/ 39604 h 1603363"/>
              <a:gd name="connsiteX0" fmla="*/ 1 w 1458048"/>
              <a:gd name="connsiteY0" fmla="*/ 727229 h 1563762"/>
              <a:gd name="connsiteX1" fmla="*/ 1115 w 1458048"/>
              <a:gd name="connsiteY1" fmla="*/ 727229 h 1563762"/>
              <a:gd name="connsiteX2" fmla="*/ 3765 w 1458048"/>
              <a:gd name="connsiteY2" fmla="*/ 748517 h 1563762"/>
              <a:gd name="connsiteX3" fmla="*/ 729025 w 1458048"/>
              <a:gd name="connsiteY3" fmla="*/ 1013981 h 1563762"/>
              <a:gd name="connsiteX4" fmla="*/ 1454284 w 1458048"/>
              <a:gd name="connsiteY4" fmla="*/ 748517 h 1563762"/>
              <a:gd name="connsiteX5" fmla="*/ 1456934 w 1458048"/>
              <a:gd name="connsiteY5" fmla="*/ 727229 h 1563762"/>
              <a:gd name="connsiteX6" fmla="*/ 1458048 w 1458048"/>
              <a:gd name="connsiteY6" fmla="*/ 727229 h 1563762"/>
              <a:gd name="connsiteX7" fmla="*/ 1458048 w 1458048"/>
              <a:gd name="connsiteY7" fmla="*/ 830082 h 1563762"/>
              <a:gd name="connsiteX8" fmla="*/ 1458048 w 1458048"/>
              <a:gd name="connsiteY8" fmla="*/ 1268061 h 1563762"/>
              <a:gd name="connsiteX9" fmla="*/ 1458048 w 1458048"/>
              <a:gd name="connsiteY9" fmla="*/ 1268064 h 1563762"/>
              <a:gd name="connsiteX10" fmla="*/ 1458048 w 1458048"/>
              <a:gd name="connsiteY10" fmla="*/ 1268067 h 1563762"/>
              <a:gd name="connsiteX11" fmla="*/ 1458048 w 1458048"/>
              <a:gd name="connsiteY11" fmla="*/ 1277010 h 1563762"/>
              <a:gd name="connsiteX12" fmla="*/ 1456934 w 1458048"/>
              <a:gd name="connsiteY12" fmla="*/ 1277010 h 1563762"/>
              <a:gd name="connsiteX13" fmla="*/ 1454284 w 1458048"/>
              <a:gd name="connsiteY13" fmla="*/ 1298298 h 1563762"/>
              <a:gd name="connsiteX14" fmla="*/ 729025 w 1458048"/>
              <a:gd name="connsiteY14" fmla="*/ 1563762 h 1563762"/>
              <a:gd name="connsiteX15" fmla="*/ 3765 w 1458048"/>
              <a:gd name="connsiteY15" fmla="*/ 1298298 h 1563762"/>
              <a:gd name="connsiteX16" fmla="*/ 1115 w 1458048"/>
              <a:gd name="connsiteY16" fmla="*/ 1277010 h 1563762"/>
              <a:gd name="connsiteX17" fmla="*/ 1 w 1458048"/>
              <a:gd name="connsiteY17" fmla="*/ 1277010 h 1563762"/>
              <a:gd name="connsiteX18" fmla="*/ 1 w 1458048"/>
              <a:gd name="connsiteY18" fmla="*/ 1268064 h 1563762"/>
              <a:gd name="connsiteX19" fmla="*/ 1 w 1458048"/>
              <a:gd name="connsiteY19" fmla="*/ 727229 h 1563762"/>
              <a:gd name="connsiteX20" fmla="*/ 1 w 1458048"/>
              <a:gd name="connsiteY20" fmla="*/ 0 h 1563762"/>
              <a:gd name="connsiteX21" fmla="*/ 1 w 1458048"/>
              <a:gd name="connsiteY21" fmla="*/ 6 h 1563762"/>
              <a:gd name="connsiteX22" fmla="*/ 1 w 1458048"/>
              <a:gd name="connsiteY22" fmla="*/ 0 h 1563762"/>
              <a:gd name="connsiteX23" fmla="*/ 0 w 1458048"/>
              <a:gd name="connsiteY23" fmla="*/ 3 h 1563762"/>
              <a:gd name="connsiteX24" fmla="*/ 1 w 1458048"/>
              <a:gd name="connsiteY24" fmla="*/ 0 h 1563762"/>
              <a:gd name="connsiteX25" fmla="*/ 0 w 1458048"/>
              <a:gd name="connsiteY25" fmla="*/ 3 h 1563762"/>
              <a:gd name="connsiteX0" fmla="*/ 0 w 1458047"/>
              <a:gd name="connsiteY0" fmla="*/ 727229 h 1563762"/>
              <a:gd name="connsiteX1" fmla="*/ 1114 w 1458047"/>
              <a:gd name="connsiteY1" fmla="*/ 727229 h 1563762"/>
              <a:gd name="connsiteX2" fmla="*/ 3764 w 1458047"/>
              <a:gd name="connsiteY2" fmla="*/ 748517 h 1563762"/>
              <a:gd name="connsiteX3" fmla="*/ 729024 w 1458047"/>
              <a:gd name="connsiteY3" fmla="*/ 1013981 h 1563762"/>
              <a:gd name="connsiteX4" fmla="*/ 1454283 w 1458047"/>
              <a:gd name="connsiteY4" fmla="*/ 748517 h 1563762"/>
              <a:gd name="connsiteX5" fmla="*/ 1456933 w 1458047"/>
              <a:gd name="connsiteY5" fmla="*/ 727229 h 1563762"/>
              <a:gd name="connsiteX6" fmla="*/ 1458047 w 1458047"/>
              <a:gd name="connsiteY6" fmla="*/ 727229 h 1563762"/>
              <a:gd name="connsiteX7" fmla="*/ 1458047 w 1458047"/>
              <a:gd name="connsiteY7" fmla="*/ 830082 h 1563762"/>
              <a:gd name="connsiteX8" fmla="*/ 1458047 w 1458047"/>
              <a:gd name="connsiteY8" fmla="*/ 1268061 h 1563762"/>
              <a:gd name="connsiteX9" fmla="*/ 1458047 w 1458047"/>
              <a:gd name="connsiteY9" fmla="*/ 1268064 h 1563762"/>
              <a:gd name="connsiteX10" fmla="*/ 1458047 w 1458047"/>
              <a:gd name="connsiteY10" fmla="*/ 1268067 h 1563762"/>
              <a:gd name="connsiteX11" fmla="*/ 1458047 w 1458047"/>
              <a:gd name="connsiteY11" fmla="*/ 1277010 h 1563762"/>
              <a:gd name="connsiteX12" fmla="*/ 1456933 w 1458047"/>
              <a:gd name="connsiteY12" fmla="*/ 1277010 h 1563762"/>
              <a:gd name="connsiteX13" fmla="*/ 1454283 w 1458047"/>
              <a:gd name="connsiteY13" fmla="*/ 1298298 h 1563762"/>
              <a:gd name="connsiteX14" fmla="*/ 729024 w 1458047"/>
              <a:gd name="connsiteY14" fmla="*/ 1563762 h 1563762"/>
              <a:gd name="connsiteX15" fmla="*/ 3764 w 1458047"/>
              <a:gd name="connsiteY15" fmla="*/ 1298298 h 1563762"/>
              <a:gd name="connsiteX16" fmla="*/ 1114 w 1458047"/>
              <a:gd name="connsiteY16" fmla="*/ 1277010 h 1563762"/>
              <a:gd name="connsiteX17" fmla="*/ 0 w 1458047"/>
              <a:gd name="connsiteY17" fmla="*/ 1277010 h 1563762"/>
              <a:gd name="connsiteX18" fmla="*/ 0 w 1458047"/>
              <a:gd name="connsiteY18" fmla="*/ 1268064 h 1563762"/>
              <a:gd name="connsiteX19" fmla="*/ 0 w 1458047"/>
              <a:gd name="connsiteY19" fmla="*/ 727229 h 1563762"/>
              <a:gd name="connsiteX20" fmla="*/ 0 w 1458047"/>
              <a:gd name="connsiteY20" fmla="*/ 0 h 1563762"/>
              <a:gd name="connsiteX21" fmla="*/ 0 w 1458047"/>
              <a:gd name="connsiteY21" fmla="*/ 6 h 1563762"/>
              <a:gd name="connsiteX22" fmla="*/ 0 w 1458047"/>
              <a:gd name="connsiteY22" fmla="*/ 0 h 1563762"/>
              <a:gd name="connsiteX0" fmla="*/ 0 w 1458047"/>
              <a:gd name="connsiteY0" fmla="*/ 0 h 836533"/>
              <a:gd name="connsiteX1" fmla="*/ 1114 w 1458047"/>
              <a:gd name="connsiteY1" fmla="*/ 0 h 836533"/>
              <a:gd name="connsiteX2" fmla="*/ 3764 w 1458047"/>
              <a:gd name="connsiteY2" fmla="*/ 21288 h 836533"/>
              <a:gd name="connsiteX3" fmla="*/ 729024 w 1458047"/>
              <a:gd name="connsiteY3" fmla="*/ 286752 h 836533"/>
              <a:gd name="connsiteX4" fmla="*/ 1454283 w 1458047"/>
              <a:gd name="connsiteY4" fmla="*/ 21288 h 836533"/>
              <a:gd name="connsiteX5" fmla="*/ 1456933 w 1458047"/>
              <a:gd name="connsiteY5" fmla="*/ 0 h 836533"/>
              <a:gd name="connsiteX6" fmla="*/ 1458047 w 1458047"/>
              <a:gd name="connsiteY6" fmla="*/ 0 h 836533"/>
              <a:gd name="connsiteX7" fmla="*/ 1458047 w 1458047"/>
              <a:gd name="connsiteY7" fmla="*/ 102853 h 836533"/>
              <a:gd name="connsiteX8" fmla="*/ 1458047 w 1458047"/>
              <a:gd name="connsiteY8" fmla="*/ 540832 h 836533"/>
              <a:gd name="connsiteX9" fmla="*/ 1458047 w 1458047"/>
              <a:gd name="connsiteY9" fmla="*/ 540835 h 836533"/>
              <a:gd name="connsiteX10" fmla="*/ 1458047 w 1458047"/>
              <a:gd name="connsiteY10" fmla="*/ 540838 h 836533"/>
              <a:gd name="connsiteX11" fmla="*/ 1458047 w 1458047"/>
              <a:gd name="connsiteY11" fmla="*/ 549781 h 836533"/>
              <a:gd name="connsiteX12" fmla="*/ 1456933 w 1458047"/>
              <a:gd name="connsiteY12" fmla="*/ 549781 h 836533"/>
              <a:gd name="connsiteX13" fmla="*/ 1454283 w 1458047"/>
              <a:gd name="connsiteY13" fmla="*/ 571069 h 836533"/>
              <a:gd name="connsiteX14" fmla="*/ 729024 w 1458047"/>
              <a:gd name="connsiteY14" fmla="*/ 836533 h 836533"/>
              <a:gd name="connsiteX15" fmla="*/ 3764 w 1458047"/>
              <a:gd name="connsiteY15" fmla="*/ 571069 h 836533"/>
              <a:gd name="connsiteX16" fmla="*/ 1114 w 1458047"/>
              <a:gd name="connsiteY16" fmla="*/ 549781 h 836533"/>
              <a:gd name="connsiteX17" fmla="*/ 0 w 1458047"/>
              <a:gd name="connsiteY17" fmla="*/ 549781 h 836533"/>
              <a:gd name="connsiteX18" fmla="*/ 0 w 1458047"/>
              <a:gd name="connsiteY18" fmla="*/ 540835 h 836533"/>
              <a:gd name="connsiteX19" fmla="*/ 0 w 1458047"/>
              <a:gd name="connsiteY19" fmla="*/ 0 h 8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8047" h="836533">
                <a:moveTo>
                  <a:pt x="0" y="0"/>
                </a:moveTo>
                <a:lnTo>
                  <a:pt x="1114" y="0"/>
                </a:lnTo>
                <a:lnTo>
                  <a:pt x="3764" y="21288"/>
                </a:lnTo>
                <a:cubicBezTo>
                  <a:pt x="41098" y="170395"/>
                  <a:pt x="351559" y="286752"/>
                  <a:pt x="729024" y="286752"/>
                </a:cubicBezTo>
                <a:cubicBezTo>
                  <a:pt x="1106488" y="286752"/>
                  <a:pt x="1416951" y="170395"/>
                  <a:pt x="1454283" y="21288"/>
                </a:cubicBezTo>
                <a:lnTo>
                  <a:pt x="1456933" y="0"/>
                </a:lnTo>
                <a:lnTo>
                  <a:pt x="1458047" y="0"/>
                </a:lnTo>
                <a:lnTo>
                  <a:pt x="1458047" y="102853"/>
                </a:lnTo>
                <a:lnTo>
                  <a:pt x="1458047" y="540832"/>
                </a:lnTo>
                <a:lnTo>
                  <a:pt x="1458047" y="540835"/>
                </a:lnTo>
                <a:lnTo>
                  <a:pt x="1458047" y="540838"/>
                </a:lnTo>
                <a:lnTo>
                  <a:pt x="1458047" y="549781"/>
                </a:lnTo>
                <a:lnTo>
                  <a:pt x="1456933" y="549781"/>
                </a:lnTo>
                <a:lnTo>
                  <a:pt x="1454283" y="571069"/>
                </a:lnTo>
                <a:cubicBezTo>
                  <a:pt x="1416951" y="720176"/>
                  <a:pt x="1106488" y="836533"/>
                  <a:pt x="729024" y="836533"/>
                </a:cubicBezTo>
                <a:cubicBezTo>
                  <a:pt x="351559" y="836533"/>
                  <a:pt x="41098" y="720176"/>
                  <a:pt x="3764" y="571069"/>
                </a:cubicBezTo>
                <a:lnTo>
                  <a:pt x="1114" y="549781"/>
                </a:lnTo>
                <a:lnTo>
                  <a:pt x="0" y="549781"/>
                </a:lnTo>
                <a:lnTo>
                  <a:pt x="0" y="540835"/>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9" name="TextBox 308"/>
          <p:cNvSpPr txBox="1"/>
          <p:nvPr/>
        </p:nvSpPr>
        <p:spPr>
          <a:xfrm>
            <a:off x="10219425" y="3320081"/>
            <a:ext cx="1888665"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a:t>
            </a:r>
          </a:p>
        </p:txBody>
      </p:sp>
      <p:sp>
        <p:nvSpPr>
          <p:cNvPr id="310" name="Freeform 182"/>
          <p:cNvSpPr/>
          <p:nvPr/>
        </p:nvSpPr>
        <p:spPr bwMode="auto">
          <a:xfrm>
            <a:off x="10082895" y="2149572"/>
            <a:ext cx="941424" cy="120060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1" name="TextBox 310"/>
          <p:cNvSpPr txBox="1"/>
          <p:nvPr/>
        </p:nvSpPr>
        <p:spPr>
          <a:xfrm>
            <a:off x="2363669" y="3909454"/>
            <a:ext cx="631583" cy="276999"/>
          </a:xfrm>
          <a:prstGeom prst="rect">
            <a:avLst/>
          </a:prstGeom>
          <a:noFill/>
        </p:spPr>
        <p:txBody>
          <a:bodyPr wrap="none" lIns="0" tIns="0" rIns="0" bIns="0" rtlCol="0">
            <a:spAutoFit/>
          </a:bodyPr>
          <a:lstStyle>
            <a:defPPr>
              <a:defRPr lang="en-US"/>
            </a:defPPr>
            <a:lvl1pPr>
              <a:defRPr sz="1400" b="1">
                <a:solidFill>
                  <a:srgbClr val="0078D7"/>
                </a:solidFill>
                <a:cs typeface="Segoe UI Semibold" panose="020B0702040204020203" pitchFamily="34" charset="0"/>
              </a:defRPr>
            </a:lvl1pPr>
          </a:lstStyle>
          <a:p>
            <a:pPr algn="ctr">
              <a:defRPr/>
            </a:pPr>
            <a:r>
              <a:rPr lang="en-US" sz="1800" b="0" kern="0" dirty="0">
                <a:gradFill>
                  <a:gsLst>
                    <a:gs pos="1250">
                      <a:srgbClr val="353535"/>
                    </a:gs>
                    <a:gs pos="100000">
                      <a:srgbClr val="353535"/>
                    </a:gs>
                  </a:gsLst>
                  <a:lin ang="5400000" scaled="0"/>
                </a:gradFill>
                <a:latin typeface="Segoe UI Semibold" panose="020B0702040204020203" pitchFamily="34" charset="0"/>
              </a:rPr>
              <a:t>T-SQL</a:t>
            </a:r>
          </a:p>
        </p:txBody>
      </p:sp>
      <p:cxnSp>
        <p:nvCxnSpPr>
          <p:cNvPr id="312" name="Straight Connector 311"/>
          <p:cNvCxnSpPr/>
          <p:nvPr/>
        </p:nvCxnSpPr>
        <p:spPr>
          <a:xfrm>
            <a:off x="2179894" y="3846781"/>
            <a:ext cx="999134"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3" name="Freeform 88"/>
          <p:cNvSpPr/>
          <p:nvPr/>
        </p:nvSpPr>
        <p:spPr bwMode="auto">
          <a:xfrm>
            <a:off x="2218461" y="3083512"/>
            <a:ext cx="678207" cy="676638"/>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14" name="Straight Connector 313"/>
          <p:cNvCxnSpPr/>
          <p:nvPr/>
        </p:nvCxnSpPr>
        <p:spPr>
          <a:xfrm>
            <a:off x="5550802" y="3869732"/>
            <a:ext cx="863089"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5550802" y="3995402"/>
            <a:ext cx="863089" cy="0"/>
          </a:xfrm>
          <a:prstGeom prst="line">
            <a:avLst/>
          </a:prstGeom>
          <a:ln w="38100">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a:off x="5550802" y="3744062"/>
            <a:ext cx="863089" cy="0"/>
          </a:xfrm>
          <a:prstGeom prst="line">
            <a:avLst/>
          </a:prstGeom>
          <a:ln w="38100">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7" name="Arc 4"/>
          <p:cNvSpPr/>
          <p:nvPr/>
        </p:nvSpPr>
        <p:spPr>
          <a:xfrm rot="8710994">
            <a:off x="8125783" y="3493779"/>
            <a:ext cx="2239058" cy="561776"/>
          </a:xfrm>
          <a:custGeom>
            <a:avLst/>
            <a:gdLst>
              <a:gd name="connsiteX0" fmla="*/ 2405363 w 5240001"/>
              <a:gd name="connsiteY0" fmla="*/ 5170 h 3076458"/>
              <a:gd name="connsiteX1" fmla="*/ 4644421 w 5240001"/>
              <a:gd name="connsiteY1" fmla="*/ 561766 h 3076458"/>
              <a:gd name="connsiteX2" fmla="*/ 2620001 w 5240001"/>
              <a:gd name="connsiteY2" fmla="*/ 1538229 h 3076458"/>
              <a:gd name="connsiteX3" fmla="*/ 2405363 w 5240001"/>
              <a:gd name="connsiteY3" fmla="*/ 5170 h 3076458"/>
              <a:gd name="connsiteX0" fmla="*/ 2405363 w 5240001"/>
              <a:gd name="connsiteY0" fmla="*/ 5170 h 3076458"/>
              <a:gd name="connsiteX1" fmla="*/ 4644421 w 5240001"/>
              <a:gd name="connsiteY1" fmla="*/ 561766 h 3076458"/>
              <a:gd name="connsiteX0" fmla="*/ 0 w 2239058"/>
              <a:gd name="connsiteY0" fmla="*/ 5180 h 561776"/>
              <a:gd name="connsiteX1" fmla="*/ 2239058 w 2239058"/>
              <a:gd name="connsiteY1" fmla="*/ 561776 h 561776"/>
              <a:gd name="connsiteX2" fmla="*/ 0 w 2239058"/>
              <a:gd name="connsiteY2" fmla="*/ 5180 h 561776"/>
              <a:gd name="connsiteX0" fmla="*/ 0 w 2239058"/>
              <a:gd name="connsiteY0" fmla="*/ 5180 h 561776"/>
              <a:gd name="connsiteX1" fmla="*/ 2239058 w 2239058"/>
              <a:gd name="connsiteY1" fmla="*/ 561776 h 561776"/>
            </a:gdLst>
            <a:ahLst/>
            <a:cxnLst>
              <a:cxn ang="0">
                <a:pos x="connsiteX0" y="connsiteY0"/>
              </a:cxn>
              <a:cxn ang="0">
                <a:pos x="connsiteX1" y="connsiteY1"/>
              </a:cxn>
            </a:cxnLst>
            <a:rect l="l" t="t" r="r" b="b"/>
            <a:pathLst>
              <a:path w="2239058" h="561776" stroke="0" extrusionOk="0">
                <a:moveTo>
                  <a:pt x="0" y="5180"/>
                </a:moveTo>
                <a:cubicBezTo>
                  <a:pt x="856678" y="-36163"/>
                  <a:pt x="1693407" y="171835"/>
                  <a:pt x="2239058" y="561776"/>
                </a:cubicBezTo>
                <a:lnTo>
                  <a:pt x="0" y="5180"/>
                </a:lnTo>
                <a:close/>
              </a:path>
              <a:path w="2239058" h="561776" fill="none">
                <a:moveTo>
                  <a:pt x="0" y="5180"/>
                </a:moveTo>
                <a:cubicBezTo>
                  <a:pt x="856678" y="-36163"/>
                  <a:pt x="1693407" y="171835"/>
                  <a:pt x="2239058" y="561776"/>
                </a:cubicBezTo>
              </a:path>
            </a:pathLst>
          </a:cu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Rectangle 319"/>
          <p:cNvSpPr/>
          <p:nvPr/>
        </p:nvSpPr>
        <p:spPr>
          <a:xfrm>
            <a:off x="9577861" y="3885397"/>
            <a:ext cx="1509239" cy="375537"/>
          </a:xfrm>
          <a:prstGeom prst="rect">
            <a:avLst/>
          </a:prstGeom>
          <a:solidFill>
            <a:srgbClr val="00B294"/>
          </a:solidFill>
          <a:ln w="12700">
            <a:noFill/>
          </a:ln>
        </p:spPr>
        <p:txBody>
          <a:bodyPr wrap="square" lIns="137160" tIns="91440" rIns="0" anchor="t" anchorCtr="0">
            <a:noAutofit/>
          </a:bodyPr>
          <a:lstStyle/>
          <a:p>
            <a:pPr lvl="0">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STRETCH DB</a:t>
            </a:r>
          </a:p>
          <a:p>
            <a:pPr lvl="0">
              <a:buSzPct val="115000"/>
              <a:defRPr/>
            </a:pPr>
            <a:endPar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321" name="Oval 320"/>
          <p:cNvSpPr/>
          <p:nvPr/>
        </p:nvSpPr>
        <p:spPr>
          <a:xfrm>
            <a:off x="8999677" y="3753125"/>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 name="Oval 2"/>
          <p:cNvSpPr/>
          <p:nvPr/>
        </p:nvSpPr>
        <p:spPr bwMode="auto">
          <a:xfrm>
            <a:off x="10206112" y="2212478"/>
            <a:ext cx="694991" cy="221160"/>
          </a:xfrm>
          <a:prstGeom prst="ellipse">
            <a:avLst/>
          </a:prstGeom>
          <a:solidFill>
            <a:srgbClr val="E5F1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Title 3"/>
          <p:cNvSpPr txBox="1">
            <a:spLocks/>
          </p:cNvSpPr>
          <p:nvPr/>
        </p:nvSpPr>
        <p:spPr>
          <a:xfrm>
            <a:off x="455830" y="289511"/>
            <a:ext cx="7935695" cy="899665"/>
          </a:xfrm>
          <a:prstGeom prst="rect">
            <a:avLst/>
          </a:prstGeom>
          <a:solidFill>
            <a:schemeClr val="bg1"/>
          </a:solid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Stretch cold data to the cloud without losing query functionality</a:t>
            </a:r>
          </a:p>
        </p:txBody>
      </p:sp>
    </p:spTree>
    <p:extLst>
      <p:ext uri="{BB962C8B-B14F-4D97-AF65-F5344CB8AC3E}">
        <p14:creationId xmlns:p14="http://schemas.microsoft.com/office/powerpoint/2010/main" val="37891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wipe(left)">
                                      <p:cBhvr>
                                        <p:cTn id="12" dur="500"/>
                                        <p:tgtEl>
                                          <p:spTgt spid="3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500"/>
                                        <p:tgtEl>
                                          <p:spTgt spid="313"/>
                                        </p:tgtEl>
                                      </p:cBhvr>
                                    </p:animEffect>
                                  </p:childTnLst>
                                </p:cTn>
                              </p:par>
                              <p:par>
                                <p:cTn id="16" presetID="10" presetClass="entr" presetSubtype="0" fill="hold" grpId="0" nodeType="withEffect">
                                  <p:stCondLst>
                                    <p:cond delay="15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childTnLst>
                          </p:cTn>
                        </p:par>
                        <p:par>
                          <p:cTn id="19" fill="hold">
                            <p:stCondLst>
                              <p:cond delay="1420"/>
                            </p:stCondLst>
                            <p:childTnLst>
                              <p:par>
                                <p:cTn id="20" presetID="22" presetClass="entr" presetSubtype="8" fill="hold" nodeType="afterEffect">
                                  <p:stCondLst>
                                    <p:cond delay="0"/>
                                  </p:stCondLst>
                                  <p:childTnLst>
                                    <p:set>
                                      <p:cBhvr>
                                        <p:cTn id="21" dur="1" fill="hold">
                                          <p:stCondLst>
                                            <p:cond delay="0"/>
                                          </p:stCondLst>
                                        </p:cTn>
                                        <p:tgtEl>
                                          <p:spTgt spid="314"/>
                                        </p:tgtEl>
                                        <p:attrNameLst>
                                          <p:attrName>style.visibility</p:attrName>
                                        </p:attrNameLst>
                                      </p:cBhvr>
                                      <p:to>
                                        <p:strVal val="visible"/>
                                      </p:to>
                                    </p:set>
                                    <p:animEffect transition="in" filter="wipe(left)">
                                      <p:cBhvr>
                                        <p:cTn id="22" dur="500"/>
                                        <p:tgtEl>
                                          <p:spTgt spid="314"/>
                                        </p:tgtEl>
                                      </p:cBhvr>
                                    </p:animEffect>
                                  </p:childTnLst>
                                </p:cTn>
                              </p:par>
                            </p:childTnLst>
                          </p:cTn>
                        </p:par>
                        <p:par>
                          <p:cTn id="23" fill="hold">
                            <p:stCondLst>
                              <p:cond delay="1920"/>
                            </p:stCondLst>
                            <p:childTnLst>
                              <p:par>
                                <p:cTn id="24" presetID="6" presetClass="emph" presetSubtype="0" fill="hold" grpId="0" nodeType="afterEffect">
                                  <p:stCondLst>
                                    <p:cond delay="0"/>
                                  </p:stCondLst>
                                  <p:childTnLst>
                                    <p:animScale>
                                      <p:cBhvr>
                                        <p:cTn id="25" dur="1000" fill="hold"/>
                                        <p:tgtEl>
                                          <p:spTgt spid="304"/>
                                        </p:tgtEl>
                                      </p:cBhvr>
                                      <p:by x="200000" y="200000"/>
                                    </p:animScale>
                                  </p:childTnLst>
                                </p:cTn>
                              </p:par>
                            </p:childTnLst>
                          </p:cTn>
                        </p:par>
                        <p:par>
                          <p:cTn id="26" fill="hold">
                            <p:stCondLst>
                              <p:cond delay="2920"/>
                            </p:stCondLst>
                            <p:childTnLst>
                              <p:par>
                                <p:cTn id="27" presetID="1" presetClass="entr" presetSubtype="0" fill="hold" grpId="0" nodeType="afterEffect">
                                  <p:stCondLst>
                                    <p:cond delay="0"/>
                                  </p:stCondLst>
                                  <p:childTnLst>
                                    <p:set>
                                      <p:cBhvr>
                                        <p:cTn id="28" dur="1" fill="hold">
                                          <p:stCondLst>
                                            <p:cond delay="0"/>
                                          </p:stCondLst>
                                        </p:cTn>
                                        <p:tgtEl>
                                          <p:spTgt spid="307"/>
                                        </p:tgtEl>
                                        <p:attrNameLst>
                                          <p:attrName>style.visibility</p:attrName>
                                        </p:attrNameLst>
                                      </p:cBhvr>
                                      <p:to>
                                        <p:strVal val="visible"/>
                                      </p:to>
                                    </p:set>
                                  </p:childTnLst>
                                </p:cTn>
                              </p:par>
                              <p:par>
                                <p:cTn id="29" presetID="22" presetClass="entr" presetSubtype="4" fill="hold" grpId="0" nodeType="withEffect">
                                  <p:stCondLst>
                                    <p:cond delay="0"/>
                                  </p:stCondLst>
                                  <p:childTnLst>
                                    <p:set>
                                      <p:cBhvr>
                                        <p:cTn id="30" dur="1" fill="hold">
                                          <p:stCondLst>
                                            <p:cond delay="0"/>
                                          </p:stCondLst>
                                        </p:cTn>
                                        <p:tgtEl>
                                          <p:spTgt spid="305"/>
                                        </p:tgtEl>
                                        <p:attrNameLst>
                                          <p:attrName>style.visibility</p:attrName>
                                        </p:attrNameLst>
                                      </p:cBhvr>
                                      <p:to>
                                        <p:strVal val="visible"/>
                                      </p:to>
                                    </p:set>
                                    <p:animEffect transition="in" filter="wipe(down)">
                                      <p:cBhvr>
                                        <p:cTn id="31" dur="500"/>
                                        <p:tgtEl>
                                          <p:spTgt spid="305"/>
                                        </p:tgtEl>
                                      </p:cBhvr>
                                    </p:animEffect>
                                  </p:childTnLst>
                                </p:cTn>
                              </p:par>
                            </p:childTnLst>
                          </p:cTn>
                        </p:par>
                        <p:par>
                          <p:cTn id="32" fill="hold">
                            <p:stCondLst>
                              <p:cond delay="3420"/>
                            </p:stCondLst>
                            <p:childTnLst>
                              <p:par>
                                <p:cTn id="33" presetID="10" presetClass="exit" presetSubtype="0" fill="hold" grpId="1" nodeType="afterEffect">
                                  <p:stCondLst>
                                    <p:cond delay="0"/>
                                  </p:stCondLst>
                                  <p:childTnLst>
                                    <p:animEffect transition="out" filter="fade">
                                      <p:cBhvr>
                                        <p:cTn id="34" dur="500"/>
                                        <p:tgtEl>
                                          <p:spTgt spid="304"/>
                                        </p:tgtEl>
                                      </p:cBhvr>
                                    </p:animEffect>
                                    <p:set>
                                      <p:cBhvr>
                                        <p:cTn id="35" dur="1" fill="hold">
                                          <p:stCondLst>
                                            <p:cond delay="499"/>
                                          </p:stCondLst>
                                        </p:cTn>
                                        <p:tgtEl>
                                          <p:spTgt spid="304"/>
                                        </p:tgtEl>
                                        <p:attrNameLst>
                                          <p:attrName>style.visibility</p:attrName>
                                        </p:attrNameLst>
                                      </p:cBhvr>
                                      <p:to>
                                        <p:strVal val="hidden"/>
                                      </p:to>
                                    </p:set>
                                  </p:childTnLst>
                                </p:cTn>
                              </p:par>
                              <p:par>
                                <p:cTn id="36" presetID="22" presetClass="entr" presetSubtype="8" fill="hold" grpId="0" nodeType="withEffect">
                                  <p:stCondLst>
                                    <p:cond delay="0"/>
                                  </p:stCondLst>
                                  <p:childTnLst>
                                    <p:set>
                                      <p:cBhvr>
                                        <p:cTn id="37" dur="1" fill="hold">
                                          <p:stCondLst>
                                            <p:cond delay="0"/>
                                          </p:stCondLst>
                                        </p:cTn>
                                        <p:tgtEl>
                                          <p:spTgt spid="317"/>
                                        </p:tgtEl>
                                        <p:attrNameLst>
                                          <p:attrName>style.visibility</p:attrName>
                                        </p:attrNameLst>
                                      </p:cBhvr>
                                      <p:to>
                                        <p:strVal val="visible"/>
                                      </p:to>
                                    </p:set>
                                    <p:animEffect transition="in" filter="wipe(left)">
                                      <p:cBhvr>
                                        <p:cTn id="38" dur="1000"/>
                                        <p:tgtEl>
                                          <p:spTgt spid="317"/>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321"/>
                                        </p:tgtEl>
                                        <p:attrNameLst>
                                          <p:attrName>style.visibility</p:attrName>
                                        </p:attrNameLst>
                                      </p:cBhvr>
                                      <p:to>
                                        <p:strVal val="visible"/>
                                      </p:to>
                                    </p:set>
                                    <p:anim calcmode="lin" valueType="num">
                                      <p:cBhvr>
                                        <p:cTn id="41" dur="500" fill="hold"/>
                                        <p:tgtEl>
                                          <p:spTgt spid="321"/>
                                        </p:tgtEl>
                                        <p:attrNameLst>
                                          <p:attrName>ppt_w</p:attrName>
                                        </p:attrNameLst>
                                      </p:cBhvr>
                                      <p:tavLst>
                                        <p:tav tm="0">
                                          <p:val>
                                            <p:fltVal val="0"/>
                                          </p:val>
                                        </p:tav>
                                        <p:tav tm="100000">
                                          <p:val>
                                            <p:strVal val="#ppt_w"/>
                                          </p:val>
                                        </p:tav>
                                      </p:tavLst>
                                    </p:anim>
                                    <p:anim calcmode="lin" valueType="num">
                                      <p:cBhvr>
                                        <p:cTn id="42" dur="500" fill="hold"/>
                                        <p:tgtEl>
                                          <p:spTgt spid="321"/>
                                        </p:tgtEl>
                                        <p:attrNameLst>
                                          <p:attrName>ppt_h</p:attrName>
                                        </p:attrNameLst>
                                      </p:cBhvr>
                                      <p:tavLst>
                                        <p:tav tm="0">
                                          <p:val>
                                            <p:fltVal val="0"/>
                                          </p:val>
                                        </p:tav>
                                        <p:tav tm="100000">
                                          <p:val>
                                            <p:strVal val="#ppt_h"/>
                                          </p:val>
                                        </p:tav>
                                      </p:tavLst>
                                    </p:anim>
                                    <p:animEffect transition="in" filter="fade">
                                      <p:cBhvr>
                                        <p:cTn id="43" dur="500"/>
                                        <p:tgtEl>
                                          <p:spTgt spid="321"/>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320"/>
                                        </p:tgtEl>
                                        <p:attrNameLst>
                                          <p:attrName>style.visibility</p:attrName>
                                        </p:attrNameLst>
                                      </p:cBhvr>
                                      <p:to>
                                        <p:strVal val="visible"/>
                                      </p:to>
                                    </p:set>
                                    <p:animEffect transition="in" filter="wipe(left)">
                                      <p:cBhvr>
                                        <p:cTn id="46" dur="500"/>
                                        <p:tgtEl>
                                          <p:spTgt spid="320"/>
                                        </p:tgtEl>
                                      </p:cBhvr>
                                    </p:animEffect>
                                  </p:childTnLst>
                                </p:cTn>
                              </p:par>
                            </p:childTnLst>
                          </p:cTn>
                        </p:par>
                        <p:par>
                          <p:cTn id="47" fill="hold">
                            <p:stCondLst>
                              <p:cond delay="4420"/>
                            </p:stCondLst>
                            <p:childTnLst>
                              <p:par>
                                <p:cTn id="48" presetID="22" presetClass="entr" presetSubtype="2" fill="hold" nodeType="afterEffect">
                                  <p:stCondLst>
                                    <p:cond delay="600"/>
                                  </p:stCondLst>
                                  <p:childTnLst>
                                    <p:set>
                                      <p:cBhvr>
                                        <p:cTn id="49" dur="1" fill="hold">
                                          <p:stCondLst>
                                            <p:cond delay="0"/>
                                          </p:stCondLst>
                                        </p:cTn>
                                        <p:tgtEl>
                                          <p:spTgt spid="316"/>
                                        </p:tgtEl>
                                        <p:attrNameLst>
                                          <p:attrName>style.visibility</p:attrName>
                                        </p:attrNameLst>
                                      </p:cBhvr>
                                      <p:to>
                                        <p:strVal val="visible"/>
                                      </p:to>
                                    </p:set>
                                    <p:animEffect transition="in" filter="wipe(right)">
                                      <p:cBhvr>
                                        <p:cTn id="50" dur="500"/>
                                        <p:tgtEl>
                                          <p:spTgt spid="316"/>
                                        </p:tgtEl>
                                      </p:cBhvr>
                                    </p:animEffect>
                                  </p:childTnLst>
                                </p:cTn>
                              </p:par>
                              <p:par>
                                <p:cTn id="51" presetID="22" presetClass="entr" presetSubtype="2" fill="hold" nodeType="withEffect">
                                  <p:stCondLst>
                                    <p:cond delay="600"/>
                                  </p:stCondLst>
                                  <p:childTnLst>
                                    <p:set>
                                      <p:cBhvr>
                                        <p:cTn id="52" dur="1" fill="hold">
                                          <p:stCondLst>
                                            <p:cond delay="0"/>
                                          </p:stCondLst>
                                        </p:cTn>
                                        <p:tgtEl>
                                          <p:spTgt spid="315"/>
                                        </p:tgtEl>
                                        <p:attrNameLst>
                                          <p:attrName>style.visibility</p:attrName>
                                        </p:attrNameLst>
                                      </p:cBhvr>
                                      <p:to>
                                        <p:strVal val="visible"/>
                                      </p:to>
                                    </p:set>
                                    <p:animEffect transition="in" filter="wipe(right)">
                                      <p:cBhvr>
                                        <p:cTn id="53" dur="500"/>
                                        <p:tgtEl>
                                          <p:spTgt spid="315"/>
                                        </p:tgtEl>
                                      </p:cBhvr>
                                    </p:animEffect>
                                  </p:childTnLst>
                                </p:cTn>
                              </p:par>
                              <p:par>
                                <p:cTn id="54" presetID="10" presetClass="entr" presetSubtype="0" fill="hold"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304" grpId="0" animBg="1"/>
      <p:bldP spid="304" grpId="1" animBg="1"/>
      <p:bldP spid="305" grpId="0" animBg="1"/>
      <p:bldP spid="307" grpId="0" animBg="1"/>
      <p:bldP spid="311" grpId="0"/>
      <p:bldP spid="313" grpId="0" animBg="1"/>
      <p:bldP spid="317" grpId="0" animBg="1"/>
      <p:bldP spid="320" grpId="0" animBg="1"/>
      <p:bldP spid="3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3052" t="10376" r="8218"/>
          <a:stretch/>
        </p:blipFill>
        <p:spPr>
          <a:xfrm>
            <a:off x="6597315" y="0"/>
            <a:ext cx="5594685"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Stretch cold data to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the cloud without losing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query functionality</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1.5</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412292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SQL Server—Everything built in </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7" name="Group 96"/>
          <p:cNvGrpSpPr/>
          <p:nvPr/>
        </p:nvGrpSpPr>
        <p:grpSpPr>
          <a:xfrm>
            <a:off x="9344601" y="4976784"/>
            <a:ext cx="1597339" cy="1276596"/>
            <a:chOff x="9419980" y="2730917"/>
            <a:chExt cx="1597339" cy="1276596"/>
          </a:xfrm>
        </p:grpSpPr>
        <p:sp>
          <p:nvSpPr>
            <p:cNvPr id="112" name="Rectangle 111"/>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Limitations of SQL for all data types</a:t>
              </a: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 name="Title 3"/>
          <p:cNvSpPr>
            <a:spLocks noGrp="1"/>
          </p:cNvSpPr>
          <p:nvPr>
            <p:ph type="title"/>
          </p:nvPr>
        </p:nvSpPr>
        <p:spPr>
          <a:xfrm>
            <a:off x="455830" y="289511"/>
            <a:ext cx="10074208" cy="899665"/>
          </a:xfrm>
        </p:spPr>
        <p:txBody>
          <a:bodyPr/>
          <a:lstStyle/>
          <a:p>
            <a:pPr lvl="0"/>
            <a:r>
              <a:rPr lang="en-US" dirty="0"/>
              <a:t>Explore the power of JSON in SQL Server</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1.6</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3" name="Group 92"/>
          <p:cNvGrpSpPr/>
          <p:nvPr/>
        </p:nvGrpSpPr>
        <p:grpSpPr>
          <a:xfrm>
            <a:off x="1189038" y="3187720"/>
            <a:ext cx="2041414" cy="1603083"/>
            <a:chOff x="4577018" y="3272060"/>
            <a:chExt cx="1648921" cy="1294866"/>
          </a:xfrm>
        </p:grpSpPr>
        <p:grpSp>
          <p:nvGrpSpPr>
            <p:cNvPr id="96" name="Group 95"/>
            <p:cNvGrpSpPr/>
            <p:nvPr/>
          </p:nvGrpSpPr>
          <p:grpSpPr>
            <a:xfrm>
              <a:off x="4577018" y="3272060"/>
              <a:ext cx="1648921" cy="1294866"/>
              <a:chOff x="3184313" y="2967742"/>
              <a:chExt cx="927810" cy="694770"/>
            </a:xfrm>
            <a:solidFill>
              <a:srgbClr val="107C10"/>
            </a:solidFill>
          </p:grpSpPr>
          <p:grpSp>
            <p:nvGrpSpPr>
              <p:cNvPr id="149" name="Group 148"/>
              <p:cNvGrpSpPr/>
              <p:nvPr/>
            </p:nvGrpSpPr>
            <p:grpSpPr>
              <a:xfrm>
                <a:off x="3184314" y="2967742"/>
                <a:ext cx="927809" cy="694770"/>
                <a:chOff x="2331433" y="3147790"/>
                <a:chExt cx="927809" cy="694770"/>
              </a:xfrm>
              <a:grpFill/>
            </p:grpSpPr>
            <p:sp>
              <p:nvSpPr>
                <p:cNvPr id="151" name="Rectangle 150"/>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5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50" name="Rectangle 149"/>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98" name="Group 97"/>
            <p:cNvGrpSpPr/>
            <p:nvPr/>
          </p:nvGrpSpPr>
          <p:grpSpPr>
            <a:xfrm>
              <a:off x="5025102" y="3603976"/>
              <a:ext cx="798451" cy="450951"/>
              <a:chOff x="3481278" y="3212859"/>
              <a:chExt cx="798451" cy="450951"/>
            </a:xfrm>
          </p:grpSpPr>
          <p:sp>
            <p:nvSpPr>
              <p:cNvPr id="99" name="Arrow: Pentagon 98"/>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00" name="Group 99"/>
              <p:cNvGrpSpPr/>
              <p:nvPr/>
            </p:nvGrpSpPr>
            <p:grpSpPr>
              <a:xfrm>
                <a:off x="3481278" y="3212859"/>
                <a:ext cx="684253" cy="450951"/>
                <a:chOff x="684764" y="3415502"/>
                <a:chExt cx="1066063" cy="702580"/>
              </a:xfrm>
            </p:grpSpPr>
            <p:grpSp>
              <p:nvGrpSpPr>
                <p:cNvPr id="101" name="Group 100"/>
                <p:cNvGrpSpPr>
                  <a:grpSpLocks noChangeAspect="1"/>
                </p:cNvGrpSpPr>
                <p:nvPr/>
              </p:nvGrpSpPr>
              <p:grpSpPr bwMode="auto">
                <a:xfrm>
                  <a:off x="684764" y="3415502"/>
                  <a:ext cx="1066063" cy="702580"/>
                  <a:chOff x="-1331" y="3111"/>
                  <a:chExt cx="918" cy="605"/>
                </a:xfrm>
              </p:grpSpPr>
              <p:sp>
                <p:nvSpPr>
                  <p:cNvPr id="146"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4" name="Group 133"/>
                <p:cNvGrpSpPr/>
                <p:nvPr/>
              </p:nvGrpSpPr>
              <p:grpSpPr>
                <a:xfrm>
                  <a:off x="764549" y="3890671"/>
                  <a:ext cx="208129" cy="136465"/>
                  <a:chOff x="-1968651" y="1723586"/>
                  <a:chExt cx="433388" cy="284162"/>
                </a:xfrm>
              </p:grpSpPr>
              <p:sp>
                <p:nvSpPr>
                  <p:cNvPr id="135"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153" name="Group 152"/>
          <p:cNvGrpSpPr/>
          <p:nvPr/>
        </p:nvGrpSpPr>
        <p:grpSpPr>
          <a:xfrm>
            <a:off x="4683538" y="3133691"/>
            <a:ext cx="1417824" cy="1711141"/>
            <a:chOff x="7162204" y="2407480"/>
            <a:chExt cx="1076468" cy="1299166"/>
          </a:xfrm>
        </p:grpSpPr>
        <p:sp>
          <p:nvSpPr>
            <p:cNvPr id="154"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TextBox 154"/>
            <p:cNvSpPr txBox="1"/>
            <p:nvPr/>
          </p:nvSpPr>
          <p:spPr>
            <a:xfrm>
              <a:off x="7162204" y="2981524"/>
              <a:ext cx="1076468" cy="257044"/>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600" b="1" kern="0" dirty="0">
                  <a:gradFill>
                    <a:gsLst>
                      <a:gs pos="1250">
                        <a:schemeClr val="bg1"/>
                      </a:gs>
                      <a:gs pos="100000">
                        <a:schemeClr val="bg1"/>
                      </a:gs>
                    </a:gsLst>
                    <a:lin ang="5400000" scaled="0"/>
                  </a:gradFill>
                </a:rPr>
                <a:t>SQL SERVER</a:t>
              </a:r>
            </a:p>
          </p:txBody>
        </p:sp>
      </p:grpSp>
      <p:grpSp>
        <p:nvGrpSpPr>
          <p:cNvPr id="3" name="Group 2"/>
          <p:cNvGrpSpPr/>
          <p:nvPr/>
        </p:nvGrpSpPr>
        <p:grpSpPr>
          <a:xfrm>
            <a:off x="7484683" y="2929693"/>
            <a:ext cx="1735468" cy="2090562"/>
            <a:chOff x="7484683" y="2893907"/>
            <a:chExt cx="1735468" cy="2090562"/>
          </a:xfrm>
        </p:grpSpPr>
        <p:sp>
          <p:nvSpPr>
            <p:cNvPr id="54" name="Rectangle 53"/>
            <p:cNvSpPr/>
            <p:nvPr/>
          </p:nvSpPr>
          <p:spPr>
            <a:xfrm>
              <a:off x="7486053" y="3182699"/>
              <a:ext cx="1734098" cy="1801770"/>
            </a:xfrm>
            <a:prstGeom prst="rect">
              <a:avLst/>
            </a:prstGeom>
            <a:solidFill>
              <a:schemeClr val="bg1"/>
            </a:solidFill>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TextBox 54"/>
            <p:cNvSpPr txBox="1"/>
            <p:nvPr/>
          </p:nvSpPr>
          <p:spPr>
            <a:xfrm>
              <a:off x="7484683" y="2893907"/>
              <a:ext cx="1735468" cy="246221"/>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All data</a:t>
              </a:r>
            </a:p>
          </p:txBody>
        </p:sp>
        <p:sp>
          <p:nvSpPr>
            <p:cNvPr id="56" name="TextBox 55"/>
            <p:cNvSpPr txBox="1"/>
            <p:nvPr/>
          </p:nvSpPr>
          <p:spPr>
            <a:xfrm>
              <a:off x="7484683" y="4663999"/>
              <a:ext cx="1735468" cy="276999"/>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accent3"/>
                      </a:gs>
                      <a:gs pos="100000">
                        <a:schemeClr val="accent3"/>
                      </a:gs>
                    </a:gsLst>
                    <a:lin ang="5400000" scaled="0"/>
                  </a:gradFill>
                  <a:latin typeface="Segoe UI Semibold" panose="020B0702040204020203" pitchFamily="34" charset="0"/>
                  <a:cs typeface="Segoe UI Semibold" panose="020B0702040204020203" pitchFamily="34" charset="0"/>
                </a:rPr>
                <a:t>Tables</a:t>
              </a:r>
            </a:p>
          </p:txBody>
        </p:sp>
        <p:pic>
          <p:nvPicPr>
            <p:cNvPr id="57" name="Picture 56"/>
            <p:cNvPicPr>
              <a:picLocks noChangeAspect="1"/>
            </p:cNvPicPr>
            <p:nvPr/>
          </p:nvPicPr>
          <p:blipFill>
            <a:blip r:embed="rId3"/>
            <a:stretch>
              <a:fillRect/>
            </a:stretch>
          </p:blipFill>
          <p:spPr>
            <a:xfrm>
              <a:off x="7639703" y="3368189"/>
              <a:ext cx="1426798" cy="1240291"/>
            </a:xfrm>
            <a:prstGeom prst="rect">
              <a:avLst/>
            </a:prstGeom>
          </p:spPr>
        </p:pic>
      </p:grpSp>
      <p:sp>
        <p:nvSpPr>
          <p:cNvPr id="162" name="Freeform 5"/>
          <p:cNvSpPr>
            <a:spLocks noEditPoints="1"/>
          </p:cNvSpPr>
          <p:nvPr/>
        </p:nvSpPr>
        <p:spPr bwMode="auto">
          <a:xfrm>
            <a:off x="9036118" y="4368978"/>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64" name="Straight Connector 63"/>
          <p:cNvCxnSpPr>
            <a:cxnSpLocks/>
          </p:cNvCxnSpPr>
          <p:nvPr/>
        </p:nvCxnSpPr>
        <p:spPr>
          <a:xfrm flipH="1">
            <a:off x="3328547" y="4066808"/>
            <a:ext cx="1256896" cy="1"/>
          </a:xfrm>
          <a:prstGeom prst="line">
            <a:avLst/>
          </a:prstGeom>
          <a:solidFill>
            <a:schemeClr val="bg1"/>
          </a:solidFill>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6199457" y="4066809"/>
            <a:ext cx="1187131" cy="0"/>
          </a:xfrm>
          <a:prstGeom prst="line">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1270"/>
                            </p:stCondLst>
                            <p:childTnLst>
                              <p:par>
                                <p:cTn id="14" presetID="22" presetClass="entr" presetSubtype="8"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par>
                          <p:cTn id="17" fill="hold">
                            <p:stCondLst>
                              <p:cond delay="177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270"/>
                            </p:stCondLst>
                            <p:childTnLst>
                              <p:par>
                                <p:cTn id="22" presetID="10" presetClass="entr" presetSubtype="0" fill="hold" grpId="0" nodeType="after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fade">
                                      <p:cBhvr>
                                        <p:cTn id="24" dur="500"/>
                                        <p:tgtEl>
                                          <p:spTgt spid="162"/>
                                        </p:tgtEl>
                                      </p:cBhvr>
                                    </p:animEffect>
                                  </p:childTnLst>
                                </p:cTn>
                              </p:par>
                            </p:childTnLst>
                          </p:cTn>
                        </p:par>
                        <p:par>
                          <p:cTn id="25" fill="hold">
                            <p:stCondLst>
                              <p:cond delay="2770"/>
                            </p:stCondLst>
                            <p:childTnLst>
                              <p:par>
                                <p:cTn id="26" presetID="22" presetClass="entr" presetSubtype="1" fill="hold" nodeType="after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up)">
                                      <p:cBhvr>
                                        <p:cTn id="28"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Arrow: Pentagon 133"/>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66" name="Rectangle 65"/>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1.6</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55" name="Title 3"/>
          <p:cNvSpPr>
            <a:spLocks noGrp="1"/>
          </p:cNvSpPr>
          <p:nvPr>
            <p:ph type="title"/>
          </p:nvPr>
        </p:nvSpPr>
        <p:spPr>
          <a:xfrm>
            <a:off x="455830" y="289511"/>
            <a:ext cx="10074208" cy="899665"/>
          </a:xfrm>
        </p:spPr>
        <p:txBody>
          <a:bodyPr/>
          <a:lstStyle/>
          <a:p>
            <a:pPr lvl="0"/>
            <a:r>
              <a:rPr lang="en-US" dirty="0"/>
              <a:t>Explore the power of JSON in SQL Server</a:t>
            </a:r>
          </a:p>
        </p:txBody>
      </p:sp>
      <p:grpSp>
        <p:nvGrpSpPr>
          <p:cNvPr id="56" name="Group 55"/>
          <p:cNvGrpSpPr/>
          <p:nvPr/>
        </p:nvGrpSpPr>
        <p:grpSpPr>
          <a:xfrm>
            <a:off x="852153" y="2850840"/>
            <a:ext cx="2041414" cy="1603083"/>
            <a:chOff x="4577018" y="3272060"/>
            <a:chExt cx="1648921" cy="1294866"/>
          </a:xfrm>
        </p:grpSpPr>
        <p:grpSp>
          <p:nvGrpSpPr>
            <p:cNvPr id="57" name="Group 56"/>
            <p:cNvGrpSpPr/>
            <p:nvPr/>
          </p:nvGrpSpPr>
          <p:grpSpPr>
            <a:xfrm>
              <a:off x="4577018" y="3272060"/>
              <a:ext cx="1648921" cy="1294866"/>
              <a:chOff x="3184313" y="2967742"/>
              <a:chExt cx="927810" cy="694770"/>
            </a:xfrm>
            <a:solidFill>
              <a:srgbClr val="107C10"/>
            </a:solidFill>
          </p:grpSpPr>
          <p:grpSp>
            <p:nvGrpSpPr>
              <p:cNvPr id="78" name="Group 77"/>
              <p:cNvGrpSpPr/>
              <p:nvPr/>
            </p:nvGrpSpPr>
            <p:grpSpPr>
              <a:xfrm>
                <a:off x="3184314" y="2967742"/>
                <a:ext cx="927809" cy="694770"/>
                <a:chOff x="2331433" y="3147790"/>
                <a:chExt cx="927809" cy="694770"/>
              </a:xfrm>
              <a:grpFill/>
            </p:grpSpPr>
            <p:sp>
              <p:nvSpPr>
                <p:cNvPr id="80" name="Rectangle 79"/>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8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79" name="Rectangle 78"/>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58" name="Group 57"/>
            <p:cNvGrpSpPr/>
            <p:nvPr/>
          </p:nvGrpSpPr>
          <p:grpSpPr>
            <a:xfrm>
              <a:off x="5025102" y="3603976"/>
              <a:ext cx="798451" cy="450951"/>
              <a:chOff x="3481278" y="3212859"/>
              <a:chExt cx="798451" cy="450951"/>
            </a:xfrm>
          </p:grpSpPr>
          <p:sp>
            <p:nvSpPr>
              <p:cNvPr id="59" name="Arrow: Pentagon 58"/>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60" name="Group 59"/>
              <p:cNvGrpSpPr/>
              <p:nvPr/>
            </p:nvGrpSpPr>
            <p:grpSpPr>
              <a:xfrm>
                <a:off x="3481278" y="3212859"/>
                <a:ext cx="684253" cy="450951"/>
                <a:chOff x="684764" y="3415502"/>
                <a:chExt cx="1066063" cy="702580"/>
              </a:xfrm>
            </p:grpSpPr>
            <p:grpSp>
              <p:nvGrpSpPr>
                <p:cNvPr id="61" name="Group 60"/>
                <p:cNvGrpSpPr>
                  <a:grpSpLocks noChangeAspect="1"/>
                </p:cNvGrpSpPr>
                <p:nvPr/>
              </p:nvGrpSpPr>
              <p:grpSpPr bwMode="auto">
                <a:xfrm>
                  <a:off x="684764" y="3415502"/>
                  <a:ext cx="1066063" cy="702580"/>
                  <a:chOff x="-1331" y="3111"/>
                  <a:chExt cx="918" cy="605"/>
                </a:xfrm>
              </p:grpSpPr>
              <p:sp>
                <p:nvSpPr>
                  <p:cNvPr id="75"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2" name="Group 61"/>
                <p:cNvGrpSpPr/>
                <p:nvPr/>
              </p:nvGrpSpPr>
              <p:grpSpPr>
                <a:xfrm>
                  <a:off x="764549" y="3890671"/>
                  <a:ext cx="208129" cy="136465"/>
                  <a:chOff x="-1968651" y="1723586"/>
                  <a:chExt cx="433388" cy="284162"/>
                </a:xfrm>
              </p:grpSpPr>
              <p:sp>
                <p:nvSpPr>
                  <p:cNvPr id="63"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85" name="Group 84"/>
          <p:cNvGrpSpPr/>
          <p:nvPr/>
        </p:nvGrpSpPr>
        <p:grpSpPr>
          <a:xfrm>
            <a:off x="7484683" y="1738168"/>
            <a:ext cx="1735468" cy="2090562"/>
            <a:chOff x="7484683" y="2893907"/>
            <a:chExt cx="1735468" cy="2090562"/>
          </a:xfrm>
        </p:grpSpPr>
        <p:sp>
          <p:nvSpPr>
            <p:cNvPr id="87" name="Rectangle 86"/>
            <p:cNvSpPr/>
            <p:nvPr/>
          </p:nvSpPr>
          <p:spPr>
            <a:xfrm>
              <a:off x="7486053" y="3182699"/>
              <a:ext cx="1734098" cy="1801770"/>
            </a:xfrm>
            <a:prstGeom prst="rect">
              <a:avLst/>
            </a:prstGeom>
            <a:solidFill>
              <a:schemeClr val="bg1"/>
            </a:solidFill>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TextBox 88"/>
            <p:cNvSpPr txBox="1"/>
            <p:nvPr/>
          </p:nvSpPr>
          <p:spPr>
            <a:xfrm>
              <a:off x="7484683" y="2893907"/>
              <a:ext cx="1735468" cy="246221"/>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Basic data</a:t>
              </a:r>
            </a:p>
          </p:txBody>
        </p:sp>
        <p:sp>
          <p:nvSpPr>
            <p:cNvPr id="90" name="TextBox 89"/>
            <p:cNvSpPr txBox="1"/>
            <p:nvPr/>
          </p:nvSpPr>
          <p:spPr>
            <a:xfrm>
              <a:off x="7484683" y="4663999"/>
              <a:ext cx="1735468" cy="276999"/>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kern="0" dirty="0">
                  <a:gradFill>
                    <a:gsLst>
                      <a:gs pos="1250">
                        <a:schemeClr val="accent3"/>
                      </a:gs>
                      <a:gs pos="100000">
                        <a:schemeClr val="accent3"/>
                      </a:gs>
                    </a:gsLst>
                    <a:lin ang="5400000" scaled="0"/>
                  </a:gradFill>
                  <a:latin typeface="Segoe UI Semibold" panose="020B0702040204020203" pitchFamily="34" charset="0"/>
                  <a:cs typeface="Segoe UI Semibold" panose="020B0702040204020203" pitchFamily="34" charset="0"/>
                </a:rPr>
                <a:t>Tables</a:t>
              </a:r>
            </a:p>
          </p:txBody>
        </p:sp>
        <p:pic>
          <p:nvPicPr>
            <p:cNvPr id="91" name="Picture 90"/>
            <p:cNvPicPr>
              <a:picLocks noChangeAspect="1"/>
            </p:cNvPicPr>
            <p:nvPr/>
          </p:nvPicPr>
          <p:blipFill>
            <a:blip r:embed="rId3"/>
            <a:stretch>
              <a:fillRect/>
            </a:stretch>
          </p:blipFill>
          <p:spPr>
            <a:xfrm>
              <a:off x="7639703" y="3368189"/>
              <a:ext cx="1426798" cy="1240291"/>
            </a:xfrm>
            <a:prstGeom prst="rect">
              <a:avLst/>
            </a:prstGeom>
          </p:spPr>
        </p:pic>
      </p:grpSp>
      <p:cxnSp>
        <p:nvCxnSpPr>
          <p:cNvPr id="92" name="Straight Connector 91"/>
          <p:cNvCxnSpPr>
            <a:cxnSpLocks/>
          </p:cNvCxnSpPr>
          <p:nvPr/>
        </p:nvCxnSpPr>
        <p:spPr>
          <a:xfrm flipH="1">
            <a:off x="2974210" y="3970011"/>
            <a:ext cx="1611233" cy="0"/>
          </a:xfrm>
          <a:prstGeom prst="line">
            <a:avLst/>
          </a:prstGeom>
          <a:solidFill>
            <a:schemeClr val="bg1"/>
          </a:solidFill>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541850" y="3019614"/>
            <a:ext cx="1735468" cy="2090562"/>
            <a:chOff x="7484683" y="4324574"/>
            <a:chExt cx="1735468" cy="2090562"/>
          </a:xfrm>
        </p:grpSpPr>
        <p:grpSp>
          <p:nvGrpSpPr>
            <p:cNvPr id="6" name="Group 5"/>
            <p:cNvGrpSpPr/>
            <p:nvPr/>
          </p:nvGrpSpPr>
          <p:grpSpPr>
            <a:xfrm>
              <a:off x="7484683" y="4324574"/>
              <a:ext cx="1735468" cy="2090562"/>
              <a:chOff x="7484683" y="4324574"/>
              <a:chExt cx="1735468" cy="2090562"/>
            </a:xfrm>
          </p:grpSpPr>
          <p:sp>
            <p:nvSpPr>
              <p:cNvPr id="94" name="Rectangle 93"/>
              <p:cNvSpPr/>
              <p:nvPr/>
            </p:nvSpPr>
            <p:spPr>
              <a:xfrm>
                <a:off x="7486053" y="4613366"/>
                <a:ext cx="1734098" cy="1801770"/>
              </a:xfrm>
              <a:prstGeom prst="rect">
                <a:avLst/>
              </a:prstGeom>
              <a:solidFill>
                <a:schemeClr val="bg1"/>
              </a:solidFill>
              <a:ln w="158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TextBox 94"/>
              <p:cNvSpPr txBox="1"/>
              <p:nvPr/>
            </p:nvSpPr>
            <p:spPr>
              <a:xfrm>
                <a:off x="7484683" y="4324574"/>
                <a:ext cx="1735468" cy="246221"/>
              </a:xfrm>
              <a:prstGeom prst="rect">
                <a:avLst/>
              </a:prstGeom>
              <a:noFill/>
            </p:spPr>
            <p:txBody>
              <a:bodyPr wrap="square" lIns="0" tIns="0" rIns="0" bIns="0" rtlCol="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Complex data</a:t>
                </a:r>
              </a:p>
            </p:txBody>
          </p:sp>
          <p:sp>
            <p:nvSpPr>
              <p:cNvPr id="96" name="TextBox 95"/>
              <p:cNvSpPr txBox="1"/>
              <p:nvPr/>
            </p:nvSpPr>
            <p:spPr>
              <a:xfrm>
                <a:off x="7484683" y="6094667"/>
                <a:ext cx="1735468" cy="276999"/>
              </a:xfrm>
              <a:prstGeom prst="rect">
                <a:avLst/>
              </a:prstGeom>
              <a:noFill/>
            </p:spPr>
            <p:txBody>
              <a:bodyPr wrap="square" lIns="0" tIns="0" rIns="0" bIns="0" rtlCol="0">
                <a:spAutoFit/>
              </a:bodyPr>
              <a:lstStyle/>
              <a:p>
                <a:pPr algn="ctr">
                  <a:defRPr/>
                </a:pPr>
                <a:r>
                  <a:rPr lang="en-US" kern="0" dirty="0">
                    <a:gradFill>
                      <a:gsLst>
                        <a:gs pos="1250">
                          <a:schemeClr val="accent3"/>
                        </a:gs>
                        <a:gs pos="100000">
                          <a:schemeClr val="accent3"/>
                        </a:gs>
                      </a:gsLst>
                      <a:lin ang="5400000" scaled="0"/>
                    </a:gradFill>
                    <a:latin typeface="Segoe UI Semibold" panose="020B0702040204020203" pitchFamily="34" charset="0"/>
                    <a:cs typeface="Segoe UI Semibold" panose="020B0702040204020203" pitchFamily="34" charset="0"/>
                  </a:rPr>
                  <a:t>Documents</a:t>
                </a:r>
              </a:p>
            </p:txBody>
          </p:sp>
        </p:grpSp>
        <p:grpSp>
          <p:nvGrpSpPr>
            <p:cNvPr id="98" name="Group 97"/>
            <p:cNvGrpSpPr/>
            <p:nvPr/>
          </p:nvGrpSpPr>
          <p:grpSpPr>
            <a:xfrm>
              <a:off x="7835717" y="4704409"/>
              <a:ext cx="1033401" cy="1334686"/>
              <a:chOff x="8345573" y="3979476"/>
              <a:chExt cx="590179" cy="762244"/>
            </a:xfrm>
          </p:grpSpPr>
          <p:sp>
            <p:nvSpPr>
              <p:cNvPr id="99" name="Rectangle 98"/>
              <p:cNvSpPr/>
              <p:nvPr/>
            </p:nvSpPr>
            <p:spPr bwMode="auto">
              <a:xfrm>
                <a:off x="8369764" y="4024264"/>
                <a:ext cx="565988" cy="717456"/>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0" name="Picture 9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88283" y="4038317"/>
                <a:ext cx="524356" cy="685481"/>
              </a:xfrm>
              <a:prstGeom prst="rect">
                <a:avLst/>
              </a:prstGeom>
              <a:noFill/>
              <a:ln>
                <a:noFill/>
              </a:ln>
            </p:spPr>
          </p:pic>
          <p:sp>
            <p:nvSpPr>
              <p:cNvPr id="101" name="Isosceles Triangle 100"/>
              <p:cNvSpPr/>
              <p:nvPr/>
            </p:nvSpPr>
            <p:spPr bwMode="auto">
              <a:xfrm rot="5209049">
                <a:off x="8361864" y="3963185"/>
                <a:ext cx="275829" cy="308412"/>
              </a:xfrm>
              <a:prstGeom prst="triangle">
                <a:avLst>
                  <a:gd name="adj"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cxnSp>
        <p:nvCxnSpPr>
          <p:cNvPr id="103" name="Connector: Elbow 102"/>
          <p:cNvCxnSpPr>
            <a:cxnSpLocks/>
          </p:cNvCxnSpPr>
          <p:nvPr/>
        </p:nvCxnSpPr>
        <p:spPr>
          <a:xfrm>
            <a:off x="5761038" y="3969566"/>
            <a:ext cx="1621774" cy="139610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p:cNvCxnSpPr>
            <a:cxnSpLocks/>
          </p:cNvCxnSpPr>
          <p:nvPr/>
        </p:nvCxnSpPr>
        <p:spPr>
          <a:xfrm flipV="1">
            <a:off x="5761038" y="2574454"/>
            <a:ext cx="1621774" cy="139610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4683538" y="3114441"/>
            <a:ext cx="1417824" cy="1711141"/>
            <a:chOff x="7162204" y="2407480"/>
            <a:chExt cx="1076468" cy="1299166"/>
          </a:xfrm>
        </p:grpSpPr>
        <p:sp>
          <p:nvSpPr>
            <p:cNvPr id="83"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TextBox 83"/>
            <p:cNvSpPr txBox="1"/>
            <p:nvPr/>
          </p:nvSpPr>
          <p:spPr>
            <a:xfrm>
              <a:off x="7162204" y="2981524"/>
              <a:ext cx="1076468" cy="443984"/>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600" b="1" kern="0" dirty="0">
                  <a:gradFill>
                    <a:gsLst>
                      <a:gs pos="1250">
                        <a:schemeClr val="bg1"/>
                      </a:gs>
                      <a:gs pos="100000">
                        <a:schemeClr val="bg1"/>
                      </a:gs>
                    </a:gsLst>
                    <a:lin ang="5400000" scaled="0"/>
                  </a:gradFill>
                </a:rPr>
                <a:t>SQL SERVER</a:t>
              </a:r>
            </a:p>
            <a:p>
              <a:pPr marR="0" lvl="0" indent="0" algn="ctr" fontAlgn="auto">
                <a:lnSpc>
                  <a:spcPct val="100000"/>
                </a:lnSpc>
                <a:spcBef>
                  <a:spcPts val="0"/>
                </a:spcBef>
                <a:spcAft>
                  <a:spcPts val="0"/>
                </a:spcAft>
                <a:buClrTx/>
                <a:buSzTx/>
                <a:buFontTx/>
                <a:buNone/>
                <a:tabLst/>
                <a:defRPr/>
              </a:pPr>
              <a:r>
                <a:rPr lang="en-US" sz="1600" b="1" kern="0" dirty="0">
                  <a:gradFill>
                    <a:gsLst>
                      <a:gs pos="1250">
                        <a:schemeClr val="bg1"/>
                      </a:gs>
                      <a:gs pos="100000">
                        <a:schemeClr val="bg1"/>
                      </a:gs>
                    </a:gsLst>
                    <a:lin ang="5400000" scaled="0"/>
                  </a:gradFill>
                </a:rPr>
                <a:t>2016</a:t>
              </a:r>
            </a:p>
          </p:txBody>
        </p:sp>
      </p:grpSp>
      <p:sp>
        <p:nvSpPr>
          <p:cNvPr id="106" name="Rectangle 105"/>
          <p:cNvSpPr/>
          <p:nvPr/>
        </p:nvSpPr>
        <p:spPr>
          <a:xfrm>
            <a:off x="3151712" y="4275635"/>
            <a:ext cx="771948" cy="375537"/>
          </a:xfrm>
          <a:prstGeom prst="rect">
            <a:avLst/>
          </a:prstGeom>
          <a:solidFill>
            <a:srgbClr val="00B294"/>
          </a:solidFill>
          <a:ln w="12700">
            <a:noFill/>
          </a:ln>
        </p:spPr>
        <p:txBody>
          <a:bodyPr wrap="square" lIns="137160" tIns="91440" rIns="0" anchor="t" anchorCtr="0">
            <a:noAutofit/>
          </a:bodyPr>
          <a:lstStyle/>
          <a:p>
            <a:pPr>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JSON</a:t>
            </a:r>
          </a:p>
        </p:txBody>
      </p:sp>
      <p:sp>
        <p:nvSpPr>
          <p:cNvPr id="107" name="Oval 106"/>
          <p:cNvSpPr/>
          <p:nvPr/>
        </p:nvSpPr>
        <p:spPr>
          <a:xfrm>
            <a:off x="2573527" y="4143363"/>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Group 11"/>
          <p:cNvGrpSpPr/>
          <p:nvPr/>
        </p:nvGrpSpPr>
        <p:grpSpPr>
          <a:xfrm>
            <a:off x="2156461" y="5259930"/>
            <a:ext cx="1260379" cy="1252483"/>
            <a:chOff x="2156461" y="5259930"/>
            <a:chExt cx="1260379" cy="1252483"/>
          </a:xfrm>
        </p:grpSpPr>
        <p:sp>
          <p:nvSpPr>
            <p:cNvPr id="111" name="TextBox 110"/>
            <p:cNvSpPr txBox="1"/>
            <p:nvPr/>
          </p:nvSpPr>
          <p:spPr>
            <a:xfrm>
              <a:off x="2156461" y="6081526"/>
              <a:ext cx="1260379" cy="430887"/>
            </a:xfrm>
            <a:prstGeom prst="rect">
              <a:avLst/>
            </a:prstGeom>
            <a:noFill/>
          </p:spPr>
          <p:txBody>
            <a:bodyPr wrap="square" lIns="0" tIns="0" rIns="0" bIns="0" rtlCol="0">
              <a:spAutoFit/>
            </a:bodyPr>
            <a:lstStyle/>
            <a:p>
              <a:pPr marR="0" indent="0" algn="ctr" fontAlgn="auto">
                <a:lnSpc>
                  <a:spcPct val="100000"/>
                </a:lnSpc>
                <a:spcBef>
                  <a:spcPts val="0"/>
                </a:spcBef>
                <a:spcAft>
                  <a:spcPts val="0"/>
                </a:spcAft>
                <a:buClrTx/>
                <a:buSzTx/>
                <a:buFontTx/>
                <a:buNone/>
                <a:tabLst/>
                <a:defRPr/>
              </a:pPr>
              <a:r>
                <a:rPr lang="en-US" sz="1400"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Temporal tables</a:t>
              </a:r>
            </a:p>
          </p:txBody>
        </p:sp>
        <p:sp>
          <p:nvSpPr>
            <p:cNvPr id="112" name="Oval 918"/>
            <p:cNvSpPr>
              <a:spLocks noChangeArrowheads="1"/>
            </p:cNvSpPr>
            <p:nvPr/>
          </p:nvSpPr>
          <p:spPr bwMode="auto">
            <a:xfrm>
              <a:off x="2391675" y="5259930"/>
              <a:ext cx="779315" cy="782949"/>
            </a:xfrm>
            <a:custGeom>
              <a:avLst/>
              <a:gdLst/>
              <a:ahLst/>
              <a:cxnLst/>
              <a:rect l="l" t="t" r="r" b="b"/>
              <a:pathLst>
                <a:path w="1040368" h="1045224">
                  <a:moveTo>
                    <a:pt x="511040" y="855333"/>
                  </a:moveTo>
                  <a:lnTo>
                    <a:pt x="511040" y="987715"/>
                  </a:lnTo>
                  <a:lnTo>
                    <a:pt x="529328" y="987715"/>
                  </a:lnTo>
                  <a:lnTo>
                    <a:pt x="529328" y="855333"/>
                  </a:lnTo>
                  <a:close/>
                  <a:moveTo>
                    <a:pt x="836285" y="513469"/>
                  </a:moveTo>
                  <a:lnTo>
                    <a:pt x="836285" y="531757"/>
                  </a:lnTo>
                  <a:lnTo>
                    <a:pt x="968667" y="531757"/>
                  </a:lnTo>
                  <a:lnTo>
                    <a:pt x="968667" y="513469"/>
                  </a:lnTo>
                  <a:close/>
                  <a:moveTo>
                    <a:pt x="70878" y="513469"/>
                  </a:moveTo>
                  <a:lnTo>
                    <a:pt x="70878" y="531757"/>
                  </a:lnTo>
                  <a:lnTo>
                    <a:pt x="203260" y="531757"/>
                  </a:lnTo>
                  <a:lnTo>
                    <a:pt x="203260" y="513469"/>
                  </a:lnTo>
                  <a:close/>
                  <a:moveTo>
                    <a:pt x="904248" y="281967"/>
                  </a:moveTo>
                  <a:lnTo>
                    <a:pt x="841048" y="296551"/>
                  </a:lnTo>
                  <a:lnTo>
                    <a:pt x="521904" y="493915"/>
                  </a:lnTo>
                  <a:cubicBezTo>
                    <a:pt x="507326" y="485583"/>
                    <a:pt x="490057" y="486336"/>
                    <a:pt x="475042" y="493927"/>
                  </a:cubicBezTo>
                  <a:cubicBezTo>
                    <a:pt x="450039" y="512887"/>
                    <a:pt x="437538" y="550807"/>
                    <a:pt x="456290" y="576086"/>
                  </a:cubicBezTo>
                  <a:cubicBezTo>
                    <a:pt x="467784" y="591581"/>
                    <a:pt x="483974" y="599953"/>
                    <a:pt x="500530" y="598686"/>
                  </a:cubicBezTo>
                  <a:lnTo>
                    <a:pt x="666033" y="797286"/>
                  </a:lnTo>
                  <a:lnTo>
                    <a:pt x="719510" y="807009"/>
                  </a:lnTo>
                  <a:lnTo>
                    <a:pt x="709787" y="758394"/>
                  </a:lnTo>
                  <a:lnTo>
                    <a:pt x="550997" y="567850"/>
                  </a:lnTo>
                  <a:cubicBezTo>
                    <a:pt x="557388" y="558400"/>
                    <a:pt x="560055" y="546614"/>
                    <a:pt x="558438" y="535239"/>
                  </a:cubicBezTo>
                  <a:lnTo>
                    <a:pt x="865356" y="340305"/>
                  </a:lnTo>
                  <a:close/>
                  <a:moveTo>
                    <a:pt x="511040" y="78720"/>
                  </a:moveTo>
                  <a:lnTo>
                    <a:pt x="511040" y="211102"/>
                  </a:lnTo>
                  <a:lnTo>
                    <a:pt x="529328" y="211102"/>
                  </a:lnTo>
                  <a:lnTo>
                    <a:pt x="529328" y="78720"/>
                  </a:lnTo>
                  <a:close/>
                  <a:moveTo>
                    <a:pt x="520184" y="0"/>
                  </a:moveTo>
                  <a:cubicBezTo>
                    <a:pt x="807474" y="0"/>
                    <a:pt x="1040368" y="233981"/>
                    <a:pt x="1040368" y="522612"/>
                  </a:cubicBezTo>
                  <a:cubicBezTo>
                    <a:pt x="1040368" y="811243"/>
                    <a:pt x="807474" y="1045224"/>
                    <a:pt x="520184" y="1045224"/>
                  </a:cubicBezTo>
                  <a:cubicBezTo>
                    <a:pt x="232894" y="1045224"/>
                    <a:pt x="0" y="811243"/>
                    <a:pt x="0" y="522612"/>
                  </a:cubicBezTo>
                  <a:cubicBezTo>
                    <a:pt x="0" y="233981"/>
                    <a:pt x="232894" y="0"/>
                    <a:pt x="520184" y="0"/>
                  </a:cubicBezTo>
                  <a:close/>
                </a:path>
              </a:pathLst>
            </a:custGeom>
            <a:solidFill>
              <a:schemeClr val="tx1"/>
            </a:solidFill>
            <a:ln>
              <a:noFill/>
            </a:ln>
            <a:extLst/>
          </p:spPr>
          <p:txBody>
            <a:bodyPr vert="horz" wrap="square" lIns="89069" tIns="44534" rIns="89069" bIns="44534" numCol="1" anchor="t" anchorCtr="0" compatLnSpc="1">
              <a:prstTxWarp prst="textNoShape">
                <a:avLst/>
              </a:prstTxWarp>
            </a:bodyPr>
            <a:lstStyle/>
            <a:p>
              <a:pPr marL="0" marR="0" lvl="0" indent="0" defTabSz="890580" eaLnBrk="1" fontAlgn="auto" latinLnBrk="0" hangingPunct="1">
                <a:lnSpc>
                  <a:spcPct val="100000"/>
                </a:lnSpc>
                <a:spcBef>
                  <a:spcPts val="0"/>
                </a:spcBef>
                <a:spcAft>
                  <a:spcPts val="0"/>
                </a:spcAft>
                <a:buClrTx/>
                <a:buSzTx/>
                <a:buFontTx/>
                <a:buNone/>
                <a:tabLst/>
                <a:defRPr/>
              </a:pPr>
              <a:endParaRPr kumimoji="0" lang="en-GB" sz="1753" b="0" i="0" u="none" strike="noStrike" kern="0" cap="none" spc="0" normalizeH="0" baseline="0" noProof="0" dirty="0">
                <a:ln>
                  <a:solidFill>
                    <a:srgbClr val="FFFFFF">
                      <a:alpha val="0"/>
                    </a:srgbClr>
                  </a:solidFill>
                </a:ln>
                <a:effectLst/>
                <a:uLnTx/>
                <a:uFillTx/>
                <a:latin typeface="Segoe UI"/>
              </a:endParaRPr>
            </a:p>
          </p:txBody>
        </p:sp>
      </p:grpSp>
      <p:grpSp>
        <p:nvGrpSpPr>
          <p:cNvPr id="11" name="Group 10"/>
          <p:cNvGrpSpPr/>
          <p:nvPr/>
        </p:nvGrpSpPr>
        <p:grpSpPr>
          <a:xfrm>
            <a:off x="847851" y="5280787"/>
            <a:ext cx="1255587" cy="1231626"/>
            <a:chOff x="847851" y="5280787"/>
            <a:chExt cx="1255587" cy="1231626"/>
          </a:xfrm>
        </p:grpSpPr>
        <p:sp>
          <p:nvSpPr>
            <p:cNvPr id="110" name="TextBox 109"/>
            <p:cNvSpPr txBox="1"/>
            <p:nvPr/>
          </p:nvSpPr>
          <p:spPr>
            <a:xfrm>
              <a:off x="847851" y="6081526"/>
              <a:ext cx="1255587" cy="430887"/>
            </a:xfrm>
            <a:prstGeom prst="rect">
              <a:avLst/>
            </a:prstGeom>
            <a:noFill/>
          </p:spPr>
          <p:txBody>
            <a:bodyPr wrap="square" lIns="0" tIns="0" rIns="0" bIns="0" rtlCol="0">
              <a:spAutoFit/>
            </a:bodyPr>
            <a:lstStyle/>
            <a:p>
              <a:pPr lvl="0" algn="ctr">
                <a:defRPr/>
              </a:pPr>
              <a:r>
                <a:rPr lang="en-US" sz="1400"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Column store tables</a:t>
              </a:r>
            </a:p>
          </p:txBody>
        </p:sp>
        <p:grpSp>
          <p:nvGrpSpPr>
            <p:cNvPr id="10" name="Group 9"/>
            <p:cNvGrpSpPr/>
            <p:nvPr/>
          </p:nvGrpSpPr>
          <p:grpSpPr>
            <a:xfrm>
              <a:off x="1144304" y="5280787"/>
              <a:ext cx="678110" cy="741234"/>
              <a:chOff x="1144304" y="5280787"/>
              <a:chExt cx="678110" cy="741234"/>
            </a:xfrm>
          </p:grpSpPr>
          <p:sp>
            <p:nvSpPr>
              <p:cNvPr id="117" name="Rectangle 116"/>
              <p:cNvSpPr/>
              <p:nvPr/>
            </p:nvSpPr>
            <p:spPr>
              <a:xfrm>
                <a:off x="1144304" y="5280787"/>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144304" y="5540280"/>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1144304" y="5799773"/>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63747" y="5280787"/>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263747" y="5540280"/>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263747" y="5799773"/>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390059" y="5280787"/>
                <a:ext cx="53416" cy="22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390059" y="5540280"/>
                <a:ext cx="53416" cy="22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p:cNvSpPr/>
              <p:nvPr/>
            </p:nvSpPr>
            <p:spPr>
              <a:xfrm>
                <a:off x="1390059" y="5799773"/>
                <a:ext cx="53416" cy="22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516372" y="5280787"/>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516372" y="5540280"/>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516372" y="5799773"/>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642685" y="5280787"/>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642685" y="5540280"/>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642685" y="5799773"/>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68998" y="5280787"/>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768998" y="5540280"/>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768998" y="5799773"/>
                <a:ext cx="53416" cy="22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3443797" y="5240024"/>
            <a:ext cx="1265108" cy="1272389"/>
            <a:chOff x="3443797" y="5240024"/>
            <a:chExt cx="1265108" cy="1272389"/>
          </a:xfrm>
        </p:grpSpPr>
        <p:sp>
          <p:nvSpPr>
            <p:cNvPr id="115" name="TextBox 114"/>
            <p:cNvSpPr txBox="1"/>
            <p:nvPr/>
          </p:nvSpPr>
          <p:spPr>
            <a:xfrm>
              <a:off x="3443797" y="6081526"/>
              <a:ext cx="1265108" cy="430887"/>
            </a:xfrm>
            <a:prstGeom prst="rect">
              <a:avLst/>
            </a:prstGeom>
            <a:noFill/>
          </p:spPr>
          <p:txBody>
            <a:bodyPr wrap="square" lIns="0" tIns="0" rIns="0" bIns="0" rtlCol="0">
              <a:spAutoFit/>
            </a:bodyPr>
            <a:lstStyle/>
            <a:p>
              <a:pPr lvl="0" algn="ctr">
                <a:defRPr/>
              </a:pPr>
              <a:r>
                <a:rPr lang="en-US" sz="1400"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r>
                <a:rPr lang="en-US" sz="1400" kern="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InMemory</a:t>
              </a:r>
              <a:r>
                <a:rPr lang="en-US" sz="1400"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t>
              </a:r>
              <a:r>
                <a:rPr lang="en-US" sz="1400" kern="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ables</a:t>
              </a:r>
              <a:endParaRPr lang="en-US" sz="1400"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16" name="Rectangle: Rounded Corners 115"/>
            <p:cNvSpPr/>
            <p:nvPr/>
          </p:nvSpPr>
          <p:spPr>
            <a:xfrm>
              <a:off x="3743372" y="5240024"/>
              <a:ext cx="731520" cy="7315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err="1">
                  <a:gradFill>
                    <a:gsLst>
                      <a:gs pos="1250">
                        <a:schemeClr val="bg1"/>
                      </a:gs>
                      <a:gs pos="100000">
                        <a:schemeClr val="bg1"/>
                      </a:gs>
                    </a:gsLst>
                    <a:lin ang="5400000" scaled="0"/>
                  </a:gradFill>
                </a:rPr>
                <a:t>InM</a:t>
              </a:r>
              <a:endParaRPr lang="en-US" b="1" dirty="0">
                <a:gradFill>
                  <a:gsLst>
                    <a:gs pos="1250">
                      <a:schemeClr val="bg1"/>
                    </a:gs>
                    <a:gs pos="100000">
                      <a:schemeClr val="bg1"/>
                    </a:gs>
                  </a:gsLst>
                  <a:lin ang="5400000" scaled="0"/>
                </a:gradFill>
              </a:endParaRPr>
            </a:p>
          </p:txBody>
        </p:sp>
      </p:grpSp>
      <p:sp>
        <p:nvSpPr>
          <p:cNvPr id="137" name="TextBox 136"/>
          <p:cNvSpPr txBox="1"/>
          <p:nvPr/>
        </p:nvSpPr>
        <p:spPr>
          <a:xfrm>
            <a:off x="847853" y="4879980"/>
            <a:ext cx="3861052"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002050"/>
                </a:solidFill>
                <a:effectLst/>
                <a:uLnTx/>
                <a:uFillTx/>
                <a:cs typeface="Segoe UI Semibold" panose="020B0702040204020203" pitchFamily="34" charset="0"/>
              </a:defRPr>
            </a:lvl1pPr>
          </a:lstStyle>
          <a:p>
            <a:pPr algn="ctr">
              <a:defRPr/>
            </a:pPr>
            <a:r>
              <a:rPr lang="en-US" sz="1600" dirty="0">
                <a:gradFill>
                  <a:gsLst>
                    <a:gs pos="1250">
                      <a:srgbClr val="353535"/>
                    </a:gs>
                    <a:gs pos="100000">
                      <a:srgbClr val="353535"/>
                    </a:gs>
                  </a:gsLst>
                  <a:lin ang="5400000" scaled="0"/>
                </a:gradFill>
                <a:latin typeface="Segoe UI Semibold" panose="020B0702040204020203" pitchFamily="34" charset="0"/>
              </a:rPr>
              <a:t>JSON documents can be stored in: </a:t>
            </a:r>
          </a:p>
        </p:txBody>
      </p:sp>
    </p:spTree>
    <p:extLst>
      <p:ext uri="{BB962C8B-B14F-4D97-AF65-F5344CB8AC3E}">
        <p14:creationId xmlns:p14="http://schemas.microsoft.com/office/powerpoint/2010/main" val="176201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770" fill="hold"/>
                                        <p:tgtEl>
                                          <p:spTgt spid="134"/>
                                        </p:tgtEl>
                                        <p:attrNameLst>
                                          <p:attrName>ppt_x</p:attrName>
                                        </p:attrNameLst>
                                      </p:cBhvr>
                                      <p:tavLst>
                                        <p:tav tm="0">
                                          <p:val>
                                            <p:strVal val="#ppt_x"/>
                                          </p:val>
                                        </p:tav>
                                        <p:tav tm="100000">
                                          <p:val>
                                            <p:strVal val="#ppt_x"/>
                                          </p:val>
                                        </p:tav>
                                      </p:tavLst>
                                    </p:anim>
                                    <p:anim calcmode="lin" valueType="num">
                                      <p:cBhvr additive="base">
                                        <p:cTn id="8" dur="770" fill="hold"/>
                                        <p:tgtEl>
                                          <p:spTgt spid="134"/>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25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750"/>
                                        <p:tgtEl>
                                          <p:spTgt spid="92"/>
                                        </p:tgtEl>
                                      </p:cBhvr>
                                    </p:animEffect>
                                  </p:childTnLst>
                                </p:cTn>
                              </p:par>
                            </p:childTnLst>
                          </p:cTn>
                        </p:par>
                        <p:par>
                          <p:cTn id="13" fill="hold">
                            <p:stCondLst>
                              <p:cond delay="1770"/>
                            </p:stCondLst>
                            <p:childTnLst>
                              <p:par>
                                <p:cTn id="14" presetID="22" presetClass="entr" presetSubtype="8" fill="hold" nodeType="after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wipe(left)">
                                      <p:cBhvr>
                                        <p:cTn id="16" dur="1000"/>
                                        <p:tgtEl>
                                          <p:spTgt spid="104"/>
                                        </p:tgtEl>
                                      </p:cBhvr>
                                    </p:animEffect>
                                  </p:childTnLst>
                                </p:cTn>
                              </p:par>
                            </p:childTnLst>
                          </p:cTn>
                        </p:par>
                        <p:par>
                          <p:cTn id="17" fill="hold">
                            <p:stCondLst>
                              <p:cond delay="277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750"/>
                                        <p:tgtEl>
                                          <p:spTgt spid="85"/>
                                        </p:tgtEl>
                                      </p:cBhvr>
                                    </p:animEffect>
                                  </p:childTnLst>
                                </p:cTn>
                              </p:par>
                              <p:par>
                                <p:cTn id="21" presetID="35" presetClass="path" presetSubtype="0" accel="50000" decel="50000" fill="hold" nodeType="withEffect">
                                  <p:stCondLst>
                                    <p:cond delay="0"/>
                                  </p:stCondLst>
                                  <p:childTnLst>
                                    <p:animMotion origin="layout" path="M 3.95833E-6 2.96296E-6 L -0.01862 2.96296E-6 " pathEditMode="relative" rAng="0" ptsTypes="AA">
                                      <p:cBhvr>
                                        <p:cTn id="22" dur="1000" spd="-100000" fill="hold"/>
                                        <p:tgtEl>
                                          <p:spTgt spid="85"/>
                                        </p:tgtEl>
                                        <p:attrNameLst>
                                          <p:attrName>ppt_x</p:attrName>
                                          <p:attrName>ppt_y</p:attrName>
                                        </p:attrNameLst>
                                      </p:cBhvr>
                                      <p:rCtr x="-938" y="0"/>
                                    </p:animMotion>
                                  </p:childTnLst>
                                </p:cTn>
                              </p:par>
                            </p:childTnLst>
                          </p:cTn>
                        </p:par>
                        <p:par>
                          <p:cTn id="23" fill="hold">
                            <p:stCondLst>
                              <p:cond delay="3770"/>
                            </p:stCondLst>
                            <p:childTnLst>
                              <p:par>
                                <p:cTn id="24" presetID="22" presetClass="entr" presetSubtype="8" fill="hold" nodeType="after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left)">
                                      <p:cBhvr>
                                        <p:cTn id="26" dur="1000"/>
                                        <p:tgtEl>
                                          <p:spTgt spid="103"/>
                                        </p:tgtEl>
                                      </p:cBhvr>
                                    </p:animEffect>
                                  </p:childTnLst>
                                </p:cTn>
                              </p:par>
                            </p:childTnLst>
                          </p:cTn>
                        </p:par>
                        <p:par>
                          <p:cTn id="27" fill="hold">
                            <p:stCondLst>
                              <p:cond delay="477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35" presetClass="path" presetSubtype="0" accel="50000" decel="50000" fill="hold" nodeType="withEffect">
                                  <p:stCondLst>
                                    <p:cond delay="0"/>
                                  </p:stCondLst>
                                  <p:childTnLst>
                                    <p:animMotion origin="layout" path="M 3.95833E-6 2.96296E-6 L -0.01862 2.96296E-6 " pathEditMode="relative" rAng="0" ptsTypes="AA">
                                      <p:cBhvr>
                                        <p:cTn id="32" dur="1000" spd="-100000" fill="hold"/>
                                        <p:tgtEl>
                                          <p:spTgt spid="7"/>
                                        </p:tgtEl>
                                        <p:attrNameLst>
                                          <p:attrName>ppt_x</p:attrName>
                                          <p:attrName>ppt_y</p:attrName>
                                        </p:attrNameLst>
                                      </p:cBhvr>
                                      <p:rCtr x="-938" y="0"/>
                                    </p:animMotion>
                                  </p:childTnLst>
                                </p:cTn>
                              </p:par>
                            </p:childTnLst>
                          </p:cTn>
                        </p:par>
                        <p:par>
                          <p:cTn id="33" fill="hold">
                            <p:stCondLst>
                              <p:cond delay="5770"/>
                            </p:stCondLst>
                            <p:childTnLst>
                              <p:par>
                                <p:cTn id="34" presetID="53" presetClass="entr" presetSubtype="16" fill="hold" grpId="0" nodeType="afterEffect">
                                  <p:stCondLst>
                                    <p:cond delay="500"/>
                                  </p:stCondLst>
                                  <p:childTnLst>
                                    <p:set>
                                      <p:cBhvr>
                                        <p:cTn id="35" dur="1" fill="hold">
                                          <p:stCondLst>
                                            <p:cond delay="0"/>
                                          </p:stCondLst>
                                        </p:cTn>
                                        <p:tgtEl>
                                          <p:spTgt spid="107"/>
                                        </p:tgtEl>
                                        <p:attrNameLst>
                                          <p:attrName>style.visibility</p:attrName>
                                        </p:attrNameLst>
                                      </p:cBhvr>
                                      <p:to>
                                        <p:strVal val="visible"/>
                                      </p:to>
                                    </p:set>
                                    <p:anim calcmode="lin" valueType="num">
                                      <p:cBhvr>
                                        <p:cTn id="36" dur="500" fill="hold"/>
                                        <p:tgtEl>
                                          <p:spTgt spid="107"/>
                                        </p:tgtEl>
                                        <p:attrNameLst>
                                          <p:attrName>ppt_w</p:attrName>
                                        </p:attrNameLst>
                                      </p:cBhvr>
                                      <p:tavLst>
                                        <p:tav tm="0">
                                          <p:val>
                                            <p:fltVal val="0"/>
                                          </p:val>
                                        </p:tav>
                                        <p:tav tm="100000">
                                          <p:val>
                                            <p:strVal val="#ppt_w"/>
                                          </p:val>
                                        </p:tav>
                                      </p:tavLst>
                                    </p:anim>
                                    <p:anim calcmode="lin" valueType="num">
                                      <p:cBhvr>
                                        <p:cTn id="37" dur="500" fill="hold"/>
                                        <p:tgtEl>
                                          <p:spTgt spid="107"/>
                                        </p:tgtEl>
                                        <p:attrNameLst>
                                          <p:attrName>ppt_h</p:attrName>
                                        </p:attrNameLst>
                                      </p:cBhvr>
                                      <p:tavLst>
                                        <p:tav tm="0">
                                          <p:val>
                                            <p:fltVal val="0"/>
                                          </p:val>
                                        </p:tav>
                                        <p:tav tm="100000">
                                          <p:val>
                                            <p:strVal val="#ppt_h"/>
                                          </p:val>
                                        </p:tav>
                                      </p:tavLst>
                                    </p:anim>
                                    <p:animEffect transition="in" filter="fade">
                                      <p:cBhvr>
                                        <p:cTn id="38" dur="500"/>
                                        <p:tgtEl>
                                          <p:spTgt spid="107"/>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6"/>
                                        </p:tgtEl>
                                        <p:attrNameLst>
                                          <p:attrName>style.visibility</p:attrName>
                                        </p:attrNameLst>
                                      </p:cBhvr>
                                      <p:to>
                                        <p:strVal val="visible"/>
                                      </p:to>
                                    </p:set>
                                    <p:animEffect transition="in" filter="wipe(left)">
                                      <p:cBhvr>
                                        <p:cTn id="41" dur="500"/>
                                        <p:tgtEl>
                                          <p:spTgt spid="106"/>
                                        </p:tgtEl>
                                      </p:cBhvr>
                                    </p:animEffect>
                                  </p:childTnLst>
                                </p:cTn>
                              </p:par>
                            </p:childTnLst>
                          </p:cTn>
                        </p:par>
                        <p:par>
                          <p:cTn id="42" fill="hold">
                            <p:stCondLst>
                              <p:cond delay="6770"/>
                            </p:stCondLst>
                            <p:childTnLst>
                              <p:par>
                                <p:cTn id="43" presetID="10" presetClass="entr" presetSubtype="0" fill="hold" grpId="0" nodeType="afterEffect">
                                  <p:stCondLst>
                                    <p:cond delay="50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750"/>
                                        <p:tgtEl>
                                          <p:spTgt spid="137"/>
                                        </p:tgtEl>
                                      </p:cBhvr>
                                    </p:animEffect>
                                  </p:childTnLst>
                                </p:cTn>
                              </p:par>
                              <p:par>
                                <p:cTn id="46" presetID="42" presetClass="path" presetSubtype="0" accel="50000" decel="50000" fill="hold" grpId="1" nodeType="withEffect">
                                  <p:stCondLst>
                                    <p:cond delay="500"/>
                                  </p:stCondLst>
                                  <p:childTnLst>
                                    <p:animMotion origin="layout" path="M -3.54167E-6 -2.22222E-6 L -3.54167E-6 0.0757 " pathEditMode="relative" rAng="0" ptsTypes="AA">
                                      <p:cBhvr>
                                        <p:cTn id="47" dur="1000" spd="-100000" fill="hold"/>
                                        <p:tgtEl>
                                          <p:spTgt spid="137"/>
                                        </p:tgtEl>
                                        <p:attrNameLst>
                                          <p:attrName>ppt_x</p:attrName>
                                          <p:attrName>ppt_y</p:attrName>
                                        </p:attrNameLst>
                                      </p:cBhvr>
                                      <p:rCtr x="0" y="3773"/>
                                    </p:animMotion>
                                  </p:childTnLst>
                                </p:cTn>
                              </p:par>
                              <p:par>
                                <p:cTn id="48" presetID="10" presetClass="entr" presetSubtype="0" fill="hold" nodeType="withEffect">
                                  <p:stCondLst>
                                    <p:cond delay="5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750"/>
                                        <p:tgtEl>
                                          <p:spTgt spid="11"/>
                                        </p:tgtEl>
                                      </p:cBhvr>
                                    </p:animEffect>
                                  </p:childTnLst>
                                </p:cTn>
                              </p:par>
                              <p:par>
                                <p:cTn id="51" presetID="42" presetClass="path" presetSubtype="0" accel="50000" decel="50000" fill="hold" nodeType="withEffect">
                                  <p:stCondLst>
                                    <p:cond delay="500"/>
                                  </p:stCondLst>
                                  <p:childTnLst>
                                    <p:animMotion origin="layout" path="M -3.54167E-6 -2.22222E-6 L -3.54167E-6 0.0757 " pathEditMode="relative" rAng="0" ptsTypes="AA">
                                      <p:cBhvr>
                                        <p:cTn id="52" dur="1000" spd="-100000" fill="hold"/>
                                        <p:tgtEl>
                                          <p:spTgt spid="11"/>
                                        </p:tgtEl>
                                        <p:attrNameLst>
                                          <p:attrName>ppt_x</p:attrName>
                                          <p:attrName>ppt_y</p:attrName>
                                        </p:attrNameLst>
                                      </p:cBhvr>
                                      <p:rCtr x="0" y="3773"/>
                                    </p:animMotion>
                                  </p:childTnLst>
                                </p:cTn>
                              </p:par>
                              <p:par>
                                <p:cTn id="53" presetID="10" presetClass="entr" presetSubtype="0" fill="hold" nodeType="withEffect">
                                  <p:stCondLst>
                                    <p:cond delay="5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750"/>
                                        <p:tgtEl>
                                          <p:spTgt spid="12"/>
                                        </p:tgtEl>
                                      </p:cBhvr>
                                    </p:animEffect>
                                  </p:childTnLst>
                                </p:cTn>
                              </p:par>
                              <p:par>
                                <p:cTn id="56" presetID="42" presetClass="path" presetSubtype="0" accel="50000" decel="50000" fill="hold" nodeType="withEffect">
                                  <p:stCondLst>
                                    <p:cond delay="500"/>
                                  </p:stCondLst>
                                  <p:childTnLst>
                                    <p:animMotion origin="layout" path="M -3.54167E-6 -2.22222E-6 L -3.54167E-6 0.0757 " pathEditMode="relative" rAng="0" ptsTypes="AA">
                                      <p:cBhvr>
                                        <p:cTn id="57" dur="1000" spd="-100000" fill="hold"/>
                                        <p:tgtEl>
                                          <p:spTgt spid="12"/>
                                        </p:tgtEl>
                                        <p:attrNameLst>
                                          <p:attrName>ppt_x</p:attrName>
                                          <p:attrName>ppt_y</p:attrName>
                                        </p:attrNameLst>
                                      </p:cBhvr>
                                      <p:rCtr x="0" y="3773"/>
                                    </p:animMotion>
                                  </p:childTnLst>
                                </p:cTn>
                              </p:par>
                              <p:par>
                                <p:cTn id="58" presetID="10" presetClass="entr" presetSubtype="0" fill="hold" nodeType="with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750"/>
                                        <p:tgtEl>
                                          <p:spTgt spid="13"/>
                                        </p:tgtEl>
                                      </p:cBhvr>
                                    </p:animEffect>
                                  </p:childTnLst>
                                </p:cTn>
                              </p:par>
                              <p:par>
                                <p:cTn id="61" presetID="42" presetClass="path" presetSubtype="0" accel="50000" decel="50000" fill="hold" nodeType="withEffect">
                                  <p:stCondLst>
                                    <p:cond delay="500"/>
                                  </p:stCondLst>
                                  <p:childTnLst>
                                    <p:animMotion origin="layout" path="M -3.54167E-6 -2.22222E-6 L -3.54167E-6 0.0757 " pathEditMode="relative" rAng="0" ptsTypes="AA">
                                      <p:cBhvr>
                                        <p:cTn id="62" dur="1000" spd="-100000" fill="hold"/>
                                        <p:tgtEl>
                                          <p:spTgt spid="13"/>
                                        </p:tgtEl>
                                        <p:attrNameLst>
                                          <p:attrName>ppt_x</p:attrName>
                                          <p:attrName>ppt_y</p:attrName>
                                        </p:attrNameLst>
                                      </p:cBhvr>
                                      <p:rCtr x="0" y="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06" grpId="0" animBg="1"/>
      <p:bldP spid="107" grpId="0" animBg="1"/>
      <p:bldP spid="137" grpId="0"/>
      <p:bldP spid="137"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696" t="3505" r="34838"/>
          <a:stretch/>
        </p:blipFill>
        <p:spPr>
          <a:xfrm>
            <a:off x="6597314" y="0"/>
            <a:ext cx="5594686"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Explore the power of JSON</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1.6</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sz="5400" dirty="0">
                <a:gradFill>
                  <a:gsLst>
                    <a:gs pos="0">
                      <a:schemeClr val="accent1"/>
                    </a:gs>
                    <a:gs pos="100000">
                      <a:schemeClr val="accent1"/>
                    </a:gs>
                  </a:gsLst>
                  <a:lin ang="5400000" scaled="0"/>
                </a:gradFill>
                <a:latin typeface="Segoe UI Light" panose="020B0502040204020203" pitchFamily="34" charset="0"/>
                <a:cs typeface="Segoe UI Light" panose="020B0502040204020203" pitchFamily="34" charset="0"/>
              </a:rPr>
              <a:t>Hands-on lab</a:t>
            </a:r>
          </a:p>
        </p:txBody>
      </p:sp>
    </p:spTree>
    <p:extLst>
      <p:ext uri="{BB962C8B-B14F-4D97-AF65-F5344CB8AC3E}">
        <p14:creationId xmlns:p14="http://schemas.microsoft.com/office/powerpoint/2010/main" val="17547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88" name="Rectangle 87"/>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EXPERIENCE</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55" name="Title 3"/>
          <p:cNvSpPr>
            <a:spLocks noGrp="1"/>
          </p:cNvSpPr>
          <p:nvPr>
            <p:ph type="title"/>
          </p:nvPr>
        </p:nvSpPr>
        <p:spPr>
          <a:xfrm>
            <a:off x="455830" y="289511"/>
            <a:ext cx="3419484" cy="899665"/>
          </a:xfrm>
        </p:spPr>
        <p:txBody>
          <a:bodyPr/>
          <a:lstStyle/>
          <a:p>
            <a:pPr lvl="0"/>
            <a:r>
              <a:rPr lang="en-US" dirty="0"/>
              <a:t>Call to action</a:t>
            </a:r>
          </a:p>
        </p:txBody>
      </p:sp>
      <p:sp>
        <p:nvSpPr>
          <p:cNvPr id="93" name="Rectangle 92"/>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39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solidFill>
            <a:schemeClr val="accent2">
              <a:alpha val="80000"/>
            </a:schemeClr>
          </a:solidFill>
        </p:spPr>
        <p:txBody>
          <a:bodyPr/>
          <a:lstStyle/>
          <a:p>
            <a:pPr>
              <a:spcAft>
                <a:spcPts val="600"/>
              </a:spcAft>
            </a:pPr>
            <a:r>
              <a:rPr lang="en-US" dirty="0"/>
              <a:t>Experience 2</a:t>
            </a:r>
            <a:br>
              <a:rPr lang="en-US" dirty="0"/>
            </a:br>
            <a:r>
              <a:rPr lang="en-US" sz="3600" dirty="0">
                <a:solidFill>
                  <a:schemeClr val="bg1"/>
                </a:solidFill>
                <a:latin typeface="Segoe UI Light" panose="020B0502040204020203" pitchFamily="34" charset="0"/>
                <a:cs typeface="Segoe UI Light" panose="020B0502040204020203" pitchFamily="34" charset="0"/>
              </a:rPr>
              <a:t>Modernizing LOB apps with intelligence</a:t>
            </a:r>
            <a:endParaRPr lang="en-US" dirty="0"/>
          </a:p>
        </p:txBody>
      </p:sp>
    </p:spTree>
    <p:extLst>
      <p:ext uri="{BB962C8B-B14F-4D97-AF65-F5344CB8AC3E}">
        <p14:creationId xmlns:p14="http://schemas.microsoft.com/office/powerpoint/2010/main" val="29237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78500" y="6158914"/>
            <a:ext cx="5753963"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gradFill>
                  <a:gsLst>
                    <a:gs pos="83000">
                      <a:schemeClr val="tx1"/>
                    </a:gs>
                    <a:gs pos="100000">
                      <a:schemeClr val="tx1"/>
                    </a:gs>
                  </a:gsLst>
                  <a:lin ang="5400000" scaled="1"/>
                </a:gradFill>
                <a:latin typeface="Segoe UI Light" panose="020B0502040204020203" pitchFamily="34" charset="0"/>
                <a:cs typeface="Segoe UI Light" panose="020B0502040204020203" pitchFamily="34" charset="0"/>
              </a:rPr>
              <a:t>MyExpenses example</a:t>
            </a:r>
          </a:p>
        </p:txBody>
      </p:sp>
      <p:sp>
        <p:nvSpPr>
          <p:cNvPr id="41" name="Rectangle 40"/>
          <p:cNvSpPr/>
          <p:nvPr/>
        </p:nvSpPr>
        <p:spPr>
          <a:xfrm>
            <a:off x="6188901" y="6158914"/>
            <a:ext cx="5779104"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gradFill>
                  <a:gsLst>
                    <a:gs pos="83000">
                      <a:schemeClr val="tx1"/>
                    </a:gs>
                    <a:gs pos="100000">
                      <a:schemeClr val="tx1"/>
                    </a:gs>
                  </a:gsLst>
                  <a:lin ang="5400000" scaled="1"/>
                </a:gradFill>
                <a:latin typeface="Segoe UI Light" panose="020B0502040204020203" pitchFamily="34" charset="0"/>
                <a:cs typeface="Segoe UI Light" panose="020B0502040204020203" pitchFamily="34" charset="0"/>
              </a:rPr>
              <a:t>Adventure Works Bikes example</a:t>
            </a:r>
          </a:p>
        </p:txBody>
      </p:sp>
      <p:sp>
        <p:nvSpPr>
          <p:cNvPr id="59" name="Title 1"/>
          <p:cNvSpPr>
            <a:spLocks noGrp="1"/>
          </p:cNvSpPr>
          <p:nvPr>
            <p:ph type="title"/>
          </p:nvPr>
        </p:nvSpPr>
        <p:spPr>
          <a:xfrm>
            <a:off x="269240" y="289511"/>
            <a:ext cx="2270760" cy="899665"/>
          </a:xfrm>
        </p:spPr>
        <p:txBody>
          <a:bodyPr/>
          <a:lstStyle/>
          <a:p>
            <a:r>
              <a:rPr lang="en-US"/>
              <a:t>Sessions</a:t>
            </a:r>
            <a:endParaRPr lang="en-US" dirty="0"/>
          </a:p>
        </p:txBody>
      </p:sp>
      <p:grpSp>
        <p:nvGrpSpPr>
          <p:cNvPr id="47" name="Group 46"/>
          <p:cNvGrpSpPr/>
          <p:nvPr/>
        </p:nvGrpSpPr>
        <p:grpSpPr>
          <a:xfrm>
            <a:off x="274639" y="6080945"/>
            <a:ext cx="5753240" cy="172796"/>
            <a:chOff x="274639" y="6080945"/>
            <a:chExt cx="5757823" cy="172796"/>
          </a:xfrm>
        </p:grpSpPr>
        <p:cxnSp>
          <p:nvCxnSpPr>
            <p:cNvPr id="107" name="Straight Connector 106"/>
            <p:cNvCxnSpPr/>
            <p:nvPr/>
          </p:nvCxnSpPr>
          <p:spPr>
            <a:xfrm>
              <a:off x="274639" y="6080945"/>
              <a:ext cx="5757823"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5400000">
              <a:off x="3114264" y="6167343"/>
              <a:ext cx="172796"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209091" y="6080945"/>
            <a:ext cx="5761975" cy="172894"/>
            <a:chOff x="6188903" y="6080945"/>
            <a:chExt cx="5782163" cy="172894"/>
          </a:xfrm>
        </p:grpSpPr>
        <p:cxnSp>
          <p:nvCxnSpPr>
            <p:cNvPr id="109" name="Straight Connector 108"/>
            <p:cNvCxnSpPr/>
            <p:nvPr/>
          </p:nvCxnSpPr>
          <p:spPr>
            <a:xfrm>
              <a:off x="6188903" y="6080945"/>
              <a:ext cx="578216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8955127" y="6168073"/>
              <a:ext cx="17153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78500"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1"/>
                    </a:gs>
                    <a:gs pos="100000">
                      <a:schemeClr val="accent1"/>
                    </a:gs>
                  </a:gsLst>
                  <a:lin ang="5400000" scaled="1"/>
                </a:gradFill>
              </a:rPr>
              <a:t>EXPERIENCE 1</a:t>
            </a:r>
          </a:p>
        </p:txBody>
      </p:sp>
      <p:sp>
        <p:nvSpPr>
          <p:cNvPr id="8" name="Rectangle 7"/>
          <p:cNvSpPr/>
          <p:nvPr/>
        </p:nvSpPr>
        <p:spPr>
          <a:xfrm>
            <a:off x="3200662"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2"/>
                    </a:gs>
                    <a:gs pos="100000">
                      <a:schemeClr val="accent2"/>
                    </a:gs>
                  </a:gsLst>
                  <a:lin ang="5400000" scaled="1"/>
                </a:gradFill>
              </a:rPr>
              <a:t>EXPERIENCE 2</a:t>
            </a:r>
          </a:p>
        </p:txBody>
      </p:sp>
      <p:sp>
        <p:nvSpPr>
          <p:cNvPr id="9" name="Rectangle 8"/>
          <p:cNvSpPr/>
          <p:nvPr/>
        </p:nvSpPr>
        <p:spPr>
          <a:xfrm>
            <a:off x="6122824"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4"/>
                    </a:gs>
                    <a:gs pos="100000">
                      <a:schemeClr val="accent4"/>
                    </a:gs>
                  </a:gsLst>
                  <a:lin ang="5400000" scaled="1"/>
                </a:gradFill>
              </a:rPr>
              <a:t>EXPERIENCE 3</a:t>
            </a:r>
          </a:p>
        </p:txBody>
      </p:sp>
      <p:sp>
        <p:nvSpPr>
          <p:cNvPr id="10" name="Rectangle 9"/>
          <p:cNvSpPr/>
          <p:nvPr/>
        </p:nvSpPr>
        <p:spPr>
          <a:xfrm>
            <a:off x="9044985"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3"/>
                    </a:gs>
                    <a:gs pos="100000">
                      <a:schemeClr val="accent3"/>
                    </a:gs>
                  </a:gsLst>
                  <a:lin ang="5400000" scaled="1"/>
                </a:gradFill>
              </a:rPr>
              <a:t>EXPERIENCE 4</a:t>
            </a:r>
          </a:p>
        </p:txBody>
      </p:sp>
      <p:sp>
        <p:nvSpPr>
          <p:cNvPr id="11" name="Rectangle 10"/>
          <p:cNvSpPr/>
          <p:nvPr/>
        </p:nvSpPr>
        <p:spPr>
          <a:xfrm>
            <a:off x="274638" y="1326711"/>
            <a:ext cx="2929943"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a:lnSpc>
                <a:spcPct val="90000"/>
              </a:lnSpc>
            </a:pP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SQL Server 2016—Everything built-in</a:t>
            </a:r>
          </a:p>
        </p:txBody>
      </p:sp>
      <p:sp>
        <p:nvSpPr>
          <p:cNvPr id="13" name="Rectangle 12"/>
          <p:cNvSpPr/>
          <p:nvPr/>
        </p:nvSpPr>
        <p:spPr>
          <a:xfrm>
            <a:off x="6122825" y="1326711"/>
            <a:ext cx="292608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a:lnSpc>
                <a:spcPct val="90000"/>
              </a:lnSpc>
            </a:pP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14" name="Rectangle 13"/>
          <p:cNvSpPr/>
          <p:nvPr/>
        </p:nvSpPr>
        <p:spPr>
          <a:xfrm>
            <a:off x="9044986" y="1326711"/>
            <a:ext cx="292608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a:lnSpc>
                <a:spcPct val="90000"/>
              </a:lnSpc>
            </a:pP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Modernizing </a:t>
            </a:r>
            <a:b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cloud-based web apps</a:t>
            </a:r>
          </a:p>
        </p:txBody>
      </p:sp>
      <p:sp>
        <p:nvSpPr>
          <p:cNvPr id="15" name="Rectangle 14"/>
          <p:cNvSpPr/>
          <p:nvPr/>
        </p:nvSpPr>
        <p:spPr>
          <a:xfrm>
            <a:off x="278500"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SCENARIOS</a:t>
            </a:r>
          </a:p>
        </p:txBody>
      </p:sp>
      <p:sp>
        <p:nvSpPr>
          <p:cNvPr id="16" name="Rectangle 15"/>
          <p:cNvSpPr/>
          <p:nvPr/>
        </p:nvSpPr>
        <p:spPr>
          <a:xfrm>
            <a:off x="3200662"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SCENARIOS</a:t>
            </a:r>
          </a:p>
        </p:txBody>
      </p:sp>
      <p:sp>
        <p:nvSpPr>
          <p:cNvPr id="17" name="Rectangle 16"/>
          <p:cNvSpPr/>
          <p:nvPr/>
        </p:nvSpPr>
        <p:spPr>
          <a:xfrm>
            <a:off x="6122824"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SCENARIOS</a:t>
            </a:r>
          </a:p>
        </p:txBody>
      </p:sp>
      <p:sp>
        <p:nvSpPr>
          <p:cNvPr id="18" name="Rectangle 17"/>
          <p:cNvSpPr/>
          <p:nvPr/>
        </p:nvSpPr>
        <p:spPr>
          <a:xfrm>
            <a:off x="9044985"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90000"/>
              </a:lnSpc>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SCENARIOS</a:t>
            </a:r>
          </a:p>
        </p:txBody>
      </p:sp>
      <p:cxnSp>
        <p:nvCxnSpPr>
          <p:cNvPr id="27" name="Straight Connector 26"/>
          <p:cNvCxnSpPr>
            <a:cxnSpLocks/>
          </p:cNvCxnSpPr>
          <p:nvPr/>
        </p:nvCxnSpPr>
        <p:spPr>
          <a:xfrm flipH="1">
            <a:off x="3191722" y="2126531"/>
            <a:ext cx="8940" cy="3858768"/>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20194"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040893"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1529" y="23317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Recover from user errors more easily using Temporal </a:t>
            </a:r>
          </a:p>
        </p:txBody>
      </p:sp>
      <p:sp>
        <p:nvSpPr>
          <p:cNvPr id="20" name="Rectangle 19"/>
          <p:cNvSpPr/>
          <p:nvPr/>
        </p:nvSpPr>
        <p:spPr>
          <a:xfrm>
            <a:off x="461529" y="29664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Optimize transactional performance using memory-optimized tables and natively compiled SPs</a:t>
            </a:r>
          </a:p>
        </p:txBody>
      </p:sp>
      <p:sp>
        <p:nvSpPr>
          <p:cNvPr id="21" name="Rectangle 20"/>
          <p:cNvSpPr/>
          <p:nvPr/>
        </p:nvSpPr>
        <p:spPr>
          <a:xfrm>
            <a:off x="461529" y="36011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Provide real-time insights into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app transactions</a:t>
            </a:r>
          </a:p>
        </p:txBody>
      </p:sp>
      <p:sp>
        <p:nvSpPr>
          <p:cNvPr id="22" name="Rectangle 21"/>
          <p:cNvSpPr/>
          <p:nvPr/>
        </p:nvSpPr>
        <p:spPr>
          <a:xfrm>
            <a:off x="461529" y="42358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Develop secure and compliant database apps </a:t>
            </a:r>
          </a:p>
        </p:txBody>
      </p:sp>
      <p:sp>
        <p:nvSpPr>
          <p:cNvPr id="23" name="Rectangle 22"/>
          <p:cNvSpPr/>
          <p:nvPr/>
        </p:nvSpPr>
        <p:spPr>
          <a:xfrm>
            <a:off x="461529" y="4870567"/>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Stretch cold data to the cloud without losing query functionality</a:t>
            </a:r>
          </a:p>
        </p:txBody>
      </p:sp>
      <p:sp>
        <p:nvSpPr>
          <p:cNvPr id="6" name="Rectangle 5"/>
          <p:cNvSpPr/>
          <p:nvPr/>
        </p:nvSpPr>
        <p:spPr>
          <a:xfrm rot="16200000">
            <a:off x="71853" y="2534568"/>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1.1</a:t>
            </a:r>
          </a:p>
        </p:txBody>
      </p:sp>
      <p:cxnSp>
        <p:nvCxnSpPr>
          <p:cNvPr id="70" name="Straight Connector 69"/>
          <p:cNvCxnSpPr/>
          <p:nvPr/>
        </p:nvCxnSpPr>
        <p:spPr>
          <a:xfrm>
            <a:off x="461529" y="2923451"/>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529" y="3558147"/>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529" y="4827539"/>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1529" y="4192843"/>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61529" y="550525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Explore the power of JSON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in SQL Server</a:t>
            </a:r>
          </a:p>
        </p:txBody>
      </p:sp>
      <p:cxnSp>
        <p:nvCxnSpPr>
          <p:cNvPr id="94" name="Straight Connector 93"/>
          <p:cNvCxnSpPr/>
          <p:nvPr/>
        </p:nvCxnSpPr>
        <p:spPr>
          <a:xfrm>
            <a:off x="461529" y="5462235"/>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6200000">
            <a:off x="71853" y="3169263"/>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1.2</a:t>
            </a:r>
          </a:p>
        </p:txBody>
      </p:sp>
      <p:sp>
        <p:nvSpPr>
          <p:cNvPr id="112" name="Rectangle 111"/>
          <p:cNvSpPr/>
          <p:nvPr/>
        </p:nvSpPr>
        <p:spPr>
          <a:xfrm rot="16200000">
            <a:off x="71853" y="3803958"/>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1.3</a:t>
            </a:r>
          </a:p>
        </p:txBody>
      </p:sp>
      <p:sp>
        <p:nvSpPr>
          <p:cNvPr id="113" name="Rectangle 112"/>
          <p:cNvSpPr/>
          <p:nvPr/>
        </p:nvSpPr>
        <p:spPr>
          <a:xfrm rot="16200000">
            <a:off x="71853" y="4438653"/>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1.4</a:t>
            </a:r>
          </a:p>
        </p:txBody>
      </p:sp>
      <p:sp>
        <p:nvSpPr>
          <p:cNvPr id="114" name="Rectangle 113"/>
          <p:cNvSpPr/>
          <p:nvPr/>
        </p:nvSpPr>
        <p:spPr>
          <a:xfrm rot="16200000">
            <a:off x="71853" y="5073348"/>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1.5</a:t>
            </a:r>
          </a:p>
        </p:txBody>
      </p:sp>
      <p:sp>
        <p:nvSpPr>
          <p:cNvPr id="115" name="Rectangle 114"/>
          <p:cNvSpPr/>
          <p:nvPr/>
        </p:nvSpPr>
        <p:spPr>
          <a:xfrm rot="16200000">
            <a:off x="71853" y="5708044"/>
            <a:ext cx="548640" cy="143068"/>
          </a:xfrm>
          <a:prstGeom prst="rect">
            <a:avLst/>
          </a:prstGeom>
          <a:solidFill>
            <a:schemeClr val="accent1"/>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1.6</a:t>
            </a:r>
          </a:p>
        </p:txBody>
      </p:sp>
      <p:grpSp>
        <p:nvGrpSpPr>
          <p:cNvPr id="34" name="Group 33"/>
          <p:cNvGrpSpPr/>
          <p:nvPr/>
        </p:nvGrpSpPr>
        <p:grpSpPr>
          <a:xfrm>
            <a:off x="3267921" y="2331782"/>
            <a:ext cx="2853439" cy="1183336"/>
            <a:chOff x="3191721" y="2331782"/>
            <a:chExt cx="2935022" cy="1183336"/>
          </a:xfrm>
        </p:grpSpPr>
        <p:sp>
          <p:nvSpPr>
            <p:cNvPr id="116" name="Rectangle 115"/>
            <p:cNvSpPr/>
            <p:nvPr/>
          </p:nvSpPr>
          <p:spPr>
            <a:xfrm>
              <a:off x="3383543" y="2331782"/>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predictive and prescriptive analytics into your app using R</a:t>
              </a:r>
            </a:p>
          </p:txBody>
        </p:sp>
        <p:sp>
          <p:nvSpPr>
            <p:cNvPr id="117" name="Rectangle 116"/>
            <p:cNvSpPr/>
            <p:nvPr/>
          </p:nvSpPr>
          <p:spPr>
            <a:xfrm>
              <a:off x="3383543" y="2966478"/>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Re-architect your LOB workload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for cloud</a:t>
              </a:r>
            </a:p>
          </p:txBody>
        </p:sp>
        <p:sp>
          <p:nvSpPr>
            <p:cNvPr id="119" name="Rectangle 118"/>
            <p:cNvSpPr/>
            <p:nvPr/>
          </p:nvSpPr>
          <p:spPr>
            <a:xfrm rot="16200000">
              <a:off x="2990823" y="2532680"/>
              <a:ext cx="548640" cy="146843"/>
            </a:xfrm>
            <a:prstGeom prst="rect">
              <a:avLst/>
            </a:prstGeom>
            <a:solidFill>
              <a:schemeClr val="accent2"/>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2.1</a:t>
              </a:r>
            </a:p>
          </p:txBody>
        </p:sp>
        <p:cxnSp>
          <p:nvCxnSpPr>
            <p:cNvPr id="120" name="Straight Connector 119"/>
            <p:cNvCxnSpPr/>
            <p:nvPr/>
          </p:nvCxnSpPr>
          <p:spPr>
            <a:xfrm>
              <a:off x="3383543" y="2923450"/>
              <a:ext cx="2651760" cy="0"/>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rot="16200000">
              <a:off x="2990823" y="3167375"/>
              <a:ext cx="548640" cy="146843"/>
            </a:xfrm>
            <a:prstGeom prst="rect">
              <a:avLst/>
            </a:prstGeom>
            <a:solidFill>
              <a:schemeClr val="accent2"/>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2.2</a:t>
              </a:r>
            </a:p>
          </p:txBody>
        </p:sp>
      </p:grpSp>
      <p:sp>
        <p:nvSpPr>
          <p:cNvPr id="12" name="Rectangle 11"/>
          <p:cNvSpPr/>
          <p:nvPr/>
        </p:nvSpPr>
        <p:spPr>
          <a:xfrm>
            <a:off x="3191720" y="1326711"/>
            <a:ext cx="2935019"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a:lnSpc>
                <a:spcPct val="90000"/>
              </a:lnSpc>
            </a:pP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Modernizing LOB apps </a:t>
            </a:r>
            <a:b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br>
            <a:r>
              <a:rPr lang="en-US"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with intelligence</a:t>
            </a:r>
          </a:p>
        </p:txBody>
      </p:sp>
      <p:grpSp>
        <p:nvGrpSpPr>
          <p:cNvPr id="43" name="Group 42"/>
          <p:cNvGrpSpPr/>
          <p:nvPr/>
        </p:nvGrpSpPr>
        <p:grpSpPr>
          <a:xfrm>
            <a:off x="6188903" y="2331782"/>
            <a:ext cx="2859569" cy="1818033"/>
            <a:chOff x="427039" y="2484182"/>
            <a:chExt cx="2859569" cy="1818033"/>
          </a:xfrm>
        </p:grpSpPr>
        <p:sp>
          <p:nvSpPr>
            <p:cNvPr id="123" name="Rectangle 122"/>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multitenant cloud-based apps with customer isolation and efficiency</a:t>
              </a:r>
            </a:p>
          </p:txBody>
        </p:sp>
        <p:sp>
          <p:nvSpPr>
            <p:cNvPr id="124" name="Rectangle 123"/>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Leverage built-in service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intelligence for greater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performance and data security</a:t>
              </a:r>
            </a:p>
          </p:txBody>
        </p:sp>
        <p:sp>
          <p:nvSpPr>
            <p:cNvPr id="125" name="Rectangle 124"/>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Develop more secure and compliant apps with minimal custom code changes </a:t>
              </a:r>
            </a:p>
          </p:txBody>
        </p:sp>
        <p:sp>
          <p:nvSpPr>
            <p:cNvPr id="126" name="Rectangle 125"/>
            <p:cNvSpPr/>
            <p:nvPr/>
          </p:nvSpPr>
          <p:spPr>
            <a:xfrm rot="16200000">
              <a:off x="224253" y="2686968"/>
              <a:ext cx="548640" cy="143068"/>
            </a:xfrm>
            <a:prstGeom prst="rect">
              <a:avLst/>
            </a:prstGeom>
            <a:solidFill>
              <a:schemeClr val="accent4"/>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3.1</a:t>
              </a:r>
            </a:p>
          </p:txBody>
        </p:sp>
        <p:cxnSp>
          <p:nvCxnSpPr>
            <p:cNvPr id="127" name="Straight Connector 126"/>
            <p:cNvCxnSpPr/>
            <p:nvPr/>
          </p:nvCxnSpPr>
          <p:spPr>
            <a:xfrm>
              <a:off x="613929" y="3075851"/>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3929" y="3710547"/>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rot="16200000">
              <a:off x="224253" y="3321663"/>
              <a:ext cx="548640" cy="143068"/>
            </a:xfrm>
            <a:prstGeom prst="rect">
              <a:avLst/>
            </a:prstGeom>
            <a:solidFill>
              <a:schemeClr val="accent4"/>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3.2</a:t>
              </a:r>
            </a:p>
          </p:txBody>
        </p:sp>
        <p:sp>
          <p:nvSpPr>
            <p:cNvPr id="131" name="Rectangle 130"/>
            <p:cNvSpPr/>
            <p:nvPr/>
          </p:nvSpPr>
          <p:spPr>
            <a:xfrm rot="16200000">
              <a:off x="224253" y="3956358"/>
              <a:ext cx="548640" cy="143068"/>
            </a:xfrm>
            <a:prstGeom prst="rect">
              <a:avLst/>
            </a:prstGeom>
            <a:solidFill>
              <a:schemeClr val="accent4"/>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3.3</a:t>
              </a:r>
            </a:p>
          </p:txBody>
        </p:sp>
      </p:grpSp>
      <p:grpSp>
        <p:nvGrpSpPr>
          <p:cNvPr id="44" name="Group 43"/>
          <p:cNvGrpSpPr/>
          <p:nvPr/>
        </p:nvGrpSpPr>
        <p:grpSpPr>
          <a:xfrm>
            <a:off x="9108436" y="2331782"/>
            <a:ext cx="2859569" cy="2452729"/>
            <a:chOff x="427039" y="2484182"/>
            <a:chExt cx="2859569" cy="2452729"/>
          </a:xfrm>
        </p:grpSpPr>
        <p:sp>
          <p:nvSpPr>
            <p:cNvPr id="132" name="Rectangle 131"/>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globally-distributed, multi-model database service for mission-critical applications using Cosmos DB</a:t>
              </a:r>
            </a:p>
          </p:txBody>
        </p:sp>
        <p:sp>
          <p:nvSpPr>
            <p:cNvPr id="133" name="Rectangle 132"/>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first-class search experiences within your web apps using Azure Search</a:t>
              </a:r>
            </a:p>
          </p:txBody>
        </p:sp>
        <p:sp>
          <p:nvSpPr>
            <p:cNvPr id="134" name="Rectangle 133"/>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Process unstructured Big Data </a:t>
              </a:r>
              <a:br>
                <a:rPr lang="en-US" sz="1200" dirty="0">
                  <a:gradFill>
                    <a:gsLst>
                      <a:gs pos="83000">
                        <a:schemeClr val="tx1"/>
                      </a:gs>
                      <a:gs pos="100000">
                        <a:schemeClr val="tx1"/>
                      </a:gs>
                    </a:gsLst>
                    <a:lin ang="5400000" scaled="1"/>
                  </a:gradFill>
                </a:rPr>
              </a:br>
              <a:r>
                <a:rPr lang="en-US" sz="1200" dirty="0">
                  <a:gradFill>
                    <a:gsLst>
                      <a:gs pos="83000">
                        <a:schemeClr val="tx1"/>
                      </a:gs>
                      <a:gs pos="100000">
                        <a:schemeClr val="tx1"/>
                      </a:gs>
                    </a:gsLst>
                    <a:lin ang="5400000" scaled="1"/>
                  </a:gradFill>
                </a:rPr>
                <a:t>using U-SQL</a:t>
              </a:r>
            </a:p>
          </p:txBody>
        </p:sp>
        <p:sp>
          <p:nvSpPr>
            <p:cNvPr id="135" name="Rectangle 134"/>
            <p:cNvSpPr/>
            <p:nvPr/>
          </p:nvSpPr>
          <p:spPr>
            <a:xfrm>
              <a:off x="613929" y="43882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SQL-based cloud DW solutions to support BI</a:t>
              </a:r>
            </a:p>
          </p:txBody>
        </p:sp>
        <p:sp>
          <p:nvSpPr>
            <p:cNvPr id="136" name="Rectangle 135"/>
            <p:cNvSpPr/>
            <p:nvPr/>
          </p:nvSpPr>
          <p:spPr>
            <a:xfrm rot="16200000">
              <a:off x="224253" y="2686968"/>
              <a:ext cx="548640" cy="143068"/>
            </a:xfrm>
            <a:prstGeom prst="rect">
              <a:avLst/>
            </a:prstGeom>
            <a:solidFill>
              <a:schemeClr val="accent3"/>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4.1</a:t>
              </a:r>
            </a:p>
          </p:txBody>
        </p:sp>
        <p:cxnSp>
          <p:nvCxnSpPr>
            <p:cNvPr id="137" name="Straight Connector 136"/>
            <p:cNvCxnSpPr/>
            <p:nvPr/>
          </p:nvCxnSpPr>
          <p:spPr>
            <a:xfrm>
              <a:off x="613929" y="3075851"/>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13929" y="3710547"/>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929" y="4345243"/>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rot="16200000">
              <a:off x="224253" y="3321663"/>
              <a:ext cx="548640" cy="143068"/>
            </a:xfrm>
            <a:prstGeom prst="rect">
              <a:avLst/>
            </a:prstGeom>
            <a:solidFill>
              <a:schemeClr val="accent3"/>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4.2</a:t>
              </a:r>
            </a:p>
          </p:txBody>
        </p:sp>
        <p:sp>
          <p:nvSpPr>
            <p:cNvPr id="142" name="Rectangle 141"/>
            <p:cNvSpPr/>
            <p:nvPr/>
          </p:nvSpPr>
          <p:spPr>
            <a:xfrm rot="16200000">
              <a:off x="224253" y="3956358"/>
              <a:ext cx="548640" cy="143068"/>
            </a:xfrm>
            <a:prstGeom prst="rect">
              <a:avLst/>
            </a:prstGeom>
            <a:solidFill>
              <a:schemeClr val="accent3"/>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4.3</a:t>
              </a:r>
            </a:p>
          </p:txBody>
        </p:sp>
        <p:sp>
          <p:nvSpPr>
            <p:cNvPr id="143" name="Rectangle 142"/>
            <p:cNvSpPr/>
            <p:nvPr/>
          </p:nvSpPr>
          <p:spPr>
            <a:xfrm rot="16200000">
              <a:off x="224253" y="4591053"/>
              <a:ext cx="548640" cy="143068"/>
            </a:xfrm>
            <a:prstGeom prst="rect">
              <a:avLst/>
            </a:prstGeom>
            <a:solidFill>
              <a:schemeClr val="accent3"/>
            </a:solidFill>
          </p:spPr>
          <p:txBody>
            <a:bodyPr wrap="square" lIns="0" tIns="0" rIns="0" bIns="0" anchor="ctr" anchorCtr="0">
              <a:noAutofit/>
            </a:bodyPr>
            <a:lstStyle/>
            <a:p>
              <a:pPr algn="ctr">
                <a:lnSpc>
                  <a:spcPct val="90000"/>
                </a:lnSpc>
              </a:pPr>
              <a:r>
                <a:rPr lang="en-US" sz="10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4.4</a:t>
              </a:r>
            </a:p>
          </p:txBody>
        </p:sp>
      </p:grpSp>
    </p:spTree>
    <p:extLst>
      <p:ext uri="{BB962C8B-B14F-4D97-AF65-F5344CB8AC3E}">
        <p14:creationId xmlns:p14="http://schemas.microsoft.com/office/powerpoint/2010/main" val="256918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78500" y="6158914"/>
            <a:ext cx="5753963"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MyExpenses example</a:t>
            </a:r>
          </a:p>
        </p:txBody>
      </p:sp>
      <p:sp>
        <p:nvSpPr>
          <p:cNvPr id="41" name="Rectangle 40"/>
          <p:cNvSpPr/>
          <p:nvPr/>
        </p:nvSpPr>
        <p:spPr>
          <a:xfrm>
            <a:off x="6188901" y="6158914"/>
            <a:ext cx="5779104"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737373"/>
                    </a:gs>
                    <a:gs pos="100000">
                      <a:srgbClr val="737373"/>
                    </a:gs>
                  </a:gsLst>
                  <a:lin ang="5400000" scaled="1"/>
                </a:gradFill>
                <a:effectLst/>
                <a:uLnTx/>
                <a:uFillTx/>
                <a:latin typeface="Segoe UI Light" panose="020B0502040204020203" pitchFamily="34" charset="0"/>
                <a:ea typeface="+mn-ea"/>
                <a:cs typeface="Segoe UI Light" panose="020B0502040204020203" pitchFamily="34" charset="0"/>
              </a:rPr>
              <a:t>Adventure Works Bikes example</a:t>
            </a:r>
          </a:p>
        </p:txBody>
      </p:sp>
      <p:sp>
        <p:nvSpPr>
          <p:cNvPr id="59" name="Title 1"/>
          <p:cNvSpPr>
            <a:spLocks noGrp="1"/>
          </p:cNvSpPr>
          <p:nvPr>
            <p:ph type="title"/>
          </p:nvPr>
        </p:nvSpPr>
        <p:spPr>
          <a:xfrm>
            <a:off x="269240" y="289511"/>
            <a:ext cx="2270760" cy="899665"/>
          </a:xfrm>
        </p:spPr>
        <p:txBody>
          <a:bodyPr/>
          <a:lstStyle/>
          <a:p>
            <a:r>
              <a:rPr lang="en-US" dirty="0"/>
              <a:t>Sessions</a:t>
            </a:r>
          </a:p>
        </p:txBody>
      </p:sp>
      <p:cxnSp>
        <p:nvCxnSpPr>
          <p:cNvPr id="107" name="Straight Connector 106"/>
          <p:cNvCxnSpPr/>
          <p:nvPr/>
        </p:nvCxnSpPr>
        <p:spPr>
          <a:xfrm>
            <a:off x="274639" y="6080945"/>
            <a:ext cx="575324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209091" y="6080945"/>
            <a:ext cx="5761975" cy="172894"/>
            <a:chOff x="6188903" y="6080945"/>
            <a:chExt cx="5782163" cy="172894"/>
          </a:xfrm>
        </p:grpSpPr>
        <p:cxnSp>
          <p:nvCxnSpPr>
            <p:cNvPr id="109" name="Straight Connector 108"/>
            <p:cNvCxnSpPr/>
            <p:nvPr/>
          </p:nvCxnSpPr>
          <p:spPr>
            <a:xfrm>
              <a:off x="6188903" y="6080945"/>
              <a:ext cx="578216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8955127" y="6168073"/>
              <a:ext cx="17153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78500"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light"/>
                <a:ea typeface="+mn-ea"/>
                <a:cs typeface="+mn-cs"/>
              </a:rPr>
              <a:t>EXPERIENCE 1</a:t>
            </a:r>
          </a:p>
        </p:txBody>
      </p:sp>
      <p:sp>
        <p:nvSpPr>
          <p:cNvPr id="8" name="Rectangle 7"/>
          <p:cNvSpPr/>
          <p:nvPr/>
        </p:nvSpPr>
        <p:spPr>
          <a:xfrm>
            <a:off x="3200662"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light"/>
                <a:ea typeface="+mn-ea"/>
                <a:cs typeface="+mn-cs"/>
              </a:rPr>
              <a:t>EXPERIENCE 2</a:t>
            </a:r>
          </a:p>
        </p:txBody>
      </p:sp>
      <p:sp>
        <p:nvSpPr>
          <p:cNvPr id="9" name="Rectangle 8"/>
          <p:cNvSpPr/>
          <p:nvPr/>
        </p:nvSpPr>
        <p:spPr>
          <a:xfrm>
            <a:off x="6122824"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light"/>
                <a:ea typeface="+mn-ea"/>
                <a:cs typeface="+mn-cs"/>
              </a:rPr>
              <a:t>EXPERIENCE 3</a:t>
            </a:r>
          </a:p>
        </p:txBody>
      </p:sp>
      <p:sp>
        <p:nvSpPr>
          <p:cNvPr id="10" name="Rectangle 9"/>
          <p:cNvSpPr/>
          <p:nvPr/>
        </p:nvSpPr>
        <p:spPr>
          <a:xfrm>
            <a:off x="9044985"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light"/>
                <a:ea typeface="+mn-ea"/>
                <a:cs typeface="+mn-cs"/>
              </a:rPr>
              <a:t>EXPERIENCE 4</a:t>
            </a:r>
          </a:p>
        </p:txBody>
      </p:sp>
      <p:sp>
        <p:nvSpPr>
          <p:cNvPr id="11" name="Rectangle 10"/>
          <p:cNvSpPr/>
          <p:nvPr/>
        </p:nvSpPr>
        <p:spPr>
          <a:xfrm>
            <a:off x="274638" y="1326711"/>
            <a:ext cx="2929943"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SQL Server 2016—Everything built-in</a:t>
            </a:r>
          </a:p>
        </p:txBody>
      </p:sp>
      <p:sp>
        <p:nvSpPr>
          <p:cNvPr id="13" name="Rectangle 12"/>
          <p:cNvSpPr/>
          <p:nvPr/>
        </p:nvSpPr>
        <p:spPr>
          <a:xfrm>
            <a:off x="6122825" y="1326711"/>
            <a:ext cx="292608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Evolving SQL workloads from software to SaaS</a:t>
            </a:r>
          </a:p>
        </p:txBody>
      </p:sp>
      <p:sp>
        <p:nvSpPr>
          <p:cNvPr id="14" name="Rectangle 13"/>
          <p:cNvSpPr/>
          <p:nvPr/>
        </p:nvSpPr>
        <p:spPr>
          <a:xfrm>
            <a:off x="9044986" y="1326711"/>
            <a:ext cx="292608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cloud-based web apps</a:t>
            </a:r>
          </a:p>
        </p:txBody>
      </p:sp>
      <p:sp>
        <p:nvSpPr>
          <p:cNvPr id="15" name="Rectangle 14"/>
          <p:cNvSpPr/>
          <p:nvPr/>
        </p:nvSpPr>
        <p:spPr>
          <a:xfrm>
            <a:off x="278500"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6" name="Rectangle 15"/>
          <p:cNvSpPr/>
          <p:nvPr/>
        </p:nvSpPr>
        <p:spPr>
          <a:xfrm>
            <a:off x="3200662"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7" name="Rectangle 16"/>
          <p:cNvSpPr/>
          <p:nvPr/>
        </p:nvSpPr>
        <p:spPr>
          <a:xfrm>
            <a:off x="6122824"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8" name="Rectangle 17"/>
          <p:cNvSpPr/>
          <p:nvPr/>
        </p:nvSpPr>
        <p:spPr>
          <a:xfrm>
            <a:off x="9044985"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cxnSp>
        <p:nvCxnSpPr>
          <p:cNvPr id="27" name="Straight Connector 26"/>
          <p:cNvCxnSpPr>
            <a:cxnSpLocks/>
          </p:cNvCxnSpPr>
          <p:nvPr/>
        </p:nvCxnSpPr>
        <p:spPr>
          <a:xfrm flipH="1">
            <a:off x="3191722" y="2126531"/>
            <a:ext cx="8940" cy="3858768"/>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20194"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040893"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1529" y="23317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Recover from user errors more easily using Temporal </a:t>
            </a:r>
          </a:p>
        </p:txBody>
      </p:sp>
      <p:sp>
        <p:nvSpPr>
          <p:cNvPr id="20" name="Rectangle 19"/>
          <p:cNvSpPr/>
          <p:nvPr/>
        </p:nvSpPr>
        <p:spPr>
          <a:xfrm>
            <a:off x="461529" y="29664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Optimize transactional performance using memory-optimized tables and natively compiled SPs</a:t>
            </a:r>
          </a:p>
        </p:txBody>
      </p:sp>
      <p:sp>
        <p:nvSpPr>
          <p:cNvPr id="21" name="Rectangle 20"/>
          <p:cNvSpPr/>
          <p:nvPr/>
        </p:nvSpPr>
        <p:spPr>
          <a:xfrm>
            <a:off x="461529" y="36011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Provide real-time insights into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app transactions</a:t>
            </a:r>
          </a:p>
        </p:txBody>
      </p:sp>
      <p:sp>
        <p:nvSpPr>
          <p:cNvPr id="22" name="Rectangle 21"/>
          <p:cNvSpPr/>
          <p:nvPr/>
        </p:nvSpPr>
        <p:spPr>
          <a:xfrm>
            <a:off x="461529" y="42358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secure and compliant database apps </a:t>
            </a:r>
          </a:p>
        </p:txBody>
      </p:sp>
      <p:sp>
        <p:nvSpPr>
          <p:cNvPr id="23" name="Rectangle 22"/>
          <p:cNvSpPr/>
          <p:nvPr/>
        </p:nvSpPr>
        <p:spPr>
          <a:xfrm>
            <a:off x="461529" y="4870567"/>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Stretch cold data to the cloud without losing query functionality</a:t>
            </a:r>
          </a:p>
        </p:txBody>
      </p:sp>
      <p:sp>
        <p:nvSpPr>
          <p:cNvPr id="6" name="Rectangle 5"/>
          <p:cNvSpPr/>
          <p:nvPr/>
        </p:nvSpPr>
        <p:spPr>
          <a:xfrm rot="16200000">
            <a:off x="71853" y="253456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1.1</a:t>
            </a:r>
          </a:p>
        </p:txBody>
      </p:sp>
      <p:cxnSp>
        <p:nvCxnSpPr>
          <p:cNvPr id="70" name="Straight Connector 69"/>
          <p:cNvCxnSpPr/>
          <p:nvPr/>
        </p:nvCxnSpPr>
        <p:spPr>
          <a:xfrm>
            <a:off x="461529" y="2923451"/>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529" y="3558147"/>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529" y="4827539"/>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1529" y="4192843"/>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61529" y="550525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Explore the power of JSON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 SQL Server</a:t>
            </a:r>
          </a:p>
        </p:txBody>
      </p:sp>
      <p:cxnSp>
        <p:nvCxnSpPr>
          <p:cNvPr id="94" name="Straight Connector 93"/>
          <p:cNvCxnSpPr/>
          <p:nvPr/>
        </p:nvCxnSpPr>
        <p:spPr>
          <a:xfrm>
            <a:off x="461529" y="5462235"/>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6200000">
            <a:off x="71853" y="316926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1.2</a:t>
            </a:r>
          </a:p>
        </p:txBody>
      </p:sp>
      <p:sp>
        <p:nvSpPr>
          <p:cNvPr id="112" name="Rectangle 111"/>
          <p:cNvSpPr/>
          <p:nvPr/>
        </p:nvSpPr>
        <p:spPr>
          <a:xfrm rot="16200000">
            <a:off x="71853" y="380395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1.3</a:t>
            </a:r>
          </a:p>
        </p:txBody>
      </p:sp>
      <p:sp>
        <p:nvSpPr>
          <p:cNvPr id="113" name="Rectangle 112"/>
          <p:cNvSpPr/>
          <p:nvPr/>
        </p:nvSpPr>
        <p:spPr>
          <a:xfrm rot="16200000">
            <a:off x="71853" y="443865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1.4</a:t>
            </a:r>
          </a:p>
        </p:txBody>
      </p:sp>
      <p:sp>
        <p:nvSpPr>
          <p:cNvPr id="114" name="Rectangle 113"/>
          <p:cNvSpPr/>
          <p:nvPr/>
        </p:nvSpPr>
        <p:spPr>
          <a:xfrm rot="16200000">
            <a:off x="71853" y="507334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1.5</a:t>
            </a:r>
          </a:p>
        </p:txBody>
      </p:sp>
      <p:sp>
        <p:nvSpPr>
          <p:cNvPr id="115" name="Rectangle 114"/>
          <p:cNvSpPr/>
          <p:nvPr/>
        </p:nvSpPr>
        <p:spPr>
          <a:xfrm rot="16200000">
            <a:off x="71853" y="5708044"/>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1.6</a:t>
            </a:r>
          </a:p>
        </p:txBody>
      </p:sp>
      <p:grpSp>
        <p:nvGrpSpPr>
          <p:cNvPr id="34" name="Group 33"/>
          <p:cNvGrpSpPr/>
          <p:nvPr/>
        </p:nvGrpSpPr>
        <p:grpSpPr>
          <a:xfrm>
            <a:off x="3267921" y="2331782"/>
            <a:ext cx="2853439" cy="1183336"/>
            <a:chOff x="3191721" y="2331782"/>
            <a:chExt cx="2935022" cy="1183336"/>
          </a:xfrm>
        </p:grpSpPr>
        <p:sp>
          <p:nvSpPr>
            <p:cNvPr id="116" name="Rectangle 115"/>
            <p:cNvSpPr/>
            <p:nvPr/>
          </p:nvSpPr>
          <p:spPr>
            <a:xfrm>
              <a:off x="3383543" y="2331782"/>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predictive and prescriptive analytics into your app using R</a:t>
              </a:r>
            </a:p>
          </p:txBody>
        </p:sp>
        <p:sp>
          <p:nvSpPr>
            <p:cNvPr id="117" name="Rectangle 116"/>
            <p:cNvSpPr/>
            <p:nvPr/>
          </p:nvSpPr>
          <p:spPr>
            <a:xfrm>
              <a:off x="3383543" y="2966478"/>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Re-architect your LOB workload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for cloud</a:t>
              </a:r>
            </a:p>
          </p:txBody>
        </p:sp>
        <p:sp>
          <p:nvSpPr>
            <p:cNvPr id="119" name="Rectangle 118"/>
            <p:cNvSpPr/>
            <p:nvPr/>
          </p:nvSpPr>
          <p:spPr>
            <a:xfrm rot="16200000">
              <a:off x="2990823" y="2532680"/>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2.1</a:t>
              </a:r>
            </a:p>
          </p:txBody>
        </p:sp>
        <p:cxnSp>
          <p:nvCxnSpPr>
            <p:cNvPr id="120" name="Straight Connector 119"/>
            <p:cNvCxnSpPr/>
            <p:nvPr/>
          </p:nvCxnSpPr>
          <p:spPr>
            <a:xfrm>
              <a:off x="3383543" y="2923450"/>
              <a:ext cx="2651760" cy="0"/>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rot="16200000">
              <a:off x="2990823" y="3167375"/>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2.2</a:t>
              </a:r>
            </a:p>
          </p:txBody>
        </p:sp>
      </p:grpSp>
      <p:sp>
        <p:nvSpPr>
          <p:cNvPr id="12" name="Rectangle 11"/>
          <p:cNvSpPr/>
          <p:nvPr/>
        </p:nvSpPr>
        <p:spPr>
          <a:xfrm>
            <a:off x="3191720" y="1326711"/>
            <a:ext cx="2935019"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LOB apps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with intelligence</a:t>
            </a:r>
          </a:p>
        </p:txBody>
      </p:sp>
      <p:grpSp>
        <p:nvGrpSpPr>
          <p:cNvPr id="43" name="Group 42"/>
          <p:cNvGrpSpPr/>
          <p:nvPr/>
        </p:nvGrpSpPr>
        <p:grpSpPr>
          <a:xfrm>
            <a:off x="6188903" y="2331782"/>
            <a:ext cx="2859569" cy="1818033"/>
            <a:chOff x="427039" y="2484182"/>
            <a:chExt cx="2859569" cy="1818033"/>
          </a:xfrm>
        </p:grpSpPr>
        <p:sp>
          <p:nvSpPr>
            <p:cNvPr id="123" name="Rectangle 122"/>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multitenant cloud-based apps with customer isolation and efficiency</a:t>
              </a:r>
            </a:p>
          </p:txBody>
        </p:sp>
        <p:sp>
          <p:nvSpPr>
            <p:cNvPr id="124" name="Rectangle 123"/>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Leverage built-in service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intelligence for greater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performance and data security</a:t>
              </a:r>
            </a:p>
          </p:txBody>
        </p:sp>
        <p:sp>
          <p:nvSpPr>
            <p:cNvPr id="125" name="Rectangle 124"/>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more secure and compliant apps with minimal custom code changes </a:t>
              </a:r>
            </a:p>
          </p:txBody>
        </p:sp>
        <p:sp>
          <p:nvSpPr>
            <p:cNvPr id="126" name="Rectangle 125"/>
            <p:cNvSpPr/>
            <p:nvPr/>
          </p:nvSpPr>
          <p:spPr>
            <a:xfrm rot="16200000">
              <a:off x="224253" y="268696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3.1</a:t>
              </a:r>
            </a:p>
          </p:txBody>
        </p:sp>
        <p:cxnSp>
          <p:nvCxnSpPr>
            <p:cNvPr id="127" name="Straight Connector 126"/>
            <p:cNvCxnSpPr/>
            <p:nvPr/>
          </p:nvCxnSpPr>
          <p:spPr>
            <a:xfrm>
              <a:off x="613929" y="3075851"/>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3929" y="3710547"/>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rot="16200000">
              <a:off x="224253" y="3321663"/>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3.2</a:t>
              </a:r>
            </a:p>
          </p:txBody>
        </p:sp>
        <p:sp>
          <p:nvSpPr>
            <p:cNvPr id="131" name="Rectangle 130"/>
            <p:cNvSpPr/>
            <p:nvPr/>
          </p:nvSpPr>
          <p:spPr>
            <a:xfrm rot="16200000">
              <a:off x="224253" y="395635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3.3</a:t>
              </a:r>
            </a:p>
          </p:txBody>
        </p:sp>
      </p:grpSp>
      <p:grpSp>
        <p:nvGrpSpPr>
          <p:cNvPr id="44" name="Group 43"/>
          <p:cNvGrpSpPr/>
          <p:nvPr/>
        </p:nvGrpSpPr>
        <p:grpSpPr>
          <a:xfrm>
            <a:off x="9108436" y="2331782"/>
            <a:ext cx="2859569" cy="2452729"/>
            <a:chOff x="427039" y="2484182"/>
            <a:chExt cx="2859569" cy="2452729"/>
          </a:xfrm>
        </p:grpSpPr>
        <p:sp>
          <p:nvSpPr>
            <p:cNvPr id="132" name="Rectangle 131"/>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Accelerate development with NoSQL</a:t>
              </a:r>
            </a:p>
          </p:txBody>
        </p:sp>
        <p:sp>
          <p:nvSpPr>
            <p:cNvPr id="133" name="Rectangle 132"/>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first-class search experiences within your web apps</a:t>
              </a:r>
            </a:p>
          </p:txBody>
        </p:sp>
        <p:sp>
          <p:nvSpPr>
            <p:cNvPr id="134" name="Rectangle 133"/>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Process unstructured Big Data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using U-SQL</a:t>
              </a:r>
            </a:p>
          </p:txBody>
        </p:sp>
        <p:sp>
          <p:nvSpPr>
            <p:cNvPr id="135" name="Rectangle 134"/>
            <p:cNvSpPr/>
            <p:nvPr/>
          </p:nvSpPr>
          <p:spPr>
            <a:xfrm>
              <a:off x="613929" y="43882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SQL-based cloud DW solutions to support BI</a:t>
              </a:r>
            </a:p>
          </p:txBody>
        </p:sp>
        <p:sp>
          <p:nvSpPr>
            <p:cNvPr id="136" name="Rectangle 135"/>
            <p:cNvSpPr/>
            <p:nvPr/>
          </p:nvSpPr>
          <p:spPr>
            <a:xfrm rot="16200000">
              <a:off x="224253" y="268696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4.1</a:t>
              </a:r>
            </a:p>
          </p:txBody>
        </p:sp>
        <p:cxnSp>
          <p:nvCxnSpPr>
            <p:cNvPr id="137" name="Straight Connector 136"/>
            <p:cNvCxnSpPr/>
            <p:nvPr/>
          </p:nvCxnSpPr>
          <p:spPr>
            <a:xfrm>
              <a:off x="613929" y="3075851"/>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13929" y="3710547"/>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929" y="4345243"/>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rot="16200000">
              <a:off x="224253" y="332166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4.2</a:t>
              </a:r>
            </a:p>
          </p:txBody>
        </p:sp>
        <p:sp>
          <p:nvSpPr>
            <p:cNvPr id="142" name="Rectangle 141"/>
            <p:cNvSpPr/>
            <p:nvPr/>
          </p:nvSpPr>
          <p:spPr>
            <a:xfrm rot="16200000">
              <a:off x="224253" y="395635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4.3</a:t>
              </a:r>
            </a:p>
          </p:txBody>
        </p:sp>
        <p:sp>
          <p:nvSpPr>
            <p:cNvPr id="143" name="Rectangle 142"/>
            <p:cNvSpPr/>
            <p:nvPr/>
          </p:nvSpPr>
          <p:spPr>
            <a:xfrm rot="16200000">
              <a:off x="224253" y="459105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4.4</a:t>
              </a:r>
            </a:p>
          </p:txBody>
        </p:sp>
      </p:grpSp>
      <p:cxnSp>
        <p:nvCxnSpPr>
          <p:cNvPr id="111" name="Straight Connector 110"/>
          <p:cNvCxnSpPr/>
          <p:nvPr/>
        </p:nvCxnSpPr>
        <p:spPr>
          <a:xfrm rot="5400000">
            <a:off x="3111935" y="6167343"/>
            <a:ext cx="172796"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6044" y="1003300"/>
            <a:ext cx="12006746" cy="5780812"/>
            <a:chOff x="116044" y="1003300"/>
            <a:chExt cx="12006746" cy="5780812"/>
          </a:xfrm>
        </p:grpSpPr>
        <p:grpSp>
          <p:nvGrpSpPr>
            <p:cNvPr id="2" name="Group 1"/>
            <p:cNvGrpSpPr/>
            <p:nvPr/>
          </p:nvGrpSpPr>
          <p:grpSpPr>
            <a:xfrm>
              <a:off x="210509" y="2248044"/>
              <a:ext cx="2981210" cy="3927068"/>
              <a:chOff x="3569228" y="1093214"/>
              <a:chExt cx="8902970" cy="5492074"/>
            </a:xfrm>
          </p:grpSpPr>
          <p:sp>
            <p:nvSpPr>
              <p:cNvPr id="71" name="Rectangle 70"/>
              <p:cNvSpPr/>
              <p:nvPr/>
            </p:nvSpPr>
            <p:spPr>
              <a:xfrm>
                <a:off x="3569228" y="1093214"/>
                <a:ext cx="8785818" cy="53584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2" name="Rectangle 71"/>
              <p:cNvSpPr/>
              <p:nvPr/>
            </p:nvSpPr>
            <p:spPr>
              <a:xfrm>
                <a:off x="3661205" y="6429251"/>
                <a:ext cx="8810993" cy="15603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75" name="Rectangle 74"/>
            <p:cNvSpPr/>
            <p:nvPr/>
          </p:nvSpPr>
          <p:spPr>
            <a:xfrm>
              <a:off x="6209092" y="6048799"/>
              <a:ext cx="5913698" cy="7353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6" name="Group 75"/>
            <p:cNvGrpSpPr/>
            <p:nvPr/>
          </p:nvGrpSpPr>
          <p:grpSpPr>
            <a:xfrm>
              <a:off x="6174914" y="2058231"/>
              <a:ext cx="5947876" cy="4021354"/>
              <a:chOff x="3189338" y="1134508"/>
              <a:chExt cx="8785818" cy="5586104"/>
            </a:xfrm>
          </p:grpSpPr>
          <p:sp>
            <p:nvSpPr>
              <p:cNvPr id="77" name="Rectangle 76"/>
              <p:cNvSpPr/>
              <p:nvPr/>
            </p:nvSpPr>
            <p:spPr>
              <a:xfrm>
                <a:off x="3189338" y="1134508"/>
                <a:ext cx="8785818" cy="486847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9" name="Rectangle 78"/>
              <p:cNvSpPr/>
              <p:nvPr/>
            </p:nvSpPr>
            <p:spPr>
              <a:xfrm>
                <a:off x="3437943" y="5985298"/>
                <a:ext cx="8530062" cy="735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0" name="Rectangle 79"/>
              <p:cNvSpPr/>
              <p:nvPr/>
            </p:nvSpPr>
            <p:spPr>
              <a:xfrm>
                <a:off x="3202567" y="5985299"/>
                <a:ext cx="2899302" cy="3246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1" name="Rectangle 80"/>
            <p:cNvSpPr/>
            <p:nvPr/>
          </p:nvSpPr>
          <p:spPr>
            <a:xfrm>
              <a:off x="6108904" y="1003300"/>
              <a:ext cx="5913698" cy="11218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3" name="Rectangle 82"/>
            <p:cNvSpPr/>
            <p:nvPr/>
          </p:nvSpPr>
          <p:spPr>
            <a:xfrm>
              <a:off x="116044" y="1155700"/>
              <a:ext cx="3082133" cy="11218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9064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189" r="41203"/>
          <a:stretch/>
        </p:blipFill>
        <p:spPr>
          <a:xfrm>
            <a:off x="6675514" y="0"/>
            <a:ext cx="5516485" cy="6863608"/>
          </a:xfrm>
          <a:prstGeom prst="rect">
            <a:avLst/>
          </a:prstGeom>
        </p:spPr>
      </p:pic>
      <p:sp>
        <p:nvSpPr>
          <p:cNvPr id="11" name="Title 1"/>
          <p:cNvSpPr txBox="1">
            <a:spLocks/>
          </p:cNvSpPr>
          <p:nvPr/>
        </p:nvSpPr>
        <p:spPr>
          <a:xfrm>
            <a:off x="274638" y="289511"/>
            <a:ext cx="6400877" cy="1916341"/>
          </a:xfrm>
          <a:prstGeom prst="rect">
            <a:avLst/>
          </a:prstGeom>
        </p:spPr>
        <p:txBody>
          <a:bodyPr vert="horz" lIns="182880" tIns="146304" rIns="182880" bIns="146304"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defRPr/>
            </a:pPr>
            <a: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Making an </a:t>
            </a:r>
            <a:b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app intelligent</a:t>
            </a:r>
          </a:p>
        </p:txBody>
      </p:sp>
      <p:sp>
        <p:nvSpPr>
          <p:cNvPr id="9" name="Content Placeholder 2"/>
          <p:cNvSpPr txBox="1">
            <a:spLocks/>
          </p:cNvSpPr>
          <p:nvPr/>
        </p:nvSpPr>
        <p:spPr>
          <a:xfrm>
            <a:off x="274638" y="2270906"/>
            <a:ext cx="5923993" cy="1538314"/>
          </a:xfrm>
          <a:prstGeom prst="rect">
            <a:avLst/>
          </a:prstGeom>
        </p:spPr>
        <p:txBody>
          <a:bodyPr vert="horz" lIns="182880" tIns="146304" rIns="182880" bIns="146304"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spcAft>
                <a:spcPts val="1200"/>
              </a:spcAft>
              <a:defRPr/>
            </a:pPr>
            <a:r>
              <a:rPr lang="en-US" sz="2200" dirty="0">
                <a:gradFill>
                  <a:gsLst>
                    <a:gs pos="83000">
                      <a:srgbClr val="FFFFFF"/>
                    </a:gs>
                    <a:gs pos="100000">
                      <a:srgbClr val="FFFFFF"/>
                    </a:gs>
                  </a:gsLst>
                  <a:lin ang="5400000" scaled="1"/>
                </a:gradFill>
                <a:latin typeface="Segoe UI Semilight"/>
                <a:cs typeface="Segoe UI Light" panose="020B0502040204020203" pitchFamily="34" charset="0"/>
              </a:rPr>
              <a:t>The continuous flow of information feeds predictive models to improve results over time</a:t>
            </a:r>
          </a:p>
        </p:txBody>
      </p:sp>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844384" y="2896741"/>
            <a:ext cx="5261385" cy="3966867"/>
            <a:chOff x="5294700" y="1724786"/>
            <a:chExt cx="7019042" cy="5292068"/>
          </a:xfrm>
        </p:grpSpPr>
        <p:cxnSp>
          <p:nvCxnSpPr>
            <p:cNvPr id="27" name="Straight Arrow Connector 26"/>
            <p:cNvCxnSpPr>
              <a:cxnSpLocks/>
            </p:cNvCxnSpPr>
            <p:nvPr/>
          </p:nvCxnSpPr>
          <p:spPr>
            <a:xfrm flipV="1">
              <a:off x="8805657" y="5469776"/>
              <a:ext cx="0" cy="42455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983399" y="5846465"/>
              <a:ext cx="1644518" cy="451654"/>
            </a:xfrm>
            <a:prstGeom prst="rect">
              <a:avLst/>
            </a:prstGeom>
            <a:noFill/>
          </p:spPr>
          <p:txBody>
            <a:bodyPr wrap="none" rtlCol="0">
              <a:spAutoFit/>
            </a:bodyPr>
            <a:lstStyle/>
            <a:p>
              <a:pPr algn="ctr">
                <a:defRPr/>
              </a:pPr>
              <a:r>
                <a:rPr lang="en-US" sz="1600" spc="7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YOUR APP</a:t>
              </a:r>
            </a:p>
          </p:txBody>
        </p:sp>
        <p:grpSp>
          <p:nvGrpSpPr>
            <p:cNvPr id="29" name="Group 28"/>
            <p:cNvGrpSpPr/>
            <p:nvPr/>
          </p:nvGrpSpPr>
          <p:grpSpPr>
            <a:xfrm>
              <a:off x="7035001" y="1724786"/>
              <a:ext cx="3558140" cy="3558140"/>
              <a:chOff x="7035001" y="1724786"/>
              <a:chExt cx="3558140" cy="3558140"/>
            </a:xfrm>
          </p:grpSpPr>
          <p:sp>
            <p:nvSpPr>
              <p:cNvPr id="63" name="Teardrop 62"/>
              <p:cNvSpPr/>
              <p:nvPr/>
            </p:nvSpPr>
            <p:spPr>
              <a:xfrm rot="8100000">
                <a:off x="7622654" y="2337602"/>
                <a:ext cx="2366005" cy="2366003"/>
              </a:xfrm>
              <a:prstGeom prst="teardrop">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rot="900000">
                <a:off x="9841464" y="3726407"/>
                <a:ext cx="261485" cy="169557"/>
                <a:chOff x="7105853" y="3440696"/>
                <a:chExt cx="261485" cy="169557"/>
              </a:xfrm>
            </p:grpSpPr>
            <p:cxnSp>
              <p:nvCxnSpPr>
                <p:cNvPr id="66" name="Straight Connector 65"/>
                <p:cNvCxnSpPr/>
                <p:nvPr/>
              </p:nvCxnSpPr>
              <p:spPr>
                <a:xfrm rot="20493263">
                  <a:off x="7105853" y="344069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4293263">
                  <a:off x="7236840" y="343387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a:off x="7035001" y="1724786"/>
                <a:ext cx="3558140" cy="35581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IMPLICIT EVENTS</a:t>
                </a:r>
              </a:p>
            </p:txBody>
          </p:sp>
        </p:grpSp>
        <p:grpSp>
          <p:nvGrpSpPr>
            <p:cNvPr id="31" name="Group 30"/>
            <p:cNvGrpSpPr/>
            <p:nvPr/>
          </p:nvGrpSpPr>
          <p:grpSpPr>
            <a:xfrm>
              <a:off x="8755602" y="3458714"/>
              <a:ext cx="3558140" cy="3558140"/>
              <a:chOff x="8755602" y="3458714"/>
              <a:chExt cx="3558140" cy="3558140"/>
            </a:xfrm>
          </p:grpSpPr>
          <p:sp>
            <p:nvSpPr>
              <p:cNvPr id="40" name="Teardrop 39"/>
              <p:cNvSpPr/>
              <p:nvPr/>
            </p:nvSpPr>
            <p:spPr>
              <a:xfrm rot="13500000">
                <a:off x="9333484" y="4050781"/>
                <a:ext cx="2366005" cy="2366003"/>
              </a:xfrm>
              <a:prstGeom prst="teardrop">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1" name="Group 40"/>
              <p:cNvGrpSpPr/>
              <p:nvPr/>
            </p:nvGrpSpPr>
            <p:grpSpPr>
              <a:xfrm rot="6306837">
                <a:off x="10095162" y="6315546"/>
                <a:ext cx="261485" cy="169557"/>
                <a:chOff x="7105853" y="3440696"/>
                <a:chExt cx="261485" cy="169557"/>
              </a:xfrm>
            </p:grpSpPr>
            <p:cxnSp>
              <p:nvCxnSpPr>
                <p:cNvPr id="61" name="Straight Connector 60"/>
                <p:cNvCxnSpPr/>
                <p:nvPr/>
              </p:nvCxnSpPr>
              <p:spPr>
                <a:xfrm rot="20493263">
                  <a:off x="7105853" y="344069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4293263">
                  <a:off x="7236840" y="343387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Oval 59"/>
              <p:cNvSpPr/>
              <p:nvPr/>
            </p:nvSpPr>
            <p:spPr>
              <a:xfrm rot="5400000">
                <a:off x="8755602" y="3458714"/>
                <a:ext cx="3558140" cy="35581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EXPLICIT CHOICES</a:t>
                </a:r>
              </a:p>
            </p:txBody>
          </p:sp>
        </p:grpSp>
        <p:grpSp>
          <p:nvGrpSpPr>
            <p:cNvPr id="32" name="Group 31"/>
            <p:cNvGrpSpPr/>
            <p:nvPr/>
          </p:nvGrpSpPr>
          <p:grpSpPr>
            <a:xfrm>
              <a:off x="5294700" y="3445540"/>
              <a:ext cx="3558140" cy="3558140"/>
              <a:chOff x="5294700" y="3445540"/>
              <a:chExt cx="3558140" cy="3558140"/>
            </a:xfrm>
          </p:grpSpPr>
          <p:sp>
            <p:nvSpPr>
              <p:cNvPr id="34" name="Oval 33"/>
              <p:cNvSpPr/>
              <p:nvPr/>
            </p:nvSpPr>
            <p:spPr>
              <a:xfrm rot="16200000">
                <a:off x="5294700" y="3445540"/>
                <a:ext cx="3558140" cy="35581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TRANSACTIONS</a:t>
                </a:r>
              </a:p>
            </p:txBody>
          </p:sp>
          <p:grpSp>
            <p:nvGrpSpPr>
              <p:cNvPr id="35" name="Group 34"/>
              <p:cNvGrpSpPr/>
              <p:nvPr/>
            </p:nvGrpSpPr>
            <p:grpSpPr>
              <a:xfrm>
                <a:off x="5908427" y="3925840"/>
                <a:ext cx="2366003" cy="2483937"/>
                <a:chOff x="6106754" y="3742600"/>
                <a:chExt cx="2366003" cy="2483937"/>
              </a:xfrm>
            </p:grpSpPr>
            <p:sp>
              <p:nvSpPr>
                <p:cNvPr id="36" name="Teardrop 35"/>
                <p:cNvSpPr/>
                <p:nvPr/>
              </p:nvSpPr>
              <p:spPr>
                <a:xfrm rot="2700000">
                  <a:off x="6106753" y="3860533"/>
                  <a:ext cx="2366005" cy="2366003"/>
                </a:xfrm>
                <a:prstGeom prst="teardrop">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7" name="Group 36"/>
                <p:cNvGrpSpPr/>
                <p:nvPr/>
              </p:nvGrpSpPr>
              <p:grpSpPr>
                <a:xfrm rot="17391927">
                  <a:off x="7449594" y="3788564"/>
                  <a:ext cx="261485" cy="169557"/>
                  <a:chOff x="7105853" y="3440696"/>
                  <a:chExt cx="261485" cy="169557"/>
                </a:xfrm>
              </p:grpSpPr>
              <p:cxnSp>
                <p:nvCxnSpPr>
                  <p:cNvPr id="38" name="Straight Connector 37"/>
                  <p:cNvCxnSpPr/>
                  <p:nvPr/>
                </p:nvCxnSpPr>
                <p:spPr>
                  <a:xfrm rot="20493263">
                    <a:off x="7105853" y="344069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4293263">
                    <a:off x="7236840" y="3433876"/>
                    <a:ext cx="91440" cy="1695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33" name="Oval 32"/>
            <p:cNvSpPr/>
            <p:nvPr/>
          </p:nvSpPr>
          <p:spPr>
            <a:xfrm rot="19290567">
              <a:off x="8735959" y="5159556"/>
              <a:ext cx="139396" cy="139396"/>
            </a:xfrm>
            <a:prstGeom prst="ellipse">
              <a:avLst/>
            </a:prstGeom>
            <a:solidFill>
              <a:schemeClr val="accent1"/>
            </a:solidFill>
            <a:ln w="165100">
              <a:solidFill>
                <a:schemeClr val="accent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endParaRPr>
            </a:p>
          </p:txBody>
        </p:sp>
      </p:grpSp>
    </p:spTree>
    <p:extLst>
      <p:ext uri="{BB962C8B-B14F-4D97-AF65-F5344CB8AC3E}">
        <p14:creationId xmlns:p14="http://schemas.microsoft.com/office/powerpoint/2010/main" val="251200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7147"/>
          <a:stretch/>
        </p:blipFill>
        <p:spPr>
          <a:xfrm>
            <a:off x="6675513" y="5608"/>
            <a:ext cx="5516486" cy="6852392"/>
          </a:xfrm>
          <a:prstGeom prst="rect">
            <a:avLst/>
          </a:prstGeom>
        </p:spPr>
      </p:pic>
      <p:sp>
        <p:nvSpPr>
          <p:cNvPr id="11" name="Title 1"/>
          <p:cNvSpPr txBox="1">
            <a:spLocks/>
          </p:cNvSpPr>
          <p:nvPr/>
        </p:nvSpPr>
        <p:spPr>
          <a:xfrm>
            <a:off x="274638" y="289511"/>
            <a:ext cx="6400877" cy="1916341"/>
          </a:xfrm>
          <a:prstGeom prst="rect">
            <a:avLst/>
          </a:prstGeom>
        </p:spPr>
        <p:txBody>
          <a:bodyPr vert="horz" lIns="182880" tIns="146304" rIns="182880" bIns="146304"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defRPr/>
            </a:pPr>
            <a: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Making an </a:t>
            </a:r>
            <a:b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5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app intelligent</a:t>
            </a:r>
          </a:p>
        </p:txBody>
      </p:sp>
      <p:sp>
        <p:nvSpPr>
          <p:cNvPr id="9" name="Content Placeholder 2"/>
          <p:cNvSpPr txBox="1">
            <a:spLocks/>
          </p:cNvSpPr>
          <p:nvPr/>
        </p:nvSpPr>
        <p:spPr>
          <a:xfrm>
            <a:off x="274638" y="2270906"/>
            <a:ext cx="5923993" cy="1538314"/>
          </a:xfrm>
          <a:prstGeom prst="rect">
            <a:avLst/>
          </a:prstGeom>
        </p:spPr>
        <p:txBody>
          <a:bodyPr vert="horz" lIns="182880" tIns="146304" rIns="182880" bIns="146304"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200"/>
              </a:spcAft>
              <a:defRPr/>
            </a:pPr>
            <a:r>
              <a:rPr lang="en-US" sz="2200" dirty="0">
                <a:gradFill>
                  <a:gsLst>
                    <a:gs pos="83000">
                      <a:srgbClr val="FFFFFF"/>
                    </a:gs>
                    <a:gs pos="100000">
                      <a:srgbClr val="FFFFFF"/>
                    </a:gs>
                  </a:gsLst>
                  <a:lin ang="5400000" scaled="1"/>
                </a:gradFill>
                <a:latin typeface="Segoe UI Semilight"/>
                <a:cs typeface="Segoe UI Light" panose="020B0502040204020203" pitchFamily="34" charset="0"/>
              </a:rPr>
              <a:t>Data-aware apps improve business processes and enhance customer experience </a:t>
            </a:r>
          </a:p>
        </p:txBody>
      </p:sp>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p:cNvSpPr/>
          <p:nvPr/>
        </p:nvSpPr>
        <p:spPr bwMode="auto">
          <a:xfrm>
            <a:off x="274638" y="3698553"/>
            <a:ext cx="3035301" cy="2834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defRPr/>
            </a:pPr>
            <a:r>
              <a:rPr lang="en-US" sz="220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Business processes</a:t>
            </a:r>
          </a:p>
          <a:p>
            <a:pPr marR="0" lvl="0" indent="0" fontAlgn="auto">
              <a:lnSpc>
                <a:spcPct val="90000"/>
              </a:lnSpc>
              <a:spcAft>
                <a:spcPts val="1000"/>
              </a:spcAft>
              <a:buClrTx/>
              <a:buSzTx/>
              <a:buFontTx/>
              <a:buNone/>
              <a:tabLst/>
              <a:defRPr/>
            </a:pPr>
            <a:r>
              <a:rPr lang="en-US" dirty="0">
                <a:gradFill>
                  <a:gsLst>
                    <a:gs pos="83000">
                      <a:schemeClr val="bg1"/>
                    </a:gs>
                    <a:gs pos="100000">
                      <a:schemeClr val="bg1"/>
                    </a:gs>
                  </a:gsLst>
                  <a:lin ang="5400000" scaled="1"/>
                </a:gradFill>
                <a:cs typeface="Segoe UI Light" panose="020B0502040204020203" pitchFamily="34" charset="0"/>
              </a:rPr>
              <a:t>Fraud detection</a:t>
            </a:r>
          </a:p>
          <a:p>
            <a:pPr marR="0" lvl="0" indent="0" fontAlgn="auto">
              <a:lnSpc>
                <a:spcPct val="90000"/>
              </a:lnSpc>
              <a:spcAft>
                <a:spcPts val="1000"/>
              </a:spcAft>
              <a:buClrTx/>
              <a:buSzTx/>
              <a:buFontTx/>
              <a:buNone/>
              <a:tabLst/>
              <a:defRPr/>
            </a:pPr>
            <a:r>
              <a:rPr lang="en-US" dirty="0">
                <a:gradFill>
                  <a:gsLst>
                    <a:gs pos="83000">
                      <a:schemeClr val="bg1"/>
                    </a:gs>
                    <a:gs pos="100000">
                      <a:schemeClr val="bg1"/>
                    </a:gs>
                  </a:gsLst>
                  <a:lin ang="5400000" scaled="1"/>
                </a:gradFill>
                <a:cs typeface="Segoe UI Light" panose="020B0502040204020203" pitchFamily="34" charset="0"/>
              </a:rPr>
              <a:t>Demand forecasting </a:t>
            </a:r>
          </a:p>
          <a:p>
            <a:pPr marR="0" lvl="0" indent="0" fontAlgn="auto">
              <a:lnSpc>
                <a:spcPct val="90000"/>
              </a:lnSpc>
              <a:spcAft>
                <a:spcPts val="1000"/>
              </a:spcAft>
              <a:buClrTx/>
              <a:buSzTx/>
              <a:buFontTx/>
              <a:buNone/>
              <a:tabLst/>
              <a:defRPr/>
            </a:pPr>
            <a:r>
              <a:rPr lang="en-US" dirty="0">
                <a:gradFill>
                  <a:gsLst>
                    <a:gs pos="83000">
                      <a:schemeClr val="bg1"/>
                    </a:gs>
                    <a:gs pos="100000">
                      <a:schemeClr val="bg1"/>
                    </a:gs>
                  </a:gsLst>
                  <a:lin ang="5400000" scaled="1"/>
                </a:gradFill>
                <a:cs typeface="Segoe UI Light" panose="020B0502040204020203" pitchFamily="34" charset="0"/>
              </a:rPr>
              <a:t>Supply chain management</a:t>
            </a:r>
          </a:p>
          <a:p>
            <a:pPr marR="0" lvl="0" indent="0" fontAlgn="auto">
              <a:lnSpc>
                <a:spcPct val="90000"/>
              </a:lnSpc>
              <a:spcAft>
                <a:spcPts val="1000"/>
              </a:spcAft>
              <a:buClrTx/>
              <a:buSzTx/>
              <a:buFontTx/>
              <a:buNone/>
              <a:tabLst/>
              <a:defRPr/>
            </a:pPr>
            <a:r>
              <a:rPr lang="en-US" dirty="0">
                <a:gradFill>
                  <a:gsLst>
                    <a:gs pos="83000">
                      <a:schemeClr val="bg1"/>
                    </a:gs>
                    <a:gs pos="100000">
                      <a:schemeClr val="bg1"/>
                    </a:gs>
                  </a:gsLst>
                  <a:lin ang="5400000" scaled="1"/>
                </a:gradFill>
                <a:cs typeface="Segoe UI Light" panose="020B0502040204020203" pitchFamily="34" charset="0"/>
              </a:rPr>
              <a:t>Churn prediction</a:t>
            </a:r>
          </a:p>
        </p:txBody>
      </p:sp>
      <p:sp>
        <p:nvSpPr>
          <p:cNvPr id="45" name="Rectangle 44"/>
          <p:cNvSpPr/>
          <p:nvPr/>
        </p:nvSpPr>
        <p:spPr bwMode="auto">
          <a:xfrm>
            <a:off x="3383279" y="3698553"/>
            <a:ext cx="3259852" cy="283464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defRPr/>
            </a:pPr>
            <a:r>
              <a:rPr lang="en-US" sz="220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Customer experiences</a:t>
            </a:r>
          </a:p>
          <a:p>
            <a:pPr>
              <a:lnSpc>
                <a:spcPct val="90000"/>
              </a:lnSpc>
              <a:spcAft>
                <a:spcPts val="1000"/>
              </a:spcAft>
              <a:defRPr/>
            </a:pPr>
            <a:r>
              <a:rPr lang="en-US" dirty="0">
                <a:gradFill>
                  <a:gsLst>
                    <a:gs pos="83000">
                      <a:schemeClr val="bg1"/>
                    </a:gs>
                    <a:gs pos="100000">
                      <a:schemeClr val="bg1"/>
                    </a:gs>
                  </a:gsLst>
                  <a:lin ang="5400000" scaled="1"/>
                </a:gradFill>
                <a:cs typeface="Segoe UI Light" panose="020B0502040204020203" pitchFamily="34" charset="0"/>
              </a:rPr>
              <a:t>Personalized offers</a:t>
            </a:r>
          </a:p>
          <a:p>
            <a:pPr>
              <a:lnSpc>
                <a:spcPct val="90000"/>
              </a:lnSpc>
              <a:spcAft>
                <a:spcPts val="1000"/>
              </a:spcAft>
              <a:defRPr/>
            </a:pPr>
            <a:r>
              <a:rPr lang="en-US" dirty="0">
                <a:gradFill>
                  <a:gsLst>
                    <a:gs pos="83000">
                      <a:schemeClr val="bg1"/>
                    </a:gs>
                    <a:gs pos="100000">
                      <a:schemeClr val="bg1"/>
                    </a:gs>
                  </a:gsLst>
                  <a:lin ang="5400000" scaled="1"/>
                </a:gradFill>
                <a:cs typeface="Segoe UI Light" panose="020B0502040204020203" pitchFamily="34" charset="0"/>
              </a:rPr>
              <a:t>Cross-channel experiences</a:t>
            </a:r>
          </a:p>
          <a:p>
            <a:pPr>
              <a:lnSpc>
                <a:spcPct val="90000"/>
              </a:lnSpc>
              <a:spcAft>
                <a:spcPts val="1000"/>
              </a:spcAft>
              <a:defRPr/>
            </a:pPr>
            <a:r>
              <a:rPr lang="en-US" dirty="0">
                <a:gradFill>
                  <a:gsLst>
                    <a:gs pos="83000">
                      <a:schemeClr val="bg1"/>
                    </a:gs>
                    <a:gs pos="100000">
                      <a:schemeClr val="bg1"/>
                    </a:gs>
                  </a:gsLst>
                  <a:lin ang="5400000" scaled="1"/>
                </a:gradFill>
                <a:cs typeface="Segoe UI Light" panose="020B0502040204020203" pitchFamily="34" charset="0"/>
              </a:rPr>
              <a:t>Product recommendations</a:t>
            </a:r>
          </a:p>
          <a:p>
            <a:pPr>
              <a:lnSpc>
                <a:spcPct val="90000"/>
              </a:lnSpc>
              <a:spcAft>
                <a:spcPts val="1000"/>
              </a:spcAft>
              <a:defRPr/>
            </a:pPr>
            <a:r>
              <a:rPr lang="en-US" dirty="0">
                <a:gradFill>
                  <a:gsLst>
                    <a:gs pos="83000">
                      <a:schemeClr val="bg1"/>
                    </a:gs>
                    <a:gs pos="100000">
                      <a:schemeClr val="bg1"/>
                    </a:gs>
                  </a:gsLst>
                  <a:lin ang="5400000" scaled="1"/>
                </a:gradFill>
                <a:cs typeface="Segoe UI Light" panose="020B0502040204020203" pitchFamily="34" charset="0"/>
              </a:rPr>
              <a:t>Place-based offers</a:t>
            </a:r>
          </a:p>
        </p:txBody>
      </p:sp>
    </p:spTree>
    <p:extLst>
      <p:ext uri="{BB962C8B-B14F-4D97-AF65-F5344CB8AC3E}">
        <p14:creationId xmlns:p14="http://schemas.microsoft.com/office/powerpoint/2010/main" val="217122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3"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Modernizing LOB apps with intelligence</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8478620" cy="899665"/>
          </a:xfrm>
        </p:spPr>
        <p:txBody>
          <a:bodyPr/>
          <a:lstStyle/>
          <a:p>
            <a:pPr lvl="0"/>
            <a:r>
              <a:rPr lang="en-US" sz="4000" dirty="0"/>
              <a:t>Build predictive and prescriptive analytics into apps using R</a:t>
            </a:r>
          </a:p>
        </p:txBody>
      </p:sp>
      <p:sp>
        <p:nvSpPr>
          <p:cNvPr id="75" name="Rectangle 74"/>
          <p:cNvSpPr/>
          <p:nvPr/>
        </p:nvSpPr>
        <p:spPr>
          <a:xfrm>
            <a:off x="0" y="0"/>
            <a:ext cx="457200" cy="165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3" name="Group 152"/>
          <p:cNvGrpSpPr/>
          <p:nvPr/>
        </p:nvGrpSpPr>
        <p:grpSpPr>
          <a:xfrm>
            <a:off x="4683538" y="3133691"/>
            <a:ext cx="1417824" cy="1711141"/>
            <a:chOff x="7162204" y="2407480"/>
            <a:chExt cx="1076468" cy="1299166"/>
          </a:xfrm>
        </p:grpSpPr>
        <p:sp>
          <p:nvSpPr>
            <p:cNvPr id="154"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TextBox 154"/>
            <p:cNvSpPr txBox="1"/>
            <p:nvPr/>
          </p:nvSpPr>
          <p:spPr>
            <a:xfrm>
              <a:off x="7162204" y="2904385"/>
              <a:ext cx="1076468" cy="443984"/>
            </a:xfrm>
            <a:prstGeom prst="rect">
              <a:avLst/>
            </a:prstGeom>
            <a:noFill/>
          </p:spPr>
          <p:txBody>
            <a:bodyPr wrap="square" rtlCol="0">
              <a:spAutoFit/>
            </a:bodyPr>
            <a:lstStyle/>
            <a:p>
              <a:pPr algn="ctr">
                <a:defRPr/>
              </a:pPr>
              <a:r>
                <a:rPr lang="en-US" sz="1600" b="1" kern="0" dirty="0">
                  <a:gradFill>
                    <a:gsLst>
                      <a:gs pos="1250">
                        <a:schemeClr val="bg1"/>
                      </a:gs>
                      <a:gs pos="100000">
                        <a:schemeClr val="bg1"/>
                      </a:gs>
                    </a:gsLst>
                    <a:lin ang="5400000" scaled="0"/>
                  </a:gradFill>
                </a:rPr>
                <a:t>Expenses data</a:t>
              </a:r>
            </a:p>
          </p:txBody>
        </p:sp>
      </p:grpSp>
      <p:sp>
        <p:nvSpPr>
          <p:cNvPr id="162" name="Freeform 5"/>
          <p:cNvSpPr>
            <a:spLocks noEditPoints="1"/>
          </p:cNvSpPr>
          <p:nvPr/>
        </p:nvSpPr>
        <p:spPr bwMode="auto">
          <a:xfrm>
            <a:off x="5792879" y="4301409"/>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2" name="Group 21"/>
          <p:cNvGrpSpPr/>
          <p:nvPr/>
        </p:nvGrpSpPr>
        <p:grpSpPr>
          <a:xfrm>
            <a:off x="6444569" y="4297225"/>
            <a:ext cx="1597339" cy="1276596"/>
            <a:chOff x="9419980" y="2730917"/>
            <a:chExt cx="1597339" cy="1276596"/>
          </a:xfrm>
        </p:grpSpPr>
        <p:sp>
          <p:nvSpPr>
            <p:cNvPr id="23" name="Rectangle 22"/>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Risk of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system errors </a:t>
              </a:r>
            </a:p>
          </p:txBody>
        </p:sp>
        <p:grpSp>
          <p:nvGrpSpPr>
            <p:cNvPr id="24" name="Group 23"/>
            <p:cNvGrpSpPr/>
            <p:nvPr/>
          </p:nvGrpSpPr>
          <p:grpSpPr>
            <a:xfrm>
              <a:off x="9419980" y="2730917"/>
              <a:ext cx="1597338" cy="453446"/>
              <a:chOff x="9419980" y="3130416"/>
              <a:chExt cx="1597338" cy="453446"/>
            </a:xfrm>
          </p:grpSpPr>
          <p:sp>
            <p:nvSpPr>
              <p:cNvPr id="25" name="Arrow: Pentagon 2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111684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10" presetClass="entr" presetSubtype="0" fill="hold" grpId="0" nodeType="after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par>
                          <p:cTn id="13" fill="hold">
                            <p:stCondLst>
                              <p:cond delay="127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Modernizing LOB apps with intelligence</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8478620" cy="899665"/>
          </a:xfrm>
        </p:spPr>
        <p:txBody>
          <a:bodyPr/>
          <a:lstStyle/>
          <a:p>
            <a:pPr lvl="0"/>
            <a:r>
              <a:rPr lang="en-US" sz="4000" dirty="0"/>
              <a:t>Build predictive and prescriptive analytics into apps using R</a:t>
            </a:r>
          </a:p>
        </p:txBody>
      </p:sp>
      <p:sp>
        <p:nvSpPr>
          <p:cNvPr id="75" name="Rectangle 74"/>
          <p:cNvSpPr/>
          <p:nvPr/>
        </p:nvSpPr>
        <p:spPr>
          <a:xfrm>
            <a:off x="0" y="0"/>
            <a:ext cx="457200" cy="165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3" name="Group 152"/>
          <p:cNvGrpSpPr/>
          <p:nvPr/>
        </p:nvGrpSpPr>
        <p:grpSpPr>
          <a:xfrm>
            <a:off x="4683538" y="3133691"/>
            <a:ext cx="1417824" cy="1711141"/>
            <a:chOff x="7162204" y="2407480"/>
            <a:chExt cx="1076468" cy="1299166"/>
          </a:xfrm>
        </p:grpSpPr>
        <p:sp>
          <p:nvSpPr>
            <p:cNvPr id="154"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TextBox 154"/>
            <p:cNvSpPr txBox="1"/>
            <p:nvPr/>
          </p:nvSpPr>
          <p:spPr>
            <a:xfrm>
              <a:off x="7162204" y="2904385"/>
              <a:ext cx="1076468" cy="443984"/>
            </a:xfrm>
            <a:prstGeom prst="rect">
              <a:avLst/>
            </a:prstGeom>
            <a:noFill/>
          </p:spPr>
          <p:txBody>
            <a:bodyPr wrap="square" rtlCol="0">
              <a:spAutoFit/>
            </a:bodyPr>
            <a:lstStyle/>
            <a:p>
              <a:pPr algn="ctr">
                <a:defRPr/>
              </a:pPr>
              <a:r>
                <a:rPr lang="en-US" sz="1600" b="1" kern="0" dirty="0">
                  <a:gradFill>
                    <a:gsLst>
                      <a:gs pos="1250">
                        <a:schemeClr val="bg1"/>
                      </a:gs>
                      <a:gs pos="100000">
                        <a:schemeClr val="bg1"/>
                      </a:gs>
                    </a:gsLst>
                    <a:lin ang="5400000" scaled="0"/>
                  </a:gradFill>
                </a:rPr>
                <a:t>Expenses data</a:t>
              </a:r>
            </a:p>
          </p:txBody>
        </p:sp>
      </p:grpSp>
      <p:grpSp>
        <p:nvGrpSpPr>
          <p:cNvPr id="19" name="Group 18"/>
          <p:cNvGrpSpPr/>
          <p:nvPr/>
        </p:nvGrpSpPr>
        <p:grpSpPr>
          <a:xfrm>
            <a:off x="6444569" y="4297225"/>
            <a:ext cx="1597339" cy="1276596"/>
            <a:chOff x="9419980" y="2730917"/>
            <a:chExt cx="1597339" cy="1276596"/>
          </a:xfrm>
        </p:grpSpPr>
        <p:sp>
          <p:nvSpPr>
            <p:cNvPr id="20" name="Rectangle 19"/>
            <p:cNvSpPr/>
            <p:nvPr/>
          </p:nvSpPr>
          <p:spPr>
            <a:xfrm>
              <a:off x="9419981" y="3201541"/>
              <a:ext cx="1597338" cy="8059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Risk of </a:t>
              </a:r>
              <a:b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4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system errors </a:t>
              </a:r>
            </a:p>
          </p:txBody>
        </p:sp>
        <p:grpSp>
          <p:nvGrpSpPr>
            <p:cNvPr id="21" name="Group 20"/>
            <p:cNvGrpSpPr/>
            <p:nvPr/>
          </p:nvGrpSpPr>
          <p:grpSpPr>
            <a:xfrm>
              <a:off x="9419980" y="2730917"/>
              <a:ext cx="1597338" cy="453446"/>
              <a:chOff x="9419980" y="3130416"/>
              <a:chExt cx="1597338" cy="453446"/>
            </a:xfrm>
          </p:grpSpPr>
          <p:sp>
            <p:nvSpPr>
              <p:cNvPr id="22" name="Arrow: Pentagon 21"/>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3"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24" name="Freeform 5"/>
          <p:cNvSpPr>
            <a:spLocks noEditPoints="1"/>
          </p:cNvSpPr>
          <p:nvPr/>
        </p:nvSpPr>
        <p:spPr bwMode="auto">
          <a:xfrm>
            <a:off x="5792879" y="4301409"/>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31" name="Straight Arrow Connector 30"/>
          <p:cNvCxnSpPr>
            <a:cxnSpLocks/>
          </p:cNvCxnSpPr>
          <p:nvPr/>
        </p:nvCxnSpPr>
        <p:spPr>
          <a:xfrm flipH="1" flipV="1">
            <a:off x="2746568" y="4544898"/>
            <a:ext cx="1560671" cy="1096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01289" y="5643228"/>
            <a:ext cx="41324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8398140" y="4141597"/>
            <a:ext cx="15723" cy="15055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6444569" y="4148340"/>
            <a:ext cx="1969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455541" y="3857864"/>
            <a:ext cx="1942599" cy="246221"/>
          </a:xfrm>
          <a:prstGeom prst="rect">
            <a:avLst/>
          </a:prstGeom>
        </p:spPr>
        <p:txBody>
          <a:bodyPr wrap="square" lIns="0" tIns="0" rIns="0" bIns="0" anchor="ctr" anchorCtr="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Anomaly detection</a:t>
            </a:r>
          </a:p>
        </p:txBody>
      </p:sp>
      <p:cxnSp>
        <p:nvCxnSpPr>
          <p:cNvPr id="43" name="Straight Connector 42"/>
          <p:cNvCxnSpPr/>
          <p:nvPr/>
        </p:nvCxnSpPr>
        <p:spPr>
          <a:xfrm flipV="1">
            <a:off x="5392450" y="2809661"/>
            <a:ext cx="0" cy="293913"/>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807863" y="4170704"/>
            <a:ext cx="1766020"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408745" y="4202615"/>
            <a:ext cx="564257" cy="246221"/>
          </a:xfrm>
          <a:prstGeom prst="rect">
            <a:avLst/>
          </a:prstGeom>
          <a:noFill/>
        </p:spPr>
        <p:txBody>
          <a:bodyPr wrap="none" lIns="0" tIns="0" rIns="0" bIns="0" rtlCol="0">
            <a:spAutoFit/>
          </a:bodyPr>
          <a:lstStyle>
            <a:defPPr>
              <a:defRPr lang="en-US"/>
            </a:defPPr>
            <a:lvl1pPr>
              <a:defRPr sz="1400" b="1">
                <a:solidFill>
                  <a:srgbClr val="0078D7"/>
                </a:solidFill>
                <a:cs typeface="Segoe UI Semibold" panose="020B0702040204020203" pitchFamily="34" charset="0"/>
              </a:defRPr>
            </a:lvl1p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rPr>
              <a:t>T-SQL</a:t>
            </a:r>
          </a:p>
        </p:txBody>
      </p:sp>
      <p:sp>
        <p:nvSpPr>
          <p:cNvPr id="51" name="Freeform 88"/>
          <p:cNvSpPr/>
          <p:nvPr/>
        </p:nvSpPr>
        <p:spPr bwMode="auto">
          <a:xfrm>
            <a:off x="3080721" y="3403070"/>
            <a:ext cx="677098" cy="675531"/>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 name="Group 51"/>
          <p:cNvGrpSpPr/>
          <p:nvPr/>
        </p:nvGrpSpPr>
        <p:grpSpPr>
          <a:xfrm>
            <a:off x="4935250" y="1865143"/>
            <a:ext cx="914400" cy="914400"/>
            <a:chOff x="3219421" y="1469609"/>
            <a:chExt cx="914400" cy="914400"/>
          </a:xfrm>
        </p:grpSpPr>
        <p:sp>
          <p:nvSpPr>
            <p:cNvPr id="53" name="Rectangle 52"/>
            <p:cNvSpPr/>
            <p:nvPr/>
          </p:nvSpPr>
          <p:spPr>
            <a:xfrm>
              <a:off x="3219421" y="1469609"/>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sp>
          <p:nvSpPr>
            <p:cNvPr id="54" name="TextBox 53"/>
            <p:cNvSpPr txBox="1"/>
            <p:nvPr/>
          </p:nvSpPr>
          <p:spPr>
            <a:xfrm>
              <a:off x="3223197" y="1469609"/>
              <a:ext cx="910623" cy="166199"/>
            </a:xfrm>
            <a:prstGeom prst="rect">
              <a:avLst/>
            </a:prstGeom>
            <a:noFill/>
          </p:spPr>
          <p:txBody>
            <a:bodyPr wrap="square" lIns="91440" rIns="91440" bIns="9144" rtlCol="0">
              <a:spAutoFit/>
            </a:bodyPr>
            <a:lstStyle/>
            <a:p>
              <a:pPr algn="ctr" defTabSz="950042">
                <a:lnSpc>
                  <a:spcPct val="90000"/>
                </a:lnSpc>
                <a:spcAft>
                  <a:spcPts val="300"/>
                </a:spcAft>
                <a:defRPr/>
              </a:pPr>
              <a:r>
                <a:rPr lang="en-US" sz="800" kern="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R SERVICES</a:t>
              </a:r>
            </a:p>
          </p:txBody>
        </p:sp>
        <p:sp>
          <p:nvSpPr>
            <p:cNvPr id="55" name="Freeform 15"/>
            <p:cNvSpPr>
              <a:spLocks noEditPoints="1"/>
            </p:cNvSpPr>
            <p:nvPr/>
          </p:nvSpPr>
          <p:spPr bwMode="black">
            <a:xfrm>
              <a:off x="3363473" y="1741208"/>
              <a:ext cx="626296" cy="570986"/>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91440" tIns="54871" rIns="914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83000">
                      <a:schemeClr val="bg1"/>
                    </a:gs>
                    <a:gs pos="100000">
                      <a:schemeClr val="bg1"/>
                    </a:gs>
                  </a:gsLst>
                  <a:lin ang="5400000" scaled="1"/>
                </a:gradFill>
                <a:effectLst/>
                <a:uLnTx/>
                <a:uFillTx/>
              </a:endParaRPr>
            </a:p>
          </p:txBody>
        </p:sp>
      </p:grpSp>
      <p:grpSp>
        <p:nvGrpSpPr>
          <p:cNvPr id="56" name="Group 55"/>
          <p:cNvGrpSpPr>
            <a:grpSpLocks noChangeAspect="1"/>
          </p:cNvGrpSpPr>
          <p:nvPr/>
        </p:nvGrpSpPr>
        <p:grpSpPr>
          <a:xfrm flipH="1">
            <a:off x="1070939" y="2950782"/>
            <a:ext cx="1627268" cy="1685372"/>
            <a:chOff x="3807371" y="2914650"/>
            <a:chExt cx="637629" cy="660397"/>
          </a:xfrm>
          <a:solidFill>
            <a:schemeClr val="tx1"/>
          </a:solidFill>
        </p:grpSpPr>
        <p:sp>
          <p:nvSpPr>
            <p:cNvPr id="57" name="Oval 56"/>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58"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Semilight"/>
                <a:ea typeface="+mn-ea"/>
                <a:cs typeface="+mn-cs"/>
              </a:endParaRPr>
            </a:p>
          </p:txBody>
        </p:sp>
        <p:sp>
          <p:nvSpPr>
            <p:cNvPr id="59"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latin typeface="Segoe UI Semilight"/>
                <a:ea typeface="+mn-ea"/>
                <a:cs typeface="+mn-cs"/>
              </a:endParaRPr>
            </a:p>
          </p:txBody>
        </p:sp>
      </p:grpSp>
      <p:sp>
        <p:nvSpPr>
          <p:cNvPr id="60" name="TextBox 59"/>
          <p:cNvSpPr txBox="1"/>
          <p:nvPr/>
        </p:nvSpPr>
        <p:spPr>
          <a:xfrm>
            <a:off x="1070938" y="4658524"/>
            <a:ext cx="142069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App Dev</a:t>
            </a:r>
          </a:p>
        </p:txBody>
      </p:sp>
      <p:sp>
        <p:nvSpPr>
          <p:cNvPr id="61" name="Rectangle 60"/>
          <p:cNvSpPr/>
          <p:nvPr/>
        </p:nvSpPr>
        <p:spPr>
          <a:xfrm>
            <a:off x="4772018" y="5464170"/>
            <a:ext cx="1329344" cy="375537"/>
          </a:xfrm>
          <a:prstGeom prst="rect">
            <a:avLst/>
          </a:prstGeom>
          <a:solidFill>
            <a:srgbClr val="00B294"/>
          </a:solidFill>
          <a:ln w="12700">
            <a:noFill/>
          </a:ln>
        </p:spPr>
        <p:txBody>
          <a:bodyPr wrap="square" lIns="137160" tIns="91440" rIns="0" anchor="t" anchorCtr="0">
            <a:noAutofit/>
          </a:bodyPr>
          <a:lstStyle/>
          <a:p>
            <a:pPr lvl="0">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R SERVICES</a:t>
            </a:r>
          </a:p>
        </p:txBody>
      </p:sp>
      <p:sp>
        <p:nvSpPr>
          <p:cNvPr id="62" name="Oval 61"/>
          <p:cNvSpPr/>
          <p:nvPr/>
        </p:nvSpPr>
        <p:spPr>
          <a:xfrm>
            <a:off x="4193833" y="5331898"/>
            <a:ext cx="640080" cy="640080"/>
          </a:xfrm>
          <a:prstGeom prst="ellipse">
            <a:avLst/>
          </a:prstGeom>
          <a:solidFill>
            <a:srgbClr val="00B294"/>
          </a:solidFill>
          <a:ln w="22225">
            <a:solidFill>
              <a:srgbClr val="E5E8ED"/>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0556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270"/>
                            </p:stCondLst>
                            <p:childTnLst>
                              <p:par>
                                <p:cTn id="14" presetID="22" presetClass="entr" presetSubtype="1"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1000"/>
                                        <p:tgtEl>
                                          <p:spTgt spid="19"/>
                                        </p:tgtEl>
                                      </p:cBhvr>
                                    </p:animEffect>
                                  </p:childTnLst>
                                </p:cTn>
                              </p:par>
                            </p:childTnLst>
                          </p:cTn>
                        </p:par>
                        <p:par>
                          <p:cTn id="17" fill="hold">
                            <p:stCondLst>
                              <p:cond delay="2270"/>
                            </p:stCondLst>
                            <p:childTnLst>
                              <p:par>
                                <p:cTn id="18" presetID="10" presetClass="entr" presetSubtype="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770"/>
                            </p:stCondLst>
                            <p:childTnLst>
                              <p:par>
                                <p:cTn id="25" presetID="22" presetClass="entr" presetSubtype="8"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par>
                          <p:cTn id="34" fill="hold">
                            <p:stCondLst>
                              <p:cond delay="3270"/>
                            </p:stCondLst>
                            <p:childTnLst>
                              <p:par>
                                <p:cTn id="35" presetID="22" presetClass="entr" presetSubtype="4"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childTnLst>
                          </p:cTn>
                        </p:par>
                        <p:par>
                          <p:cTn id="38" fill="hold">
                            <p:stCondLst>
                              <p:cond delay="377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300"/>
                                        <p:tgtEl>
                                          <p:spTgt spid="52"/>
                                        </p:tgtEl>
                                      </p:cBhvr>
                                    </p:animEffect>
                                  </p:childTnLst>
                                </p:cTn>
                              </p:par>
                              <p:par>
                                <p:cTn id="42" presetID="22" presetClass="entr" presetSubtype="8" fill="hold" nodeType="withEffect">
                                  <p:stCondLst>
                                    <p:cond delay="50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500"/>
                                        <p:tgtEl>
                                          <p:spTgt spid="3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4770"/>
                            </p:stCondLst>
                            <p:childTnLst>
                              <p:par>
                                <p:cTn id="49" presetID="22" presetClass="entr" presetSubtype="1"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500"/>
                                        <p:tgtEl>
                                          <p:spTgt spid="35"/>
                                        </p:tgtEl>
                                      </p:cBhvr>
                                    </p:animEffect>
                                  </p:childTnLst>
                                </p:cTn>
                              </p:par>
                            </p:childTnLst>
                          </p:cTn>
                        </p:par>
                        <p:par>
                          <p:cTn id="52" fill="hold">
                            <p:stCondLst>
                              <p:cond delay="5270"/>
                            </p:stCondLst>
                            <p:childTnLst>
                              <p:par>
                                <p:cTn id="53" presetID="22" presetClass="entr" presetSubtype="2"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500"/>
                                        <p:tgtEl>
                                          <p:spTgt spid="34"/>
                                        </p:tgtEl>
                                      </p:cBhvr>
                                    </p:animEffect>
                                  </p:childTnLst>
                                </p:cTn>
                              </p:par>
                            </p:childTnLst>
                          </p:cTn>
                        </p:par>
                        <p:par>
                          <p:cTn id="56" fill="hold">
                            <p:stCondLst>
                              <p:cond delay="5770"/>
                            </p:stCondLst>
                            <p:childTnLst>
                              <p:par>
                                <p:cTn id="57" presetID="22" presetClass="entr" presetSubtype="2"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right)">
                                      <p:cBhvr>
                                        <p:cTn id="59" dur="500"/>
                                        <p:tgtEl>
                                          <p:spTgt spid="31"/>
                                        </p:tgtEl>
                                      </p:cBhvr>
                                    </p:animEffect>
                                  </p:childTnLst>
                                </p:cTn>
                              </p:par>
                            </p:childTnLst>
                          </p:cTn>
                        </p:par>
                        <p:par>
                          <p:cTn id="60" fill="hold">
                            <p:stCondLst>
                              <p:cond delay="6270"/>
                            </p:stCondLst>
                            <p:childTnLst>
                              <p:par>
                                <p:cTn id="61" presetID="53" presetClass="entr" presetSubtype="16" fill="hold" grpId="0" nodeType="after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par>
                                <p:cTn id="66" presetID="22" presetClass="entr" presetSubtype="8" fill="hold" grpId="0" nodeType="withEffect">
                                  <p:stCondLst>
                                    <p:cond delay="500"/>
                                  </p:stCondLst>
                                  <p:childTnLst>
                                    <p:set>
                                      <p:cBhvr>
                                        <p:cTn id="67" dur="1" fill="hold">
                                          <p:stCondLst>
                                            <p:cond delay="0"/>
                                          </p:stCondLst>
                                        </p:cTn>
                                        <p:tgtEl>
                                          <p:spTgt spid="61"/>
                                        </p:tgtEl>
                                        <p:attrNameLst>
                                          <p:attrName>style.visibility</p:attrName>
                                        </p:attrNameLst>
                                      </p:cBhvr>
                                      <p:to>
                                        <p:strVal val="visible"/>
                                      </p:to>
                                    </p:set>
                                    <p:animEffect transition="in" filter="wipe(left)">
                                      <p:cBhvr>
                                        <p:cTn id="68" dur="500"/>
                                        <p:tgtEl>
                                          <p:spTgt spid="61"/>
                                        </p:tgtEl>
                                      </p:cBhvr>
                                    </p:animEffect>
                                  </p:childTnLst>
                                </p:cTn>
                              </p:par>
                              <p:par>
                                <p:cTn id="69" presetID="10" presetClass="exit" presetSubtype="0" fill="hold" grpId="1" nodeType="withEffect">
                                  <p:stCondLst>
                                    <p:cond delay="50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xit" presetSubtype="0" fill="hold" nodeType="withEffect">
                                  <p:stCondLst>
                                    <p:cond delay="50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4" grpId="1" animBg="1"/>
      <p:bldP spid="37" grpId="0"/>
      <p:bldP spid="50" grpId="0"/>
      <p:bldP spid="51" grpId="0" animBg="1"/>
      <p:bldP spid="60" grpId="0"/>
      <p:bldP spid="61" grpId="0" animBg="1"/>
      <p:bldP spid="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8238"/>
          <a:stretch/>
        </p:blipFill>
        <p:spPr>
          <a:xfrm>
            <a:off x="6597314" y="0"/>
            <a:ext cx="5594686"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Build predictive and prescriptive analytics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into apps using R</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2.1</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2"/>
                    </a:gs>
                    <a:gs pos="100000">
                      <a:schemeClr val="accent2"/>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412957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Modernizing LOB apps with intelligence</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10110570" cy="899665"/>
          </a:xfrm>
        </p:spPr>
        <p:txBody>
          <a:bodyPr/>
          <a:lstStyle/>
          <a:p>
            <a:pPr lvl="0"/>
            <a:r>
              <a:rPr lang="en-US" dirty="0"/>
              <a:t>Re-architect your LOB workload for cloud</a:t>
            </a:r>
          </a:p>
        </p:txBody>
      </p:sp>
      <p:sp>
        <p:nvSpPr>
          <p:cNvPr id="75" name="Rectangle 74"/>
          <p:cNvSpPr/>
          <p:nvPr/>
        </p:nvSpPr>
        <p:spPr>
          <a:xfrm>
            <a:off x="0" y="0"/>
            <a:ext cx="457200" cy="165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8" name="Group 17"/>
          <p:cNvGrpSpPr/>
          <p:nvPr/>
        </p:nvGrpSpPr>
        <p:grpSpPr>
          <a:xfrm>
            <a:off x="5565461" y="1810892"/>
            <a:ext cx="1076468" cy="1299166"/>
            <a:chOff x="7162204" y="2407480"/>
            <a:chExt cx="1076468" cy="1299166"/>
          </a:xfrm>
          <a:solidFill>
            <a:schemeClr val="accent1"/>
          </a:solidFill>
        </p:grpSpPr>
        <p:sp>
          <p:nvSpPr>
            <p:cNvPr id="19"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TextBox 19"/>
            <p:cNvSpPr txBox="1"/>
            <p:nvPr/>
          </p:nvSpPr>
          <p:spPr>
            <a:xfrm>
              <a:off x="7162204" y="2981524"/>
              <a:ext cx="107646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rPr>
                <a:t>SQL SERVER</a:t>
              </a:r>
            </a:p>
          </p:txBody>
        </p:sp>
      </p:grpSp>
      <p:sp>
        <p:nvSpPr>
          <p:cNvPr id="21" name="TextBox 20"/>
          <p:cNvSpPr txBox="1"/>
          <p:nvPr/>
        </p:nvSpPr>
        <p:spPr>
          <a:xfrm>
            <a:off x="6819788" y="2202229"/>
            <a:ext cx="2015572" cy="369332"/>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gradFill>
                  <a:gsLst>
                    <a:gs pos="1250">
                      <a:schemeClr val="tx1"/>
                    </a:gs>
                    <a:gs pos="100000">
                      <a:schemeClr val="tx1"/>
                    </a:gs>
                  </a:gsLst>
                  <a:lin ang="5400000" scaled="0"/>
                </a:gradFill>
                <a:effectLst/>
                <a:uLnTx/>
                <a:uFillTx/>
              </a:rPr>
              <a:t>SQL Server 2016</a:t>
            </a:r>
          </a:p>
        </p:txBody>
      </p:sp>
      <p:grpSp>
        <p:nvGrpSpPr>
          <p:cNvPr id="27" name="Group 26"/>
          <p:cNvGrpSpPr/>
          <p:nvPr/>
        </p:nvGrpSpPr>
        <p:grpSpPr>
          <a:xfrm>
            <a:off x="4201318" y="4938782"/>
            <a:ext cx="1498960" cy="1146178"/>
            <a:chOff x="2056874" y="2241332"/>
            <a:chExt cx="1478669" cy="1101014"/>
          </a:xfrm>
        </p:grpSpPr>
        <p:grpSp>
          <p:nvGrpSpPr>
            <p:cNvPr id="28" name="Group 27"/>
            <p:cNvGrpSpPr/>
            <p:nvPr/>
          </p:nvGrpSpPr>
          <p:grpSpPr>
            <a:xfrm>
              <a:off x="2056874" y="2241332"/>
              <a:ext cx="1478669" cy="1101014"/>
              <a:chOff x="3237208" y="3914221"/>
              <a:chExt cx="1100790" cy="819646"/>
            </a:xfrm>
          </p:grpSpPr>
          <p:sp>
            <p:nvSpPr>
              <p:cNvPr id="31" name="Rectangle 30"/>
              <p:cNvSpPr/>
              <p:nvPr/>
            </p:nvSpPr>
            <p:spPr>
              <a:xfrm>
                <a:off x="3237208" y="4010928"/>
                <a:ext cx="1100790" cy="72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reeform 100"/>
              <p:cNvSpPr/>
              <p:nvPr/>
            </p:nvSpPr>
            <p:spPr>
              <a:xfrm>
                <a:off x="3237208" y="3914221"/>
                <a:ext cx="1100790" cy="81964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9" name="Rectangle 28"/>
            <p:cNvSpPr/>
            <p:nvPr/>
          </p:nvSpPr>
          <p:spPr>
            <a:xfrm>
              <a:off x="2136544" y="2936999"/>
              <a:ext cx="1314409" cy="354779"/>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Single Page App </a:t>
              </a:r>
              <a:b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b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with AngularJS</a:t>
              </a:r>
            </a:p>
          </p:txBody>
        </p:sp>
        <p:sp>
          <p:nvSpPr>
            <p:cNvPr id="30" name="Freeform 99"/>
            <p:cNvSpPr>
              <a:spLocks noChangeAspect="1"/>
            </p:cNvSpPr>
            <p:nvPr/>
          </p:nvSpPr>
          <p:spPr bwMode="auto">
            <a:xfrm>
              <a:off x="2605699" y="2505235"/>
              <a:ext cx="376098" cy="37276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tx1"/>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33" name="Freeform: Shape 32"/>
          <p:cNvSpPr/>
          <p:nvPr/>
        </p:nvSpPr>
        <p:spPr bwMode="auto">
          <a:xfrm>
            <a:off x="2623861" y="4098687"/>
            <a:ext cx="1043347" cy="10410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 name="Group 33"/>
          <p:cNvGrpSpPr/>
          <p:nvPr/>
        </p:nvGrpSpPr>
        <p:grpSpPr>
          <a:xfrm>
            <a:off x="4273598" y="3259409"/>
            <a:ext cx="1332366" cy="990931"/>
            <a:chOff x="3263717" y="3358854"/>
            <a:chExt cx="1539325" cy="1150472"/>
          </a:xfrm>
        </p:grpSpPr>
        <p:sp>
          <p:nvSpPr>
            <p:cNvPr id="35" name="Rectangle 34"/>
            <p:cNvSpPr/>
            <p:nvPr/>
          </p:nvSpPr>
          <p:spPr bwMode="auto">
            <a:xfrm>
              <a:off x="3263717" y="3358854"/>
              <a:ext cx="1539325" cy="1150472"/>
            </a:xfrm>
            <a:prstGeom prst="rect">
              <a:avLst/>
            </a:prstGeom>
            <a:solidFill>
              <a:schemeClr val="bg1"/>
            </a:solidFill>
            <a:ln w="38100" cap="sq">
              <a:solidFill>
                <a:srgbClr val="83CC2A"/>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a:xfrm>
              <a:off x="3346656" y="4195100"/>
              <a:ext cx="1368325" cy="250131"/>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ea typeface="Segoe UI Black" panose="020B0A02040204020203" pitchFamily="34" charset="0"/>
                  <a:cs typeface="Segoe UI Black" panose="020B0A02040204020203" pitchFamily="34" charset="0"/>
                </a:rPr>
                <a:t>Node.js</a:t>
              </a:r>
            </a:p>
          </p:txBody>
        </p:sp>
        <p:pic>
          <p:nvPicPr>
            <p:cNvPr id="37" name="Picture 2" descr="https://cdn2.iconfinder.com/data/icons/nodejs-1/128/nodejs-128.png"/>
            <p:cNvPicPr>
              <a:picLocks noChangeAspect="1" noChangeArrowheads="1"/>
            </p:cNvPicPr>
            <p:nvPr/>
          </p:nvPicPr>
          <p:blipFill rotWithShape="1">
            <a:blip r:embed="rId3">
              <a:extLst>
                <a:ext uri="{28A0092B-C50C-407E-A947-70E740481C1C}">
                  <a14:useLocalDpi xmlns:a14="http://schemas.microsoft.com/office/drawing/2010/main" val="0"/>
                </a:ext>
              </a:extLst>
            </a:blip>
            <a:srcRect l="9559" t="12910" r="9559" b="12910"/>
            <a:stretch/>
          </p:blipFill>
          <p:spPr bwMode="auto">
            <a:xfrm>
              <a:off x="3645666" y="3440425"/>
              <a:ext cx="770306" cy="7064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8" name="Straight Arrow Connector 23"/>
          <p:cNvCxnSpPr/>
          <p:nvPr/>
        </p:nvCxnSpPr>
        <p:spPr>
          <a:xfrm rot="5400000" flipH="1" flipV="1">
            <a:off x="4964805" y="2579273"/>
            <a:ext cx="590715" cy="574105"/>
          </a:xfrm>
          <a:prstGeom prst="bentConnector3">
            <a:avLst>
              <a:gd name="adj1" fmla="val 99879"/>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950024" y="2595591"/>
            <a:ext cx="9621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rPr>
              <a:t>Tedious</a:t>
            </a:r>
          </a:p>
        </p:txBody>
      </p:sp>
      <p:sp>
        <p:nvSpPr>
          <p:cNvPr id="40" name="TextBox 39"/>
          <p:cNvSpPr txBox="1"/>
          <p:nvPr/>
        </p:nvSpPr>
        <p:spPr>
          <a:xfrm>
            <a:off x="2345143" y="5179711"/>
            <a:ext cx="1514666" cy="646331"/>
          </a:xfrm>
          <a:prstGeom prst="rect">
            <a:avLst/>
          </a:prstGeom>
          <a:noFill/>
        </p:spPr>
        <p:txBody>
          <a:bodyPr wrap="square" rtlCol="0">
            <a:spAutoFit/>
          </a:bodyPr>
          <a:lstStyle/>
          <a:p>
            <a:pPr algn="ctr">
              <a:defRPr/>
            </a:pPr>
            <a:r>
              <a:rPr lang="en-US" b="1" kern="0" dirty="0">
                <a:gradFill>
                  <a:gsLst>
                    <a:gs pos="1250">
                      <a:schemeClr val="tx1"/>
                    </a:gs>
                    <a:gs pos="100000">
                      <a:schemeClr val="tx1"/>
                    </a:gs>
                  </a:gsLst>
                  <a:lin ang="5400000" scaled="0"/>
                </a:gradFill>
              </a:rPr>
              <a:t>Azure </a:t>
            </a:r>
            <a:r>
              <a:rPr lang="en-US" b="1" kern="0" dirty="0" err="1">
                <a:gradFill>
                  <a:gsLst>
                    <a:gs pos="1250">
                      <a:schemeClr val="tx1"/>
                    </a:gs>
                    <a:gs pos="100000">
                      <a:schemeClr val="tx1"/>
                    </a:gs>
                  </a:gsLst>
                  <a:lin ang="5400000" scaled="0"/>
                </a:gradFill>
              </a:rPr>
              <a:t>AppService</a:t>
            </a:r>
            <a:endParaRPr lang="en-US" b="1" kern="0" dirty="0">
              <a:gradFill>
                <a:gsLst>
                  <a:gs pos="1250">
                    <a:schemeClr val="tx1"/>
                  </a:gs>
                  <a:gs pos="100000">
                    <a:schemeClr val="tx1"/>
                  </a:gs>
                </a:gsLst>
                <a:lin ang="5400000" scaled="0"/>
              </a:gradFill>
            </a:endParaRPr>
          </a:p>
        </p:txBody>
      </p:sp>
      <p:grpSp>
        <p:nvGrpSpPr>
          <p:cNvPr id="41" name="Group 40"/>
          <p:cNvGrpSpPr/>
          <p:nvPr/>
        </p:nvGrpSpPr>
        <p:grpSpPr>
          <a:xfrm>
            <a:off x="3736978" y="3821447"/>
            <a:ext cx="402021" cy="1643743"/>
            <a:chOff x="2737757" y="3957537"/>
            <a:chExt cx="402021" cy="1643743"/>
          </a:xfrm>
        </p:grpSpPr>
        <p:sp>
          <p:nvSpPr>
            <p:cNvPr id="42" name="Left Bracket 41"/>
            <p:cNvSpPr/>
            <p:nvPr/>
          </p:nvSpPr>
          <p:spPr>
            <a:xfrm>
              <a:off x="2931806" y="3957537"/>
              <a:ext cx="207972" cy="1643743"/>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cxnSp>
          <p:nvCxnSpPr>
            <p:cNvPr id="43" name="Straight Connector 42"/>
            <p:cNvCxnSpPr/>
            <p:nvPr/>
          </p:nvCxnSpPr>
          <p:spPr>
            <a:xfrm flipH="1">
              <a:off x="2737757" y="4779408"/>
              <a:ext cx="19404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6718299" y="2548191"/>
            <a:ext cx="4706041" cy="3422573"/>
            <a:chOff x="6735688" y="2585657"/>
            <a:chExt cx="4706041" cy="3422573"/>
          </a:xfrm>
        </p:grpSpPr>
        <p:sp>
          <p:nvSpPr>
            <p:cNvPr id="45" name="Rectangle 44"/>
            <p:cNvSpPr/>
            <p:nvPr/>
          </p:nvSpPr>
          <p:spPr bwMode="auto">
            <a:xfrm rot="5400000">
              <a:off x="6811926" y="2509419"/>
              <a:ext cx="3422573" cy="3575050"/>
            </a:xfrm>
            <a:prstGeom prst="rect">
              <a:avLst/>
            </a:prstGeom>
            <a:solidFill>
              <a:schemeClr val="bg1"/>
            </a:solidFill>
            <a:ln w="15875" cap="sq">
              <a:solidFill>
                <a:srgbClr val="0078D7"/>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107C10"/>
                </a:solidFill>
                <a:effectLst/>
                <a:uLnTx/>
                <a:uFillTx/>
                <a:ea typeface="Segoe UI" pitchFamily="34" charset="0"/>
                <a:cs typeface="Segoe UI" pitchFamily="34" charset="0"/>
              </a:endParaRPr>
            </a:p>
          </p:txBody>
        </p:sp>
        <p:grpSp>
          <p:nvGrpSpPr>
            <p:cNvPr id="46" name="Group 45"/>
            <p:cNvGrpSpPr/>
            <p:nvPr/>
          </p:nvGrpSpPr>
          <p:grpSpPr>
            <a:xfrm>
              <a:off x="8024156" y="2654759"/>
              <a:ext cx="1046497" cy="1046496"/>
              <a:chOff x="1879600" y="1898099"/>
              <a:chExt cx="787401" cy="787400"/>
            </a:xfrm>
          </p:grpSpPr>
          <p:sp>
            <p:nvSpPr>
              <p:cNvPr id="93" name="Rectangle 92"/>
              <p:cNvSpPr/>
              <p:nvPr/>
            </p:nvSpPr>
            <p:spPr>
              <a:xfrm>
                <a:off x="1879600" y="1898099"/>
                <a:ext cx="757302" cy="78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94" name="TextBox 93"/>
              <p:cNvSpPr txBox="1"/>
              <p:nvPr/>
            </p:nvSpPr>
            <p:spPr>
              <a:xfrm>
                <a:off x="1887155" y="1923499"/>
                <a:ext cx="779846" cy="166735"/>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 SERVICES</a:t>
                </a:r>
              </a:p>
            </p:txBody>
          </p:sp>
          <p:sp>
            <p:nvSpPr>
              <p:cNvPr id="95" name="Freeform 15"/>
              <p:cNvSpPr>
                <a:spLocks noEditPoints="1"/>
              </p:cNvSpPr>
              <p:nvPr/>
            </p:nvSpPr>
            <p:spPr bwMode="black">
              <a:xfrm>
                <a:off x="2051105" y="2169698"/>
                <a:ext cx="451942" cy="412030"/>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109740" tIns="54871" rIns="1097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endParaRPr>
              </a:p>
            </p:txBody>
          </p:sp>
        </p:grpSp>
        <p:grpSp>
          <p:nvGrpSpPr>
            <p:cNvPr id="47" name="Group 46"/>
            <p:cNvGrpSpPr/>
            <p:nvPr/>
          </p:nvGrpSpPr>
          <p:grpSpPr>
            <a:xfrm>
              <a:off x="10435233" y="4929055"/>
              <a:ext cx="1006496" cy="1006496"/>
              <a:chOff x="5545547" y="4790797"/>
              <a:chExt cx="807051" cy="807051"/>
            </a:xfrm>
          </p:grpSpPr>
          <p:grpSp>
            <p:nvGrpSpPr>
              <p:cNvPr id="89" name="Group 88"/>
              <p:cNvGrpSpPr/>
              <p:nvPr/>
            </p:nvGrpSpPr>
            <p:grpSpPr>
              <a:xfrm>
                <a:off x="5545547" y="4790797"/>
                <a:ext cx="807051" cy="807051"/>
                <a:chOff x="3133758" y="4056722"/>
                <a:chExt cx="807051" cy="807051"/>
              </a:xfrm>
            </p:grpSpPr>
            <p:sp>
              <p:nvSpPr>
                <p:cNvPr id="91" name="Rectangle 90"/>
                <p:cNvSpPr/>
                <p:nvPr/>
              </p:nvSpPr>
              <p:spPr>
                <a:xfrm>
                  <a:off x="3133758" y="4056722"/>
                  <a:ext cx="807051" cy="807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TextBox 91"/>
                <p:cNvSpPr txBox="1"/>
                <p:nvPr/>
              </p:nvSpPr>
              <p:spPr>
                <a:xfrm>
                  <a:off x="3133758" y="4085176"/>
                  <a:ext cx="787400" cy="310953"/>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ALWAYS ENCRYPTED</a:t>
                  </a:r>
                </a:p>
              </p:txBody>
            </p:sp>
          </p:grpSp>
          <p:sp>
            <p:nvSpPr>
              <p:cNvPr id="90" name="Freeform: Shape 89"/>
              <p:cNvSpPr/>
              <p:nvPr/>
            </p:nvSpPr>
            <p:spPr bwMode="auto">
              <a:xfrm>
                <a:off x="5756430" y="5157587"/>
                <a:ext cx="365634" cy="360244"/>
              </a:xfrm>
              <a:custGeom>
                <a:avLst/>
                <a:gdLst>
                  <a:gd name="connsiteX0" fmla="*/ 198732 w 397464"/>
                  <a:gd name="connsiteY0" fmla="*/ 128930 h 391604"/>
                  <a:gd name="connsiteX1" fmla="*/ 237714 w 397464"/>
                  <a:gd name="connsiteY1" fmla="*/ 167912 h 391604"/>
                  <a:gd name="connsiteX2" fmla="*/ 226297 w 397464"/>
                  <a:gd name="connsiteY2" fmla="*/ 195476 h 391604"/>
                  <a:gd name="connsiteX3" fmla="*/ 217834 w 397464"/>
                  <a:gd name="connsiteY3" fmla="*/ 201182 h 391604"/>
                  <a:gd name="connsiteX4" fmla="*/ 229346 w 397464"/>
                  <a:gd name="connsiteY4" fmla="*/ 262031 h 391604"/>
                  <a:gd name="connsiteX5" fmla="*/ 168119 w 397464"/>
                  <a:gd name="connsiteY5" fmla="*/ 262031 h 391604"/>
                  <a:gd name="connsiteX6" fmla="*/ 179630 w 397464"/>
                  <a:gd name="connsiteY6" fmla="*/ 201182 h 391604"/>
                  <a:gd name="connsiteX7" fmla="*/ 171168 w 397464"/>
                  <a:gd name="connsiteY7" fmla="*/ 195476 h 391604"/>
                  <a:gd name="connsiteX8" fmla="*/ 159750 w 397464"/>
                  <a:gd name="connsiteY8" fmla="*/ 167912 h 391604"/>
                  <a:gd name="connsiteX9" fmla="*/ 198732 w 397464"/>
                  <a:gd name="connsiteY9" fmla="*/ 128930 h 391604"/>
                  <a:gd name="connsiteX10" fmla="*/ 364917 w 397464"/>
                  <a:gd name="connsiteY10" fmla="*/ 90149 h 391604"/>
                  <a:gd name="connsiteX11" fmla="*/ 378522 w 397464"/>
                  <a:gd name="connsiteY11" fmla="*/ 111376 h 391604"/>
                  <a:gd name="connsiteX12" fmla="*/ 327604 w 397464"/>
                  <a:gd name="connsiteY12" fmla="*/ 345531 h 391604"/>
                  <a:gd name="connsiteX13" fmla="*/ 88193 w 397464"/>
                  <a:gd name="connsiteY13" fmla="*/ 355709 h 391604"/>
                  <a:gd name="connsiteX14" fmla="*/ 17585 w 397464"/>
                  <a:gd name="connsiteY14" fmla="*/ 126722 h 391604"/>
                  <a:gd name="connsiteX15" fmla="*/ 0 w 397464"/>
                  <a:gd name="connsiteY15" fmla="*/ 113757 h 391604"/>
                  <a:gd name="connsiteX16" fmla="*/ 68791 w 397464"/>
                  <a:gd name="connsiteY16" fmla="*/ 97753 h 391604"/>
                  <a:gd name="connsiteX17" fmla="*/ 88340 w 397464"/>
                  <a:gd name="connsiteY17" fmla="*/ 178890 h 391604"/>
                  <a:gd name="connsiteX18" fmla="*/ 71398 w 397464"/>
                  <a:gd name="connsiteY18" fmla="*/ 166398 h 391604"/>
                  <a:gd name="connsiteX19" fmla="*/ 136186 w 397464"/>
                  <a:gd name="connsiteY19" fmla="*/ 311552 h 391604"/>
                  <a:gd name="connsiteX20" fmla="*/ 293829 w 397464"/>
                  <a:gd name="connsiteY20" fmla="*/ 291150 h 391604"/>
                  <a:gd name="connsiteX21" fmla="*/ 319529 w 397464"/>
                  <a:gd name="connsiteY21" fmla="*/ 134284 h 391604"/>
                  <a:gd name="connsiteX22" fmla="*/ 314085 w 397464"/>
                  <a:gd name="connsiteY22" fmla="*/ 126190 h 391604"/>
                  <a:gd name="connsiteX23" fmla="*/ 316962 w 397464"/>
                  <a:gd name="connsiteY23" fmla="*/ 38290 h 391604"/>
                  <a:gd name="connsiteX24" fmla="*/ 353272 w 397464"/>
                  <a:gd name="connsiteY24" fmla="*/ 71979 h 391604"/>
                  <a:gd name="connsiteX25" fmla="*/ 305922 w 397464"/>
                  <a:gd name="connsiteY25" fmla="*/ 114052 h 391604"/>
                  <a:gd name="connsiteX26" fmla="*/ 281243 w 397464"/>
                  <a:gd name="connsiteY26" fmla="*/ 89663 h 391604"/>
                  <a:gd name="connsiteX27" fmla="*/ 260153 w 397464"/>
                  <a:gd name="connsiteY27" fmla="*/ 8681 h 391604"/>
                  <a:gd name="connsiteX28" fmla="*/ 299115 w 397464"/>
                  <a:gd name="connsiteY28" fmla="*/ 25890 h 391604"/>
                  <a:gd name="connsiteX29" fmla="*/ 268843 w 397464"/>
                  <a:gd name="connsiteY29" fmla="*/ 81587 h 391604"/>
                  <a:gd name="connsiteX30" fmla="*/ 238717 w 397464"/>
                  <a:gd name="connsiteY30" fmla="*/ 68455 h 391604"/>
                  <a:gd name="connsiteX31" fmla="*/ 187047 w 397464"/>
                  <a:gd name="connsiteY31" fmla="*/ 419 h 391604"/>
                  <a:gd name="connsiteX32" fmla="*/ 189739 w 397464"/>
                  <a:gd name="connsiteY32" fmla="*/ 64320 h 391604"/>
                  <a:gd name="connsiteX33" fmla="*/ 176639 w 397464"/>
                  <a:gd name="connsiteY33" fmla="*/ 64643 h 391604"/>
                  <a:gd name="connsiteX34" fmla="*/ 164959 w 397464"/>
                  <a:gd name="connsiteY34" fmla="*/ 2696 h 391604"/>
                  <a:gd name="connsiteX35" fmla="*/ 208352 w 397464"/>
                  <a:gd name="connsiteY35" fmla="*/ 0 h 391604"/>
                  <a:gd name="connsiteX36" fmla="*/ 238430 w 397464"/>
                  <a:gd name="connsiteY36" fmla="*/ 5040 h 391604"/>
                  <a:gd name="connsiteX37" fmla="*/ 223735 w 397464"/>
                  <a:gd name="connsiteY37" fmla="*/ 66517 h 391604"/>
                  <a:gd name="connsiteX38" fmla="*/ 204021 w 397464"/>
                  <a:gd name="connsiteY38" fmla="*/ 63967 h 39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7464" h="391604">
                    <a:moveTo>
                      <a:pt x="198732" y="128930"/>
                    </a:moveTo>
                    <a:cubicBezTo>
                      <a:pt x="220262" y="128930"/>
                      <a:pt x="237714" y="146383"/>
                      <a:pt x="237714" y="167912"/>
                    </a:cubicBezTo>
                    <a:cubicBezTo>
                      <a:pt x="237714" y="178677"/>
                      <a:pt x="233351" y="188422"/>
                      <a:pt x="226297" y="195476"/>
                    </a:cubicBezTo>
                    <a:lnTo>
                      <a:pt x="217834" y="201182"/>
                    </a:lnTo>
                    <a:lnTo>
                      <a:pt x="229346" y="262031"/>
                    </a:lnTo>
                    <a:lnTo>
                      <a:pt x="168119" y="262031"/>
                    </a:lnTo>
                    <a:lnTo>
                      <a:pt x="179630" y="201182"/>
                    </a:lnTo>
                    <a:lnTo>
                      <a:pt x="171168" y="195476"/>
                    </a:lnTo>
                    <a:cubicBezTo>
                      <a:pt x="164113" y="188422"/>
                      <a:pt x="159750" y="178677"/>
                      <a:pt x="159750" y="167912"/>
                    </a:cubicBezTo>
                    <a:cubicBezTo>
                      <a:pt x="159750" y="146383"/>
                      <a:pt x="177203" y="128930"/>
                      <a:pt x="198732" y="128930"/>
                    </a:cubicBezTo>
                    <a:close/>
                    <a:moveTo>
                      <a:pt x="364917" y="90149"/>
                    </a:moveTo>
                    <a:cubicBezTo>
                      <a:pt x="370762" y="96303"/>
                      <a:pt x="374868" y="103676"/>
                      <a:pt x="378522" y="111376"/>
                    </a:cubicBezTo>
                    <a:cubicBezTo>
                      <a:pt x="416737" y="191930"/>
                      <a:pt x="395819" y="288122"/>
                      <a:pt x="327604" y="345531"/>
                    </a:cubicBezTo>
                    <a:cubicBezTo>
                      <a:pt x="259388" y="402939"/>
                      <a:pt x="161036" y="407120"/>
                      <a:pt x="88193" y="355709"/>
                    </a:cubicBezTo>
                    <a:cubicBezTo>
                      <a:pt x="15352" y="304298"/>
                      <a:pt x="-13656" y="210227"/>
                      <a:pt x="17585" y="126722"/>
                    </a:cubicBezTo>
                    <a:lnTo>
                      <a:pt x="0" y="113757"/>
                    </a:lnTo>
                    <a:lnTo>
                      <a:pt x="68791" y="97753"/>
                    </a:lnTo>
                    <a:lnTo>
                      <a:pt x="88340" y="178890"/>
                    </a:lnTo>
                    <a:lnTo>
                      <a:pt x="71398" y="166398"/>
                    </a:lnTo>
                    <a:cubicBezTo>
                      <a:pt x="58563" y="223782"/>
                      <a:pt x="84900" y="282789"/>
                      <a:pt x="136186" y="311552"/>
                    </a:cubicBezTo>
                    <a:cubicBezTo>
                      <a:pt x="187473" y="340317"/>
                      <a:pt x="251556" y="332022"/>
                      <a:pt x="293829" y="291150"/>
                    </a:cubicBezTo>
                    <a:cubicBezTo>
                      <a:pt x="336102" y="250277"/>
                      <a:pt x="346549" y="186509"/>
                      <a:pt x="319529" y="134284"/>
                    </a:cubicBezTo>
                    <a:lnTo>
                      <a:pt x="314085" y="126190"/>
                    </a:lnTo>
                    <a:close/>
                    <a:moveTo>
                      <a:pt x="316962" y="38290"/>
                    </a:moveTo>
                    <a:cubicBezTo>
                      <a:pt x="330556" y="47619"/>
                      <a:pt x="342820" y="58897"/>
                      <a:pt x="353272" y="71979"/>
                    </a:cubicBezTo>
                    <a:lnTo>
                      <a:pt x="305922" y="114052"/>
                    </a:lnTo>
                    <a:cubicBezTo>
                      <a:pt x="299071" y="104453"/>
                      <a:pt x="290632" y="96356"/>
                      <a:pt x="281243" y="89663"/>
                    </a:cubicBezTo>
                    <a:close/>
                    <a:moveTo>
                      <a:pt x="260153" y="8681"/>
                    </a:moveTo>
                    <a:cubicBezTo>
                      <a:pt x="273789" y="12884"/>
                      <a:pt x="286902" y="18582"/>
                      <a:pt x="299115" y="25890"/>
                    </a:cubicBezTo>
                    <a:lnTo>
                      <a:pt x="268843" y="81587"/>
                    </a:lnTo>
                    <a:cubicBezTo>
                      <a:pt x="259574" y="75621"/>
                      <a:pt x="249366" y="71345"/>
                      <a:pt x="238717" y="68455"/>
                    </a:cubicBezTo>
                    <a:close/>
                    <a:moveTo>
                      <a:pt x="187047" y="419"/>
                    </a:moveTo>
                    <a:lnTo>
                      <a:pt x="189739" y="64320"/>
                    </a:lnTo>
                    <a:cubicBezTo>
                      <a:pt x="185292" y="63231"/>
                      <a:pt x="180965" y="63828"/>
                      <a:pt x="176639" y="64643"/>
                    </a:cubicBezTo>
                    <a:lnTo>
                      <a:pt x="164959" y="2696"/>
                    </a:lnTo>
                    <a:close/>
                    <a:moveTo>
                      <a:pt x="208352" y="0"/>
                    </a:moveTo>
                    <a:lnTo>
                      <a:pt x="238430" y="5040"/>
                    </a:lnTo>
                    <a:lnTo>
                      <a:pt x="223735" y="66517"/>
                    </a:lnTo>
                    <a:cubicBezTo>
                      <a:pt x="217383" y="64331"/>
                      <a:pt x="210735" y="63879"/>
                      <a:pt x="204021" y="639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48" name="Group 47"/>
            <p:cNvGrpSpPr/>
            <p:nvPr/>
          </p:nvGrpSpPr>
          <p:grpSpPr>
            <a:xfrm>
              <a:off x="9168241" y="2653025"/>
              <a:ext cx="1059994" cy="1053025"/>
              <a:chOff x="3174197" y="3358032"/>
              <a:chExt cx="792611" cy="787400"/>
            </a:xfrm>
          </p:grpSpPr>
          <p:grpSp>
            <p:nvGrpSpPr>
              <p:cNvPr id="85" name="Group 84"/>
              <p:cNvGrpSpPr/>
              <p:nvPr/>
            </p:nvGrpSpPr>
            <p:grpSpPr>
              <a:xfrm>
                <a:off x="3174197" y="3358032"/>
                <a:ext cx="792611" cy="787400"/>
                <a:chOff x="1154053" y="3169443"/>
                <a:chExt cx="792611" cy="787400"/>
              </a:xfrm>
            </p:grpSpPr>
            <p:sp>
              <p:nvSpPr>
                <p:cNvPr id="87" name="Rectangle 86"/>
                <p:cNvSpPr/>
                <p:nvPr/>
              </p:nvSpPr>
              <p:spPr>
                <a:xfrm>
                  <a:off x="1154053" y="3169443"/>
                  <a:ext cx="759601"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8" name="TextBox 87"/>
                <p:cNvSpPr txBox="1"/>
                <p:nvPr/>
              </p:nvSpPr>
              <p:spPr>
                <a:xfrm>
                  <a:off x="1159264" y="3197897"/>
                  <a:ext cx="787400" cy="165701"/>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TEMPORAL</a:t>
                  </a:r>
                </a:p>
              </p:txBody>
            </p:sp>
          </p:grpSp>
          <p:sp>
            <p:nvSpPr>
              <p:cNvPr id="86" name="Oval 918"/>
              <p:cNvSpPr>
                <a:spLocks noChangeArrowheads="1"/>
              </p:cNvSpPr>
              <p:nvPr/>
            </p:nvSpPr>
            <p:spPr bwMode="auto">
              <a:xfrm>
                <a:off x="3368048" y="3643489"/>
                <a:ext cx="410116" cy="412028"/>
              </a:xfrm>
              <a:custGeom>
                <a:avLst/>
                <a:gdLst/>
                <a:ahLst/>
                <a:cxnLst/>
                <a:rect l="l" t="t" r="r" b="b"/>
                <a:pathLst>
                  <a:path w="1040368" h="1045224">
                    <a:moveTo>
                      <a:pt x="511040" y="855333"/>
                    </a:moveTo>
                    <a:lnTo>
                      <a:pt x="511040" y="987715"/>
                    </a:lnTo>
                    <a:lnTo>
                      <a:pt x="529328" y="987715"/>
                    </a:lnTo>
                    <a:lnTo>
                      <a:pt x="529328" y="855333"/>
                    </a:lnTo>
                    <a:close/>
                    <a:moveTo>
                      <a:pt x="836285" y="513469"/>
                    </a:moveTo>
                    <a:lnTo>
                      <a:pt x="836285" y="531757"/>
                    </a:lnTo>
                    <a:lnTo>
                      <a:pt x="968667" y="531757"/>
                    </a:lnTo>
                    <a:lnTo>
                      <a:pt x="968667" y="513469"/>
                    </a:lnTo>
                    <a:close/>
                    <a:moveTo>
                      <a:pt x="70878" y="513469"/>
                    </a:moveTo>
                    <a:lnTo>
                      <a:pt x="70878" y="531757"/>
                    </a:lnTo>
                    <a:lnTo>
                      <a:pt x="203260" y="531757"/>
                    </a:lnTo>
                    <a:lnTo>
                      <a:pt x="203260" y="513469"/>
                    </a:lnTo>
                    <a:close/>
                    <a:moveTo>
                      <a:pt x="904248" y="281967"/>
                    </a:moveTo>
                    <a:lnTo>
                      <a:pt x="841048" y="296551"/>
                    </a:lnTo>
                    <a:lnTo>
                      <a:pt x="521904" y="493915"/>
                    </a:lnTo>
                    <a:cubicBezTo>
                      <a:pt x="507326" y="485583"/>
                      <a:pt x="490057" y="486336"/>
                      <a:pt x="475042" y="493927"/>
                    </a:cubicBezTo>
                    <a:cubicBezTo>
                      <a:pt x="450039" y="512887"/>
                      <a:pt x="437538" y="550807"/>
                      <a:pt x="456290" y="576086"/>
                    </a:cubicBezTo>
                    <a:cubicBezTo>
                      <a:pt x="467784" y="591581"/>
                      <a:pt x="483974" y="599953"/>
                      <a:pt x="500530" y="598686"/>
                    </a:cubicBezTo>
                    <a:lnTo>
                      <a:pt x="666033" y="797286"/>
                    </a:lnTo>
                    <a:lnTo>
                      <a:pt x="719510" y="807009"/>
                    </a:lnTo>
                    <a:lnTo>
                      <a:pt x="709787" y="758394"/>
                    </a:lnTo>
                    <a:lnTo>
                      <a:pt x="550997" y="567850"/>
                    </a:lnTo>
                    <a:cubicBezTo>
                      <a:pt x="557388" y="558400"/>
                      <a:pt x="560055" y="546614"/>
                      <a:pt x="558438" y="535239"/>
                    </a:cubicBezTo>
                    <a:lnTo>
                      <a:pt x="865356" y="340305"/>
                    </a:lnTo>
                    <a:close/>
                    <a:moveTo>
                      <a:pt x="511040" y="78720"/>
                    </a:moveTo>
                    <a:lnTo>
                      <a:pt x="511040" y="211102"/>
                    </a:lnTo>
                    <a:lnTo>
                      <a:pt x="529328" y="211102"/>
                    </a:lnTo>
                    <a:lnTo>
                      <a:pt x="529328" y="78720"/>
                    </a:lnTo>
                    <a:close/>
                    <a:moveTo>
                      <a:pt x="520184" y="0"/>
                    </a:moveTo>
                    <a:cubicBezTo>
                      <a:pt x="807474" y="0"/>
                      <a:pt x="1040368" y="233981"/>
                      <a:pt x="1040368" y="522612"/>
                    </a:cubicBezTo>
                    <a:cubicBezTo>
                      <a:pt x="1040368" y="811243"/>
                      <a:pt x="807474" y="1045224"/>
                      <a:pt x="520184" y="1045224"/>
                    </a:cubicBezTo>
                    <a:cubicBezTo>
                      <a:pt x="232894" y="1045224"/>
                      <a:pt x="0" y="811243"/>
                      <a:pt x="0" y="522612"/>
                    </a:cubicBezTo>
                    <a:cubicBezTo>
                      <a:pt x="0" y="233981"/>
                      <a:pt x="232894" y="0"/>
                      <a:pt x="520184" y="0"/>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defTabSz="890580" eaLnBrk="1" fontAlgn="auto" latinLnBrk="0" hangingPunct="1">
                  <a:lnSpc>
                    <a:spcPct val="100000"/>
                  </a:lnSpc>
                  <a:spcBef>
                    <a:spcPts val="0"/>
                  </a:spcBef>
                  <a:spcAft>
                    <a:spcPts val="0"/>
                  </a:spcAft>
                  <a:buClrTx/>
                  <a:buSzTx/>
                  <a:buFontTx/>
                  <a:buNone/>
                  <a:tabLst/>
                  <a:defRPr/>
                </a:pPr>
                <a:endParaRPr kumimoji="0" lang="en-GB" sz="1753" b="0" i="0" u="none" strike="noStrike" kern="0" cap="none" spc="0" normalizeH="0" baseline="0" noProof="0" dirty="0">
                  <a:ln>
                    <a:solidFill>
                      <a:srgbClr val="FFFFFF">
                        <a:alpha val="0"/>
                      </a:srgbClr>
                    </a:solidFill>
                  </a:ln>
                  <a:solidFill>
                    <a:srgbClr val="FFFFFF"/>
                  </a:solidFill>
                  <a:effectLst/>
                  <a:uLnTx/>
                  <a:uFillTx/>
                  <a:latin typeface="Segoe UI"/>
                </a:endParaRPr>
              </a:p>
            </p:txBody>
          </p:sp>
        </p:grpSp>
        <p:grpSp>
          <p:nvGrpSpPr>
            <p:cNvPr id="49" name="Group 48"/>
            <p:cNvGrpSpPr/>
            <p:nvPr/>
          </p:nvGrpSpPr>
          <p:grpSpPr>
            <a:xfrm>
              <a:off x="6837178" y="3801400"/>
              <a:ext cx="1027603" cy="1027602"/>
              <a:chOff x="1969440" y="3086299"/>
              <a:chExt cx="787401" cy="787400"/>
            </a:xfrm>
          </p:grpSpPr>
          <p:grpSp>
            <p:nvGrpSpPr>
              <p:cNvPr id="81" name="Group 80"/>
              <p:cNvGrpSpPr/>
              <p:nvPr/>
            </p:nvGrpSpPr>
            <p:grpSpPr>
              <a:xfrm>
                <a:off x="1969440" y="3086299"/>
                <a:ext cx="787401" cy="787400"/>
                <a:chOff x="1200453" y="3169443"/>
                <a:chExt cx="787401" cy="787400"/>
              </a:xfrm>
            </p:grpSpPr>
            <p:sp>
              <p:nvSpPr>
                <p:cNvPr id="83" name="Rectangle 82"/>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4" name="TextBox 83"/>
                <p:cNvSpPr txBox="1"/>
                <p:nvPr/>
              </p:nvSpPr>
              <p:spPr>
                <a:xfrm>
                  <a:off x="1200454" y="3197897"/>
                  <a:ext cx="787400" cy="304699"/>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IN-MEMORY OLTP</a:t>
                  </a:r>
                </a:p>
              </p:txBody>
            </p:sp>
          </p:grpSp>
          <p:sp>
            <p:nvSpPr>
              <p:cNvPr id="82" name="Freeform: Shape 81"/>
              <p:cNvSpPr/>
              <p:nvPr/>
            </p:nvSpPr>
            <p:spPr bwMode="auto">
              <a:xfrm>
                <a:off x="2144558" y="3447906"/>
                <a:ext cx="437164" cy="354458"/>
              </a:xfrm>
              <a:custGeom>
                <a:avLst/>
                <a:gdLst>
                  <a:gd name="connsiteX0" fmla="*/ 247864 w 730334"/>
                  <a:gd name="connsiteY0" fmla="*/ 515053 h 592165"/>
                  <a:gd name="connsiteX1" fmla="*/ 482468 w 730334"/>
                  <a:gd name="connsiteY1" fmla="*/ 515053 h 592165"/>
                  <a:gd name="connsiteX2" fmla="*/ 482468 w 730334"/>
                  <a:gd name="connsiteY2" fmla="*/ 592165 h 592165"/>
                  <a:gd name="connsiteX3" fmla="*/ 247864 w 730334"/>
                  <a:gd name="connsiteY3" fmla="*/ 592165 h 592165"/>
                  <a:gd name="connsiteX4" fmla="*/ 362767 w 730334"/>
                  <a:gd name="connsiteY4" fmla="*/ 299046 h 592165"/>
                  <a:gd name="connsiteX5" fmla="*/ 404523 w 730334"/>
                  <a:gd name="connsiteY5" fmla="*/ 316342 h 592165"/>
                  <a:gd name="connsiteX6" fmla="*/ 408659 w 730334"/>
                  <a:gd name="connsiteY6" fmla="*/ 326327 h 592165"/>
                  <a:gd name="connsiteX7" fmla="*/ 605515 w 730334"/>
                  <a:gd name="connsiteY7" fmla="*/ 358098 h 592165"/>
                  <a:gd name="connsiteX8" fmla="*/ 408660 w 730334"/>
                  <a:gd name="connsiteY8" fmla="*/ 389868 h 592165"/>
                  <a:gd name="connsiteX9" fmla="*/ 404523 w 730334"/>
                  <a:gd name="connsiteY9" fmla="*/ 399854 h 592165"/>
                  <a:gd name="connsiteX10" fmla="*/ 362767 w 730334"/>
                  <a:gd name="connsiteY10" fmla="*/ 417150 h 592165"/>
                  <a:gd name="connsiteX11" fmla="*/ 303715 w 730334"/>
                  <a:gd name="connsiteY11" fmla="*/ 358098 h 592165"/>
                  <a:gd name="connsiteX12" fmla="*/ 362767 w 730334"/>
                  <a:gd name="connsiteY12" fmla="*/ 299046 h 592165"/>
                  <a:gd name="connsiteX13" fmla="*/ 365167 w 730334"/>
                  <a:gd name="connsiteY13" fmla="*/ 0 h 592165"/>
                  <a:gd name="connsiteX14" fmla="*/ 730334 w 730334"/>
                  <a:gd name="connsiteY14" fmla="*/ 365168 h 592165"/>
                  <a:gd name="connsiteX15" fmla="*/ 667968 w 730334"/>
                  <a:gd name="connsiteY15" fmla="*/ 569337 h 592165"/>
                  <a:gd name="connsiteX16" fmla="*/ 662241 w 730334"/>
                  <a:gd name="connsiteY16" fmla="*/ 576279 h 592165"/>
                  <a:gd name="connsiteX17" fmla="*/ 616876 w 730334"/>
                  <a:gd name="connsiteY17" fmla="*/ 549810 h 592165"/>
                  <a:gd name="connsiteX18" fmla="*/ 537142 w 730334"/>
                  <a:gd name="connsiteY18" fmla="*/ 503827 h 592165"/>
                  <a:gd name="connsiteX19" fmla="*/ 560001 w 730334"/>
                  <a:gd name="connsiteY19" fmla="*/ 464233 h 592165"/>
                  <a:gd name="connsiteX20" fmla="*/ 607974 w 730334"/>
                  <a:gd name="connsiteY20" fmla="*/ 491930 h 592165"/>
                  <a:gd name="connsiteX21" fmla="*/ 629366 w 730334"/>
                  <a:gd name="connsiteY21" fmla="*/ 447431 h 592165"/>
                  <a:gd name="connsiteX22" fmla="*/ 641803 w 730334"/>
                  <a:gd name="connsiteY22" fmla="*/ 365168 h 592165"/>
                  <a:gd name="connsiteX23" fmla="*/ 620064 w 730334"/>
                  <a:gd name="connsiteY23" fmla="*/ 257489 h 592165"/>
                  <a:gd name="connsiteX24" fmla="*/ 609562 w 730334"/>
                  <a:gd name="connsiteY24" fmla="*/ 241913 h 592165"/>
                  <a:gd name="connsiteX25" fmla="*/ 574774 w 730334"/>
                  <a:gd name="connsiteY25" fmla="*/ 261998 h 592165"/>
                  <a:gd name="connsiteX26" fmla="*/ 551915 w 730334"/>
                  <a:gd name="connsiteY26" fmla="*/ 222404 h 592165"/>
                  <a:gd name="connsiteX27" fmla="*/ 583942 w 730334"/>
                  <a:gd name="connsiteY27" fmla="*/ 203913 h 592165"/>
                  <a:gd name="connsiteX28" fmla="*/ 560778 w 730334"/>
                  <a:gd name="connsiteY28" fmla="*/ 169556 h 592165"/>
                  <a:gd name="connsiteX29" fmla="*/ 420919 w 730334"/>
                  <a:gd name="connsiteY29" fmla="*/ 94151 h 592165"/>
                  <a:gd name="connsiteX30" fmla="*/ 388026 w 730334"/>
                  <a:gd name="connsiteY30" fmla="*/ 90837 h 592165"/>
                  <a:gd name="connsiteX31" fmla="*/ 388027 w 730334"/>
                  <a:gd name="connsiteY31" fmla="*/ 138727 h 592165"/>
                  <a:gd name="connsiteX32" fmla="*/ 342307 w 730334"/>
                  <a:gd name="connsiteY32" fmla="*/ 138728 h 592165"/>
                  <a:gd name="connsiteX33" fmla="*/ 342308 w 730334"/>
                  <a:gd name="connsiteY33" fmla="*/ 90836 h 592165"/>
                  <a:gd name="connsiteX34" fmla="*/ 309415 w 730334"/>
                  <a:gd name="connsiteY34" fmla="*/ 94153 h 592165"/>
                  <a:gd name="connsiteX35" fmla="*/ 169556 w 730334"/>
                  <a:gd name="connsiteY35" fmla="*/ 169556 h 592165"/>
                  <a:gd name="connsiteX36" fmla="*/ 143127 w 730334"/>
                  <a:gd name="connsiteY36" fmla="*/ 208755 h 592165"/>
                  <a:gd name="connsiteX37" fmla="*/ 166766 w 730334"/>
                  <a:gd name="connsiteY37" fmla="*/ 222405 h 592165"/>
                  <a:gd name="connsiteX38" fmla="*/ 143906 w 730334"/>
                  <a:gd name="connsiteY38" fmla="*/ 261998 h 592165"/>
                  <a:gd name="connsiteX39" fmla="*/ 117506 w 730334"/>
                  <a:gd name="connsiteY39" fmla="*/ 246756 h 592165"/>
                  <a:gd name="connsiteX40" fmla="*/ 110270 w 730334"/>
                  <a:gd name="connsiteY40" fmla="*/ 257489 h 592165"/>
                  <a:gd name="connsiteX41" fmla="*/ 88530 w 730334"/>
                  <a:gd name="connsiteY41" fmla="*/ 365168 h 592165"/>
                  <a:gd name="connsiteX42" fmla="*/ 100968 w 730334"/>
                  <a:gd name="connsiteY42" fmla="*/ 447432 h 592165"/>
                  <a:gd name="connsiteX43" fmla="*/ 122144 w 730334"/>
                  <a:gd name="connsiteY43" fmla="*/ 491481 h 592165"/>
                  <a:gd name="connsiteX44" fmla="*/ 167408 w 730334"/>
                  <a:gd name="connsiteY44" fmla="*/ 465349 h 592165"/>
                  <a:gd name="connsiteX45" fmla="*/ 190268 w 730334"/>
                  <a:gd name="connsiteY45" fmla="*/ 504942 h 592165"/>
                  <a:gd name="connsiteX46" fmla="*/ 68093 w 730334"/>
                  <a:gd name="connsiteY46" fmla="*/ 576278 h 592165"/>
                  <a:gd name="connsiteX47" fmla="*/ 62364 w 730334"/>
                  <a:gd name="connsiteY47" fmla="*/ 569336 h 592165"/>
                  <a:gd name="connsiteX48" fmla="*/ 0 w 730334"/>
                  <a:gd name="connsiteY48" fmla="*/ 365168 h 592165"/>
                  <a:gd name="connsiteX49" fmla="*/ 365167 w 730334"/>
                  <a:gd name="connsiteY49" fmla="*/ 0 h 59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0334" h="592165">
                    <a:moveTo>
                      <a:pt x="247864" y="515053"/>
                    </a:moveTo>
                    <a:lnTo>
                      <a:pt x="482468" y="515053"/>
                    </a:lnTo>
                    <a:lnTo>
                      <a:pt x="482468" y="592165"/>
                    </a:lnTo>
                    <a:lnTo>
                      <a:pt x="247864" y="592165"/>
                    </a:lnTo>
                    <a:close/>
                    <a:moveTo>
                      <a:pt x="362767" y="299046"/>
                    </a:moveTo>
                    <a:cubicBezTo>
                      <a:pt x="379075" y="299046"/>
                      <a:pt x="393837" y="305656"/>
                      <a:pt x="404523" y="316342"/>
                    </a:cubicBezTo>
                    <a:lnTo>
                      <a:pt x="408659" y="326327"/>
                    </a:lnTo>
                    <a:cubicBezTo>
                      <a:pt x="442158" y="333286"/>
                      <a:pt x="605515" y="347508"/>
                      <a:pt x="605515" y="358098"/>
                    </a:cubicBezTo>
                    <a:cubicBezTo>
                      <a:pt x="605515" y="368688"/>
                      <a:pt x="442159" y="382909"/>
                      <a:pt x="408660" y="389868"/>
                    </a:cubicBezTo>
                    <a:lnTo>
                      <a:pt x="404523" y="399854"/>
                    </a:lnTo>
                    <a:cubicBezTo>
                      <a:pt x="393837" y="410541"/>
                      <a:pt x="379075" y="417150"/>
                      <a:pt x="362767" y="417150"/>
                    </a:cubicBezTo>
                    <a:cubicBezTo>
                      <a:pt x="330153" y="417150"/>
                      <a:pt x="303715" y="390712"/>
                      <a:pt x="303715" y="358098"/>
                    </a:cubicBezTo>
                    <a:cubicBezTo>
                      <a:pt x="303715" y="325484"/>
                      <a:pt x="330153" y="299046"/>
                      <a:pt x="362767" y="299046"/>
                    </a:cubicBezTo>
                    <a:close/>
                    <a:moveTo>
                      <a:pt x="365167" y="0"/>
                    </a:moveTo>
                    <a:cubicBezTo>
                      <a:pt x="566842" y="1"/>
                      <a:pt x="730334" y="163491"/>
                      <a:pt x="730334" y="365168"/>
                    </a:cubicBezTo>
                    <a:cubicBezTo>
                      <a:pt x="730334" y="440797"/>
                      <a:pt x="707343" y="511055"/>
                      <a:pt x="667968" y="569337"/>
                    </a:cubicBezTo>
                    <a:lnTo>
                      <a:pt x="662241" y="576279"/>
                    </a:lnTo>
                    <a:cubicBezTo>
                      <a:pt x="647119" y="567457"/>
                      <a:pt x="631998" y="558632"/>
                      <a:pt x="616876" y="549810"/>
                    </a:cubicBezTo>
                    <a:lnTo>
                      <a:pt x="537142" y="503827"/>
                    </a:lnTo>
                    <a:lnTo>
                      <a:pt x="560001" y="464233"/>
                    </a:lnTo>
                    <a:lnTo>
                      <a:pt x="607974" y="491930"/>
                    </a:lnTo>
                    <a:lnTo>
                      <a:pt x="629366" y="447431"/>
                    </a:lnTo>
                    <a:cubicBezTo>
                      <a:pt x="637449" y="421444"/>
                      <a:pt x="641803" y="393815"/>
                      <a:pt x="641803" y="365168"/>
                    </a:cubicBezTo>
                    <a:cubicBezTo>
                      <a:pt x="641803" y="326973"/>
                      <a:pt x="634062" y="290585"/>
                      <a:pt x="620064" y="257489"/>
                    </a:cubicBezTo>
                    <a:lnTo>
                      <a:pt x="609562" y="241913"/>
                    </a:lnTo>
                    <a:lnTo>
                      <a:pt x="574774" y="261998"/>
                    </a:lnTo>
                    <a:lnTo>
                      <a:pt x="551915" y="222404"/>
                    </a:lnTo>
                    <a:lnTo>
                      <a:pt x="583942" y="203913"/>
                    </a:lnTo>
                    <a:lnTo>
                      <a:pt x="560778" y="169556"/>
                    </a:lnTo>
                    <a:cubicBezTo>
                      <a:pt x="523232" y="132011"/>
                      <a:pt x="474944" y="105207"/>
                      <a:pt x="420919" y="94151"/>
                    </a:cubicBezTo>
                    <a:lnTo>
                      <a:pt x="388026" y="90837"/>
                    </a:lnTo>
                    <a:lnTo>
                      <a:pt x="388027" y="138727"/>
                    </a:lnTo>
                    <a:lnTo>
                      <a:pt x="342307" y="138728"/>
                    </a:lnTo>
                    <a:lnTo>
                      <a:pt x="342308" y="90836"/>
                    </a:lnTo>
                    <a:lnTo>
                      <a:pt x="309415" y="94153"/>
                    </a:lnTo>
                    <a:cubicBezTo>
                      <a:pt x="255390" y="105207"/>
                      <a:pt x="207101" y="132011"/>
                      <a:pt x="169556" y="169556"/>
                    </a:cubicBezTo>
                    <a:lnTo>
                      <a:pt x="143127" y="208755"/>
                    </a:lnTo>
                    <a:cubicBezTo>
                      <a:pt x="151007" y="213305"/>
                      <a:pt x="158886" y="217855"/>
                      <a:pt x="166766" y="222405"/>
                    </a:cubicBezTo>
                    <a:lnTo>
                      <a:pt x="143906" y="261998"/>
                    </a:lnTo>
                    <a:lnTo>
                      <a:pt x="117506" y="246756"/>
                    </a:lnTo>
                    <a:lnTo>
                      <a:pt x="110270" y="257489"/>
                    </a:lnTo>
                    <a:cubicBezTo>
                      <a:pt x="96271" y="290585"/>
                      <a:pt x="88531" y="326972"/>
                      <a:pt x="88530" y="365168"/>
                    </a:cubicBezTo>
                    <a:cubicBezTo>
                      <a:pt x="88530" y="393815"/>
                      <a:pt x="92885" y="421444"/>
                      <a:pt x="100968" y="447432"/>
                    </a:cubicBezTo>
                    <a:lnTo>
                      <a:pt x="122144" y="491481"/>
                    </a:lnTo>
                    <a:lnTo>
                      <a:pt x="167408" y="465349"/>
                    </a:lnTo>
                    <a:lnTo>
                      <a:pt x="190268" y="504942"/>
                    </a:lnTo>
                    <a:lnTo>
                      <a:pt x="68093" y="576278"/>
                    </a:lnTo>
                    <a:lnTo>
                      <a:pt x="62364" y="569336"/>
                    </a:lnTo>
                    <a:cubicBezTo>
                      <a:pt x="22991" y="511055"/>
                      <a:pt x="0" y="440797"/>
                      <a:pt x="0" y="365168"/>
                    </a:cubicBezTo>
                    <a:cubicBezTo>
                      <a:pt x="-1" y="163492"/>
                      <a:pt x="163490" y="1"/>
                      <a:pt x="365167"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6818409" y="2653025"/>
              <a:ext cx="1046374" cy="1046374"/>
              <a:chOff x="2407114" y="4164913"/>
              <a:chExt cx="787400" cy="787400"/>
            </a:xfrm>
          </p:grpSpPr>
          <p:grpSp>
            <p:nvGrpSpPr>
              <p:cNvPr id="76" name="Group 75"/>
              <p:cNvGrpSpPr/>
              <p:nvPr/>
            </p:nvGrpSpPr>
            <p:grpSpPr>
              <a:xfrm>
                <a:off x="2407114" y="4164913"/>
                <a:ext cx="787400" cy="787400"/>
                <a:chOff x="1200454" y="3169443"/>
                <a:chExt cx="787400" cy="787400"/>
              </a:xfrm>
            </p:grpSpPr>
            <p:sp>
              <p:nvSpPr>
                <p:cNvPr id="79" name="Rectangle 78"/>
                <p:cNvSpPr/>
                <p:nvPr/>
              </p:nvSpPr>
              <p:spPr>
                <a:xfrm>
                  <a:off x="1222185" y="3169443"/>
                  <a:ext cx="76566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0" name="TextBox 79"/>
                <p:cNvSpPr txBox="1"/>
                <p:nvPr/>
              </p:nvSpPr>
              <p:spPr>
                <a:xfrm>
                  <a:off x="1200454" y="3197897"/>
                  <a:ext cx="787400" cy="166754"/>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JSON</a:t>
                  </a:r>
                </a:p>
              </p:txBody>
            </p:sp>
          </p:grpSp>
          <p:pic>
            <p:nvPicPr>
              <p:cNvPr id="78" name="Picture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34289" y="4423761"/>
                <a:ext cx="333048" cy="435388"/>
              </a:xfrm>
              <a:prstGeom prst="rect">
                <a:avLst/>
              </a:prstGeom>
              <a:noFill/>
              <a:ln>
                <a:noFill/>
              </a:ln>
            </p:spPr>
          </p:pic>
        </p:grpSp>
        <p:grpSp>
          <p:nvGrpSpPr>
            <p:cNvPr id="51" name="Group 50"/>
            <p:cNvGrpSpPr/>
            <p:nvPr/>
          </p:nvGrpSpPr>
          <p:grpSpPr>
            <a:xfrm>
              <a:off x="9168240" y="3813150"/>
              <a:ext cx="1015850" cy="1015849"/>
              <a:chOff x="3819354" y="4144937"/>
              <a:chExt cx="787401" cy="787400"/>
            </a:xfrm>
          </p:grpSpPr>
          <p:grpSp>
            <p:nvGrpSpPr>
              <p:cNvPr id="71" name="Group 70"/>
              <p:cNvGrpSpPr/>
              <p:nvPr/>
            </p:nvGrpSpPr>
            <p:grpSpPr>
              <a:xfrm>
                <a:off x="3819354" y="4144937"/>
                <a:ext cx="787401" cy="787400"/>
                <a:chOff x="1200453" y="3169443"/>
                <a:chExt cx="787401" cy="787400"/>
              </a:xfrm>
            </p:grpSpPr>
            <p:sp>
              <p:nvSpPr>
                <p:cNvPr id="73" name="Rectangle 72"/>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TextBox 73"/>
                <p:cNvSpPr txBox="1"/>
                <p:nvPr/>
              </p:nvSpPr>
              <p:spPr>
                <a:xfrm>
                  <a:off x="1200454" y="3197897"/>
                  <a:ext cx="787400" cy="300588"/>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COLUMN-STORE</a:t>
                  </a:r>
                </a:p>
              </p:txBody>
            </p:sp>
          </p:grpSp>
          <p:sp>
            <p:nvSpPr>
              <p:cNvPr id="72" name="Freeform: Shape 71"/>
              <p:cNvSpPr/>
              <p:nvPr/>
            </p:nvSpPr>
            <p:spPr>
              <a:xfrm>
                <a:off x="3984629" y="4523093"/>
                <a:ext cx="461699" cy="318108"/>
              </a:xfrm>
              <a:custGeom>
                <a:avLst/>
                <a:gdLst>
                  <a:gd name="connsiteX0" fmla="*/ 774843 w 3792536"/>
                  <a:gd name="connsiteY0" fmla="*/ 2327913 h 3161776"/>
                  <a:gd name="connsiteX1" fmla="*/ 774843 w 3792536"/>
                  <a:gd name="connsiteY1" fmla="*/ 3082540 h 3161776"/>
                  <a:gd name="connsiteX2" fmla="*/ 927912 w 3792536"/>
                  <a:gd name="connsiteY2" fmla="*/ 3082540 h 3161776"/>
                  <a:gd name="connsiteX3" fmla="*/ 927912 w 3792536"/>
                  <a:gd name="connsiteY3" fmla="*/ 2327913 h 3161776"/>
                  <a:gd name="connsiteX4" fmla="*/ 81959 w 3792536"/>
                  <a:gd name="connsiteY4" fmla="*/ 2327913 h 3161776"/>
                  <a:gd name="connsiteX5" fmla="*/ 81959 w 3792536"/>
                  <a:gd name="connsiteY5" fmla="*/ 3082540 h 3161776"/>
                  <a:gd name="connsiteX6" fmla="*/ 235028 w 3792536"/>
                  <a:gd name="connsiteY6" fmla="*/ 3082540 h 3161776"/>
                  <a:gd name="connsiteX7" fmla="*/ 235028 w 3792536"/>
                  <a:gd name="connsiteY7" fmla="*/ 2327913 h 3161776"/>
                  <a:gd name="connsiteX8" fmla="*/ 3546377 w 3792536"/>
                  <a:gd name="connsiteY8" fmla="*/ 2327912 h 3161776"/>
                  <a:gd name="connsiteX9" fmla="*/ 3546377 w 3792536"/>
                  <a:gd name="connsiteY9" fmla="*/ 3082539 h 3161776"/>
                  <a:gd name="connsiteX10" fmla="*/ 3699446 w 3792536"/>
                  <a:gd name="connsiteY10" fmla="*/ 3082539 h 3161776"/>
                  <a:gd name="connsiteX11" fmla="*/ 3699446 w 3792536"/>
                  <a:gd name="connsiteY11" fmla="*/ 2327912 h 3161776"/>
                  <a:gd name="connsiteX12" fmla="*/ 2853495 w 3792536"/>
                  <a:gd name="connsiteY12" fmla="*/ 2327912 h 3161776"/>
                  <a:gd name="connsiteX13" fmla="*/ 2853495 w 3792536"/>
                  <a:gd name="connsiteY13" fmla="*/ 3082539 h 3161776"/>
                  <a:gd name="connsiteX14" fmla="*/ 3006564 w 3792536"/>
                  <a:gd name="connsiteY14" fmla="*/ 3082539 h 3161776"/>
                  <a:gd name="connsiteX15" fmla="*/ 3006564 w 3792536"/>
                  <a:gd name="connsiteY15" fmla="*/ 2327912 h 3161776"/>
                  <a:gd name="connsiteX16" fmla="*/ 2160611 w 3792536"/>
                  <a:gd name="connsiteY16" fmla="*/ 2327912 h 3161776"/>
                  <a:gd name="connsiteX17" fmla="*/ 2160611 w 3792536"/>
                  <a:gd name="connsiteY17" fmla="*/ 3082539 h 3161776"/>
                  <a:gd name="connsiteX18" fmla="*/ 2313680 w 3792536"/>
                  <a:gd name="connsiteY18" fmla="*/ 3082539 h 3161776"/>
                  <a:gd name="connsiteX19" fmla="*/ 2313680 w 3792536"/>
                  <a:gd name="connsiteY19" fmla="*/ 2327912 h 3161776"/>
                  <a:gd name="connsiteX20" fmla="*/ 1385769 w 3792536"/>
                  <a:gd name="connsiteY20" fmla="*/ 2248677 h 3161776"/>
                  <a:gd name="connsiteX21" fmla="*/ 1713887 w 3792536"/>
                  <a:gd name="connsiteY21" fmla="*/ 2248677 h 3161776"/>
                  <a:gd name="connsiteX22" fmla="*/ 1713887 w 3792536"/>
                  <a:gd name="connsiteY22" fmla="*/ 3161776 h 3161776"/>
                  <a:gd name="connsiteX23" fmla="*/ 1385769 w 3792536"/>
                  <a:gd name="connsiteY23" fmla="*/ 3161776 h 3161776"/>
                  <a:gd name="connsiteX24" fmla="*/ 692884 w 3792536"/>
                  <a:gd name="connsiteY24" fmla="*/ 2248677 h 3161776"/>
                  <a:gd name="connsiteX25" fmla="*/ 1021002 w 3792536"/>
                  <a:gd name="connsiteY25" fmla="*/ 2248677 h 3161776"/>
                  <a:gd name="connsiteX26" fmla="*/ 1021002 w 3792536"/>
                  <a:gd name="connsiteY26" fmla="*/ 3161776 h 3161776"/>
                  <a:gd name="connsiteX27" fmla="*/ 692884 w 3792536"/>
                  <a:gd name="connsiteY27" fmla="*/ 3161776 h 3161776"/>
                  <a:gd name="connsiteX28" fmla="*/ 0 w 3792536"/>
                  <a:gd name="connsiteY28" fmla="*/ 2248677 h 3161776"/>
                  <a:gd name="connsiteX29" fmla="*/ 328118 w 3792536"/>
                  <a:gd name="connsiteY29" fmla="*/ 2248677 h 3161776"/>
                  <a:gd name="connsiteX30" fmla="*/ 328118 w 3792536"/>
                  <a:gd name="connsiteY30" fmla="*/ 3161776 h 3161776"/>
                  <a:gd name="connsiteX31" fmla="*/ 0 w 3792536"/>
                  <a:gd name="connsiteY31" fmla="*/ 3161776 h 3161776"/>
                  <a:gd name="connsiteX32" fmla="*/ 3464418 w 3792536"/>
                  <a:gd name="connsiteY32" fmla="*/ 2248676 h 3161776"/>
                  <a:gd name="connsiteX33" fmla="*/ 3792536 w 3792536"/>
                  <a:gd name="connsiteY33" fmla="*/ 2248676 h 3161776"/>
                  <a:gd name="connsiteX34" fmla="*/ 3792536 w 3792536"/>
                  <a:gd name="connsiteY34" fmla="*/ 3161775 h 3161776"/>
                  <a:gd name="connsiteX35" fmla="*/ 3464418 w 3792536"/>
                  <a:gd name="connsiteY35" fmla="*/ 3161775 h 3161776"/>
                  <a:gd name="connsiteX36" fmla="*/ 2771536 w 3792536"/>
                  <a:gd name="connsiteY36" fmla="*/ 2248676 h 3161776"/>
                  <a:gd name="connsiteX37" fmla="*/ 3099654 w 3792536"/>
                  <a:gd name="connsiteY37" fmla="*/ 2248676 h 3161776"/>
                  <a:gd name="connsiteX38" fmla="*/ 3099654 w 3792536"/>
                  <a:gd name="connsiteY38" fmla="*/ 3161775 h 3161776"/>
                  <a:gd name="connsiteX39" fmla="*/ 2771536 w 3792536"/>
                  <a:gd name="connsiteY39" fmla="*/ 3161775 h 3161776"/>
                  <a:gd name="connsiteX40" fmla="*/ 2078652 w 3792536"/>
                  <a:gd name="connsiteY40" fmla="*/ 2248676 h 3161776"/>
                  <a:gd name="connsiteX41" fmla="*/ 2406770 w 3792536"/>
                  <a:gd name="connsiteY41" fmla="*/ 2248676 h 3161776"/>
                  <a:gd name="connsiteX42" fmla="*/ 2406770 w 3792536"/>
                  <a:gd name="connsiteY42" fmla="*/ 3161775 h 3161776"/>
                  <a:gd name="connsiteX43" fmla="*/ 2078652 w 3792536"/>
                  <a:gd name="connsiteY43" fmla="*/ 3161775 h 3161776"/>
                  <a:gd name="connsiteX44" fmla="*/ 774843 w 3792536"/>
                  <a:gd name="connsiteY44" fmla="*/ 1207936 h 3161776"/>
                  <a:gd name="connsiteX45" fmla="*/ 774843 w 3792536"/>
                  <a:gd name="connsiteY45" fmla="*/ 1962563 h 3161776"/>
                  <a:gd name="connsiteX46" fmla="*/ 927912 w 3792536"/>
                  <a:gd name="connsiteY46" fmla="*/ 1962563 h 3161776"/>
                  <a:gd name="connsiteX47" fmla="*/ 927912 w 3792536"/>
                  <a:gd name="connsiteY47" fmla="*/ 1207936 h 3161776"/>
                  <a:gd name="connsiteX48" fmla="*/ 81959 w 3792536"/>
                  <a:gd name="connsiteY48" fmla="*/ 1207936 h 3161776"/>
                  <a:gd name="connsiteX49" fmla="*/ 81959 w 3792536"/>
                  <a:gd name="connsiteY49" fmla="*/ 1962563 h 3161776"/>
                  <a:gd name="connsiteX50" fmla="*/ 235028 w 3792536"/>
                  <a:gd name="connsiteY50" fmla="*/ 1962563 h 3161776"/>
                  <a:gd name="connsiteX51" fmla="*/ 235028 w 3792536"/>
                  <a:gd name="connsiteY51" fmla="*/ 1207936 h 3161776"/>
                  <a:gd name="connsiteX52" fmla="*/ 3546377 w 3792536"/>
                  <a:gd name="connsiteY52" fmla="*/ 1207935 h 3161776"/>
                  <a:gd name="connsiteX53" fmla="*/ 3546377 w 3792536"/>
                  <a:gd name="connsiteY53" fmla="*/ 1962562 h 3161776"/>
                  <a:gd name="connsiteX54" fmla="*/ 3699446 w 3792536"/>
                  <a:gd name="connsiteY54" fmla="*/ 1962562 h 3161776"/>
                  <a:gd name="connsiteX55" fmla="*/ 3699446 w 3792536"/>
                  <a:gd name="connsiteY55" fmla="*/ 1207935 h 3161776"/>
                  <a:gd name="connsiteX56" fmla="*/ 2853495 w 3792536"/>
                  <a:gd name="connsiteY56" fmla="*/ 1207935 h 3161776"/>
                  <a:gd name="connsiteX57" fmla="*/ 2853495 w 3792536"/>
                  <a:gd name="connsiteY57" fmla="*/ 1962562 h 3161776"/>
                  <a:gd name="connsiteX58" fmla="*/ 3006564 w 3792536"/>
                  <a:gd name="connsiteY58" fmla="*/ 1962562 h 3161776"/>
                  <a:gd name="connsiteX59" fmla="*/ 3006564 w 3792536"/>
                  <a:gd name="connsiteY59" fmla="*/ 1207935 h 3161776"/>
                  <a:gd name="connsiteX60" fmla="*/ 2160611 w 3792536"/>
                  <a:gd name="connsiteY60" fmla="*/ 1207935 h 3161776"/>
                  <a:gd name="connsiteX61" fmla="*/ 2160611 w 3792536"/>
                  <a:gd name="connsiteY61" fmla="*/ 1962562 h 3161776"/>
                  <a:gd name="connsiteX62" fmla="*/ 2313680 w 3792536"/>
                  <a:gd name="connsiteY62" fmla="*/ 1962562 h 3161776"/>
                  <a:gd name="connsiteX63" fmla="*/ 2313680 w 3792536"/>
                  <a:gd name="connsiteY63" fmla="*/ 1207935 h 3161776"/>
                  <a:gd name="connsiteX64" fmla="*/ 1385769 w 3792536"/>
                  <a:gd name="connsiteY64" fmla="*/ 1128700 h 3161776"/>
                  <a:gd name="connsiteX65" fmla="*/ 1713887 w 3792536"/>
                  <a:gd name="connsiteY65" fmla="*/ 1128700 h 3161776"/>
                  <a:gd name="connsiteX66" fmla="*/ 1713887 w 3792536"/>
                  <a:gd name="connsiteY66" fmla="*/ 2041799 h 3161776"/>
                  <a:gd name="connsiteX67" fmla="*/ 1385769 w 3792536"/>
                  <a:gd name="connsiteY67" fmla="*/ 2041799 h 3161776"/>
                  <a:gd name="connsiteX68" fmla="*/ 692884 w 3792536"/>
                  <a:gd name="connsiteY68" fmla="*/ 1128700 h 3161776"/>
                  <a:gd name="connsiteX69" fmla="*/ 1021002 w 3792536"/>
                  <a:gd name="connsiteY69" fmla="*/ 1128700 h 3161776"/>
                  <a:gd name="connsiteX70" fmla="*/ 1021002 w 3792536"/>
                  <a:gd name="connsiteY70" fmla="*/ 2041799 h 3161776"/>
                  <a:gd name="connsiteX71" fmla="*/ 692884 w 3792536"/>
                  <a:gd name="connsiteY71" fmla="*/ 2041799 h 3161776"/>
                  <a:gd name="connsiteX72" fmla="*/ 0 w 3792536"/>
                  <a:gd name="connsiteY72" fmla="*/ 1128700 h 3161776"/>
                  <a:gd name="connsiteX73" fmla="*/ 328118 w 3792536"/>
                  <a:gd name="connsiteY73" fmla="*/ 1128700 h 3161776"/>
                  <a:gd name="connsiteX74" fmla="*/ 328118 w 3792536"/>
                  <a:gd name="connsiteY74" fmla="*/ 2041799 h 3161776"/>
                  <a:gd name="connsiteX75" fmla="*/ 0 w 3792536"/>
                  <a:gd name="connsiteY75" fmla="*/ 2041799 h 3161776"/>
                  <a:gd name="connsiteX76" fmla="*/ 3464418 w 3792536"/>
                  <a:gd name="connsiteY76" fmla="*/ 1128699 h 3161776"/>
                  <a:gd name="connsiteX77" fmla="*/ 3792536 w 3792536"/>
                  <a:gd name="connsiteY77" fmla="*/ 1128699 h 3161776"/>
                  <a:gd name="connsiteX78" fmla="*/ 3792536 w 3792536"/>
                  <a:gd name="connsiteY78" fmla="*/ 2041798 h 3161776"/>
                  <a:gd name="connsiteX79" fmla="*/ 3464418 w 3792536"/>
                  <a:gd name="connsiteY79" fmla="*/ 2041798 h 3161776"/>
                  <a:gd name="connsiteX80" fmla="*/ 2771536 w 3792536"/>
                  <a:gd name="connsiteY80" fmla="*/ 1128699 h 3161776"/>
                  <a:gd name="connsiteX81" fmla="*/ 3099654 w 3792536"/>
                  <a:gd name="connsiteY81" fmla="*/ 1128699 h 3161776"/>
                  <a:gd name="connsiteX82" fmla="*/ 3099654 w 3792536"/>
                  <a:gd name="connsiteY82" fmla="*/ 2041798 h 3161776"/>
                  <a:gd name="connsiteX83" fmla="*/ 2771536 w 3792536"/>
                  <a:gd name="connsiteY83" fmla="*/ 2041798 h 3161776"/>
                  <a:gd name="connsiteX84" fmla="*/ 2078652 w 3792536"/>
                  <a:gd name="connsiteY84" fmla="*/ 1128699 h 3161776"/>
                  <a:gd name="connsiteX85" fmla="*/ 2406770 w 3792536"/>
                  <a:gd name="connsiteY85" fmla="*/ 1128699 h 3161776"/>
                  <a:gd name="connsiteX86" fmla="*/ 2406770 w 3792536"/>
                  <a:gd name="connsiteY86" fmla="*/ 2041798 h 3161776"/>
                  <a:gd name="connsiteX87" fmla="*/ 2078652 w 3792536"/>
                  <a:gd name="connsiteY87" fmla="*/ 2041798 h 3161776"/>
                  <a:gd name="connsiteX88" fmla="*/ 81959 w 3792536"/>
                  <a:gd name="connsiteY88" fmla="*/ 91274 h 3161776"/>
                  <a:gd name="connsiteX89" fmla="*/ 81959 w 3792536"/>
                  <a:gd name="connsiteY89" fmla="*/ 845901 h 3161776"/>
                  <a:gd name="connsiteX90" fmla="*/ 235028 w 3792536"/>
                  <a:gd name="connsiteY90" fmla="*/ 845901 h 3161776"/>
                  <a:gd name="connsiteX91" fmla="*/ 235028 w 3792536"/>
                  <a:gd name="connsiteY91" fmla="*/ 91274 h 3161776"/>
                  <a:gd name="connsiteX92" fmla="*/ 3546377 w 3792536"/>
                  <a:gd name="connsiteY92" fmla="*/ 91273 h 3161776"/>
                  <a:gd name="connsiteX93" fmla="*/ 3546377 w 3792536"/>
                  <a:gd name="connsiteY93" fmla="*/ 845900 h 3161776"/>
                  <a:gd name="connsiteX94" fmla="*/ 3699446 w 3792536"/>
                  <a:gd name="connsiteY94" fmla="*/ 845900 h 3161776"/>
                  <a:gd name="connsiteX95" fmla="*/ 3699446 w 3792536"/>
                  <a:gd name="connsiteY95" fmla="*/ 91273 h 3161776"/>
                  <a:gd name="connsiteX96" fmla="*/ 2850711 w 3792536"/>
                  <a:gd name="connsiteY96" fmla="*/ 91273 h 3161776"/>
                  <a:gd name="connsiteX97" fmla="*/ 2850711 w 3792536"/>
                  <a:gd name="connsiteY97" fmla="*/ 845900 h 3161776"/>
                  <a:gd name="connsiteX98" fmla="*/ 3003780 w 3792536"/>
                  <a:gd name="connsiteY98" fmla="*/ 845900 h 3161776"/>
                  <a:gd name="connsiteX99" fmla="*/ 3003780 w 3792536"/>
                  <a:gd name="connsiteY99" fmla="*/ 91273 h 3161776"/>
                  <a:gd name="connsiteX100" fmla="*/ 2155045 w 3792536"/>
                  <a:gd name="connsiteY100" fmla="*/ 91273 h 3161776"/>
                  <a:gd name="connsiteX101" fmla="*/ 2155045 w 3792536"/>
                  <a:gd name="connsiteY101" fmla="*/ 845900 h 3161776"/>
                  <a:gd name="connsiteX102" fmla="*/ 2308114 w 3792536"/>
                  <a:gd name="connsiteY102" fmla="*/ 845900 h 3161776"/>
                  <a:gd name="connsiteX103" fmla="*/ 2308114 w 3792536"/>
                  <a:gd name="connsiteY103" fmla="*/ 91273 h 3161776"/>
                  <a:gd name="connsiteX104" fmla="*/ 773914 w 3792536"/>
                  <a:gd name="connsiteY104" fmla="*/ 81325 h 3161776"/>
                  <a:gd name="connsiteX105" fmla="*/ 773914 w 3792536"/>
                  <a:gd name="connsiteY105" fmla="*/ 855850 h 3161776"/>
                  <a:gd name="connsiteX106" fmla="*/ 920493 w 3792536"/>
                  <a:gd name="connsiteY106" fmla="*/ 855850 h 3161776"/>
                  <a:gd name="connsiteX107" fmla="*/ 920493 w 3792536"/>
                  <a:gd name="connsiteY107" fmla="*/ 81325 h 3161776"/>
                  <a:gd name="connsiteX108" fmla="*/ 1377421 w 3792536"/>
                  <a:gd name="connsiteY108" fmla="*/ 12038 h 3161776"/>
                  <a:gd name="connsiteX109" fmla="*/ 1705539 w 3792536"/>
                  <a:gd name="connsiteY109" fmla="*/ 12038 h 3161776"/>
                  <a:gd name="connsiteX110" fmla="*/ 1705539 w 3792536"/>
                  <a:gd name="connsiteY110" fmla="*/ 925137 h 3161776"/>
                  <a:gd name="connsiteX111" fmla="*/ 1377421 w 3792536"/>
                  <a:gd name="connsiteY111" fmla="*/ 925137 h 3161776"/>
                  <a:gd name="connsiteX112" fmla="*/ 0 w 3792536"/>
                  <a:gd name="connsiteY112" fmla="*/ 12038 h 3161776"/>
                  <a:gd name="connsiteX113" fmla="*/ 328118 w 3792536"/>
                  <a:gd name="connsiteY113" fmla="*/ 12038 h 3161776"/>
                  <a:gd name="connsiteX114" fmla="*/ 328118 w 3792536"/>
                  <a:gd name="connsiteY114" fmla="*/ 925137 h 3161776"/>
                  <a:gd name="connsiteX115" fmla="*/ 0 w 3792536"/>
                  <a:gd name="connsiteY115" fmla="*/ 925137 h 3161776"/>
                  <a:gd name="connsiteX116" fmla="*/ 3464418 w 3792536"/>
                  <a:gd name="connsiteY116" fmla="*/ 12037 h 3161776"/>
                  <a:gd name="connsiteX117" fmla="*/ 3792536 w 3792536"/>
                  <a:gd name="connsiteY117" fmla="*/ 12037 h 3161776"/>
                  <a:gd name="connsiteX118" fmla="*/ 3792536 w 3792536"/>
                  <a:gd name="connsiteY118" fmla="*/ 925136 h 3161776"/>
                  <a:gd name="connsiteX119" fmla="*/ 3464418 w 3792536"/>
                  <a:gd name="connsiteY119" fmla="*/ 925136 h 3161776"/>
                  <a:gd name="connsiteX120" fmla="*/ 2768752 w 3792536"/>
                  <a:gd name="connsiteY120" fmla="*/ 12037 h 3161776"/>
                  <a:gd name="connsiteX121" fmla="*/ 3096870 w 3792536"/>
                  <a:gd name="connsiteY121" fmla="*/ 12037 h 3161776"/>
                  <a:gd name="connsiteX122" fmla="*/ 3096870 w 3792536"/>
                  <a:gd name="connsiteY122" fmla="*/ 925136 h 3161776"/>
                  <a:gd name="connsiteX123" fmla="*/ 2768752 w 3792536"/>
                  <a:gd name="connsiteY123" fmla="*/ 925136 h 3161776"/>
                  <a:gd name="connsiteX124" fmla="*/ 2073086 w 3792536"/>
                  <a:gd name="connsiteY124" fmla="*/ 12037 h 3161776"/>
                  <a:gd name="connsiteX125" fmla="*/ 2401204 w 3792536"/>
                  <a:gd name="connsiteY125" fmla="*/ 12037 h 3161776"/>
                  <a:gd name="connsiteX126" fmla="*/ 2401204 w 3792536"/>
                  <a:gd name="connsiteY126" fmla="*/ 925136 h 3161776"/>
                  <a:gd name="connsiteX127" fmla="*/ 2073086 w 3792536"/>
                  <a:gd name="connsiteY127" fmla="*/ 925136 h 3161776"/>
                  <a:gd name="connsiteX128" fmla="*/ 695666 w 3792536"/>
                  <a:gd name="connsiteY128" fmla="*/ 0 h 3161776"/>
                  <a:gd name="connsiteX129" fmla="*/ 1009872 w 3792536"/>
                  <a:gd name="connsiteY129" fmla="*/ 0 h 3161776"/>
                  <a:gd name="connsiteX130" fmla="*/ 1009872 w 3792536"/>
                  <a:gd name="connsiteY130" fmla="*/ 937175 h 3161776"/>
                  <a:gd name="connsiteX131" fmla="*/ 695666 w 3792536"/>
                  <a:gd name="connsiteY131" fmla="*/ 937175 h 31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792536" h="3161776">
                    <a:moveTo>
                      <a:pt x="774843" y="2327913"/>
                    </a:moveTo>
                    <a:lnTo>
                      <a:pt x="774843" y="3082540"/>
                    </a:lnTo>
                    <a:lnTo>
                      <a:pt x="927912" y="3082540"/>
                    </a:lnTo>
                    <a:lnTo>
                      <a:pt x="927912" y="2327913"/>
                    </a:lnTo>
                    <a:close/>
                    <a:moveTo>
                      <a:pt x="81959" y="2327913"/>
                    </a:moveTo>
                    <a:lnTo>
                      <a:pt x="81959" y="3082540"/>
                    </a:lnTo>
                    <a:lnTo>
                      <a:pt x="235028" y="3082540"/>
                    </a:lnTo>
                    <a:lnTo>
                      <a:pt x="235028" y="2327913"/>
                    </a:lnTo>
                    <a:close/>
                    <a:moveTo>
                      <a:pt x="3546377" y="2327912"/>
                    </a:moveTo>
                    <a:lnTo>
                      <a:pt x="3546377" y="3082539"/>
                    </a:lnTo>
                    <a:lnTo>
                      <a:pt x="3699446" y="3082539"/>
                    </a:lnTo>
                    <a:lnTo>
                      <a:pt x="3699446" y="2327912"/>
                    </a:lnTo>
                    <a:close/>
                    <a:moveTo>
                      <a:pt x="2853495" y="2327912"/>
                    </a:moveTo>
                    <a:lnTo>
                      <a:pt x="2853495" y="3082539"/>
                    </a:lnTo>
                    <a:lnTo>
                      <a:pt x="3006564" y="3082539"/>
                    </a:lnTo>
                    <a:lnTo>
                      <a:pt x="3006564" y="2327912"/>
                    </a:lnTo>
                    <a:close/>
                    <a:moveTo>
                      <a:pt x="2160611" y="2327912"/>
                    </a:moveTo>
                    <a:lnTo>
                      <a:pt x="2160611" y="3082539"/>
                    </a:lnTo>
                    <a:lnTo>
                      <a:pt x="2313680" y="3082539"/>
                    </a:lnTo>
                    <a:lnTo>
                      <a:pt x="2313680" y="2327912"/>
                    </a:lnTo>
                    <a:close/>
                    <a:moveTo>
                      <a:pt x="1385769" y="2248677"/>
                    </a:moveTo>
                    <a:lnTo>
                      <a:pt x="1713887" y="2248677"/>
                    </a:lnTo>
                    <a:lnTo>
                      <a:pt x="1713887" y="3161776"/>
                    </a:lnTo>
                    <a:lnTo>
                      <a:pt x="1385769" y="3161776"/>
                    </a:lnTo>
                    <a:close/>
                    <a:moveTo>
                      <a:pt x="692884" y="2248677"/>
                    </a:moveTo>
                    <a:lnTo>
                      <a:pt x="1021002" y="2248677"/>
                    </a:lnTo>
                    <a:lnTo>
                      <a:pt x="1021002" y="3161776"/>
                    </a:lnTo>
                    <a:lnTo>
                      <a:pt x="692884" y="3161776"/>
                    </a:lnTo>
                    <a:close/>
                    <a:moveTo>
                      <a:pt x="0" y="2248677"/>
                    </a:moveTo>
                    <a:lnTo>
                      <a:pt x="328118" y="2248677"/>
                    </a:lnTo>
                    <a:lnTo>
                      <a:pt x="328118" y="3161776"/>
                    </a:lnTo>
                    <a:lnTo>
                      <a:pt x="0" y="3161776"/>
                    </a:lnTo>
                    <a:close/>
                    <a:moveTo>
                      <a:pt x="3464418" y="2248676"/>
                    </a:moveTo>
                    <a:lnTo>
                      <a:pt x="3792536" y="2248676"/>
                    </a:lnTo>
                    <a:lnTo>
                      <a:pt x="3792536" y="3161775"/>
                    </a:lnTo>
                    <a:lnTo>
                      <a:pt x="3464418" y="3161775"/>
                    </a:lnTo>
                    <a:close/>
                    <a:moveTo>
                      <a:pt x="2771536" y="2248676"/>
                    </a:moveTo>
                    <a:lnTo>
                      <a:pt x="3099654" y="2248676"/>
                    </a:lnTo>
                    <a:lnTo>
                      <a:pt x="3099654" y="3161775"/>
                    </a:lnTo>
                    <a:lnTo>
                      <a:pt x="2771536" y="3161775"/>
                    </a:lnTo>
                    <a:close/>
                    <a:moveTo>
                      <a:pt x="2078652" y="2248676"/>
                    </a:moveTo>
                    <a:lnTo>
                      <a:pt x="2406770" y="2248676"/>
                    </a:lnTo>
                    <a:lnTo>
                      <a:pt x="2406770" y="3161775"/>
                    </a:lnTo>
                    <a:lnTo>
                      <a:pt x="2078652" y="3161775"/>
                    </a:lnTo>
                    <a:close/>
                    <a:moveTo>
                      <a:pt x="774843" y="1207936"/>
                    </a:moveTo>
                    <a:lnTo>
                      <a:pt x="774843" y="1962563"/>
                    </a:lnTo>
                    <a:lnTo>
                      <a:pt x="927912" y="1962563"/>
                    </a:lnTo>
                    <a:lnTo>
                      <a:pt x="927912" y="1207936"/>
                    </a:lnTo>
                    <a:close/>
                    <a:moveTo>
                      <a:pt x="81959" y="1207936"/>
                    </a:moveTo>
                    <a:lnTo>
                      <a:pt x="81959" y="1962563"/>
                    </a:lnTo>
                    <a:lnTo>
                      <a:pt x="235028" y="1962563"/>
                    </a:lnTo>
                    <a:lnTo>
                      <a:pt x="235028" y="1207936"/>
                    </a:lnTo>
                    <a:close/>
                    <a:moveTo>
                      <a:pt x="3546377" y="1207935"/>
                    </a:moveTo>
                    <a:lnTo>
                      <a:pt x="3546377" y="1962562"/>
                    </a:lnTo>
                    <a:lnTo>
                      <a:pt x="3699446" y="1962562"/>
                    </a:lnTo>
                    <a:lnTo>
                      <a:pt x="3699446" y="1207935"/>
                    </a:lnTo>
                    <a:close/>
                    <a:moveTo>
                      <a:pt x="2853495" y="1207935"/>
                    </a:moveTo>
                    <a:lnTo>
                      <a:pt x="2853495" y="1962562"/>
                    </a:lnTo>
                    <a:lnTo>
                      <a:pt x="3006564" y="1962562"/>
                    </a:lnTo>
                    <a:lnTo>
                      <a:pt x="3006564" y="1207935"/>
                    </a:lnTo>
                    <a:close/>
                    <a:moveTo>
                      <a:pt x="2160611" y="1207935"/>
                    </a:moveTo>
                    <a:lnTo>
                      <a:pt x="2160611" y="1962562"/>
                    </a:lnTo>
                    <a:lnTo>
                      <a:pt x="2313680" y="1962562"/>
                    </a:lnTo>
                    <a:lnTo>
                      <a:pt x="2313680" y="1207935"/>
                    </a:lnTo>
                    <a:close/>
                    <a:moveTo>
                      <a:pt x="1385769" y="1128700"/>
                    </a:moveTo>
                    <a:lnTo>
                      <a:pt x="1713887" y="1128700"/>
                    </a:lnTo>
                    <a:lnTo>
                      <a:pt x="1713887" y="2041799"/>
                    </a:lnTo>
                    <a:lnTo>
                      <a:pt x="1385769" y="2041799"/>
                    </a:lnTo>
                    <a:close/>
                    <a:moveTo>
                      <a:pt x="692884" y="1128700"/>
                    </a:moveTo>
                    <a:lnTo>
                      <a:pt x="1021002" y="1128700"/>
                    </a:lnTo>
                    <a:lnTo>
                      <a:pt x="1021002" y="2041799"/>
                    </a:lnTo>
                    <a:lnTo>
                      <a:pt x="692884" y="2041799"/>
                    </a:lnTo>
                    <a:close/>
                    <a:moveTo>
                      <a:pt x="0" y="1128700"/>
                    </a:moveTo>
                    <a:lnTo>
                      <a:pt x="328118" y="1128700"/>
                    </a:lnTo>
                    <a:lnTo>
                      <a:pt x="328118" y="2041799"/>
                    </a:lnTo>
                    <a:lnTo>
                      <a:pt x="0" y="2041799"/>
                    </a:lnTo>
                    <a:close/>
                    <a:moveTo>
                      <a:pt x="3464418" y="1128699"/>
                    </a:moveTo>
                    <a:lnTo>
                      <a:pt x="3792536" y="1128699"/>
                    </a:lnTo>
                    <a:lnTo>
                      <a:pt x="3792536" y="2041798"/>
                    </a:lnTo>
                    <a:lnTo>
                      <a:pt x="3464418" y="2041798"/>
                    </a:lnTo>
                    <a:close/>
                    <a:moveTo>
                      <a:pt x="2771536" y="1128699"/>
                    </a:moveTo>
                    <a:lnTo>
                      <a:pt x="3099654" y="1128699"/>
                    </a:lnTo>
                    <a:lnTo>
                      <a:pt x="3099654" y="2041798"/>
                    </a:lnTo>
                    <a:lnTo>
                      <a:pt x="2771536" y="2041798"/>
                    </a:lnTo>
                    <a:close/>
                    <a:moveTo>
                      <a:pt x="2078652" y="1128699"/>
                    </a:moveTo>
                    <a:lnTo>
                      <a:pt x="2406770" y="1128699"/>
                    </a:lnTo>
                    <a:lnTo>
                      <a:pt x="2406770" y="2041798"/>
                    </a:lnTo>
                    <a:lnTo>
                      <a:pt x="2078652" y="2041798"/>
                    </a:lnTo>
                    <a:close/>
                    <a:moveTo>
                      <a:pt x="81959" y="91274"/>
                    </a:moveTo>
                    <a:lnTo>
                      <a:pt x="81959" y="845901"/>
                    </a:lnTo>
                    <a:lnTo>
                      <a:pt x="235028" y="845901"/>
                    </a:lnTo>
                    <a:lnTo>
                      <a:pt x="235028" y="91274"/>
                    </a:lnTo>
                    <a:close/>
                    <a:moveTo>
                      <a:pt x="3546377" y="91273"/>
                    </a:moveTo>
                    <a:lnTo>
                      <a:pt x="3546377" y="845900"/>
                    </a:lnTo>
                    <a:lnTo>
                      <a:pt x="3699446" y="845900"/>
                    </a:lnTo>
                    <a:lnTo>
                      <a:pt x="3699446" y="91273"/>
                    </a:lnTo>
                    <a:close/>
                    <a:moveTo>
                      <a:pt x="2850711" y="91273"/>
                    </a:moveTo>
                    <a:lnTo>
                      <a:pt x="2850711" y="845900"/>
                    </a:lnTo>
                    <a:lnTo>
                      <a:pt x="3003780" y="845900"/>
                    </a:lnTo>
                    <a:lnTo>
                      <a:pt x="3003780" y="91273"/>
                    </a:lnTo>
                    <a:close/>
                    <a:moveTo>
                      <a:pt x="2155045" y="91273"/>
                    </a:moveTo>
                    <a:lnTo>
                      <a:pt x="2155045" y="845900"/>
                    </a:lnTo>
                    <a:lnTo>
                      <a:pt x="2308114" y="845900"/>
                    </a:lnTo>
                    <a:lnTo>
                      <a:pt x="2308114" y="91273"/>
                    </a:lnTo>
                    <a:close/>
                    <a:moveTo>
                      <a:pt x="773914" y="81325"/>
                    </a:moveTo>
                    <a:lnTo>
                      <a:pt x="773914" y="855850"/>
                    </a:lnTo>
                    <a:lnTo>
                      <a:pt x="920493" y="855850"/>
                    </a:lnTo>
                    <a:lnTo>
                      <a:pt x="920493" y="81325"/>
                    </a:lnTo>
                    <a:close/>
                    <a:moveTo>
                      <a:pt x="1377421" y="12038"/>
                    </a:moveTo>
                    <a:lnTo>
                      <a:pt x="1705539" y="12038"/>
                    </a:lnTo>
                    <a:lnTo>
                      <a:pt x="1705539" y="925137"/>
                    </a:lnTo>
                    <a:lnTo>
                      <a:pt x="1377421" y="925137"/>
                    </a:lnTo>
                    <a:close/>
                    <a:moveTo>
                      <a:pt x="0" y="12038"/>
                    </a:moveTo>
                    <a:lnTo>
                      <a:pt x="328118" y="12038"/>
                    </a:lnTo>
                    <a:lnTo>
                      <a:pt x="328118" y="925137"/>
                    </a:lnTo>
                    <a:lnTo>
                      <a:pt x="0" y="925137"/>
                    </a:lnTo>
                    <a:close/>
                    <a:moveTo>
                      <a:pt x="3464418" y="12037"/>
                    </a:moveTo>
                    <a:lnTo>
                      <a:pt x="3792536" y="12037"/>
                    </a:lnTo>
                    <a:lnTo>
                      <a:pt x="3792536" y="925136"/>
                    </a:lnTo>
                    <a:lnTo>
                      <a:pt x="3464418" y="925136"/>
                    </a:lnTo>
                    <a:close/>
                    <a:moveTo>
                      <a:pt x="2768752" y="12037"/>
                    </a:moveTo>
                    <a:lnTo>
                      <a:pt x="3096870" y="12037"/>
                    </a:lnTo>
                    <a:lnTo>
                      <a:pt x="3096870" y="925136"/>
                    </a:lnTo>
                    <a:lnTo>
                      <a:pt x="2768752" y="925136"/>
                    </a:lnTo>
                    <a:close/>
                    <a:moveTo>
                      <a:pt x="2073086" y="12037"/>
                    </a:moveTo>
                    <a:lnTo>
                      <a:pt x="2401204" y="12037"/>
                    </a:lnTo>
                    <a:lnTo>
                      <a:pt x="2401204" y="925136"/>
                    </a:lnTo>
                    <a:lnTo>
                      <a:pt x="2073086" y="925136"/>
                    </a:lnTo>
                    <a:close/>
                    <a:moveTo>
                      <a:pt x="695666" y="0"/>
                    </a:moveTo>
                    <a:lnTo>
                      <a:pt x="1009872" y="0"/>
                    </a:lnTo>
                    <a:lnTo>
                      <a:pt x="1009872" y="937175"/>
                    </a:lnTo>
                    <a:lnTo>
                      <a:pt x="695666" y="937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grpSp>
        <p:grpSp>
          <p:nvGrpSpPr>
            <p:cNvPr id="52" name="Group 51"/>
            <p:cNvGrpSpPr/>
            <p:nvPr/>
          </p:nvGrpSpPr>
          <p:grpSpPr>
            <a:xfrm>
              <a:off x="6837177" y="4926289"/>
              <a:ext cx="1027602" cy="1009262"/>
              <a:chOff x="1186145" y="3169443"/>
              <a:chExt cx="801709" cy="787400"/>
            </a:xfrm>
          </p:grpSpPr>
          <p:grpSp>
            <p:nvGrpSpPr>
              <p:cNvPr id="61" name="Group 60"/>
              <p:cNvGrpSpPr/>
              <p:nvPr/>
            </p:nvGrpSpPr>
            <p:grpSpPr>
              <a:xfrm>
                <a:off x="1186145" y="3169443"/>
                <a:ext cx="801709" cy="787400"/>
                <a:chOff x="1186145" y="3169443"/>
                <a:chExt cx="801709" cy="787400"/>
              </a:xfrm>
            </p:grpSpPr>
            <p:sp>
              <p:nvSpPr>
                <p:cNvPr id="69" name="Rectangle 68"/>
                <p:cNvSpPr/>
                <p:nvPr/>
              </p:nvSpPr>
              <p:spPr>
                <a:xfrm>
                  <a:off x="1186145" y="3169443"/>
                  <a:ext cx="80170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70" name="TextBox 69"/>
                <p:cNvSpPr txBox="1"/>
                <p:nvPr/>
              </p:nvSpPr>
              <p:spPr>
                <a:xfrm>
                  <a:off x="1200454" y="3197897"/>
                  <a:ext cx="787400" cy="304699"/>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ROW LEVEL SECURITY</a:t>
                  </a:r>
                </a:p>
              </p:txBody>
            </p:sp>
          </p:grpSp>
          <p:grpSp>
            <p:nvGrpSpPr>
              <p:cNvPr id="62" name="Group 61"/>
              <p:cNvGrpSpPr/>
              <p:nvPr/>
            </p:nvGrpSpPr>
            <p:grpSpPr>
              <a:xfrm>
                <a:off x="1352346" y="3595094"/>
                <a:ext cx="483615" cy="253708"/>
                <a:chOff x="6714325" y="3828004"/>
                <a:chExt cx="905129" cy="474837"/>
              </a:xfrm>
            </p:grpSpPr>
            <p:sp>
              <p:nvSpPr>
                <p:cNvPr id="63" name="Freeform 272"/>
                <p:cNvSpPr>
                  <a:spLocks/>
                </p:cNvSpPr>
                <p:nvPr/>
              </p:nvSpPr>
              <p:spPr bwMode="auto">
                <a:xfrm>
                  <a:off x="6714325" y="3833770"/>
                  <a:ext cx="288002" cy="4671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7057307" y="3828004"/>
                  <a:ext cx="562147" cy="474837"/>
                  <a:chOff x="7057307" y="3745608"/>
                  <a:chExt cx="562147" cy="557234"/>
                </a:xfrm>
              </p:grpSpPr>
              <p:sp>
                <p:nvSpPr>
                  <p:cNvPr id="65" name="Rectangle 64"/>
                  <p:cNvSpPr/>
                  <p:nvPr/>
                </p:nvSpPr>
                <p:spPr bwMode="auto">
                  <a:xfrm>
                    <a:off x="7057307" y="4206685"/>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6" name="Rectangle 65"/>
                  <p:cNvSpPr/>
                  <p:nvPr/>
                </p:nvSpPr>
                <p:spPr bwMode="auto">
                  <a:xfrm>
                    <a:off x="7057307" y="4052992"/>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7" name="Rectangle 66"/>
                  <p:cNvSpPr/>
                  <p:nvPr/>
                </p:nvSpPr>
                <p:spPr bwMode="auto">
                  <a:xfrm>
                    <a:off x="7057307" y="3899300"/>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8" name="Rectangle 67"/>
                  <p:cNvSpPr/>
                  <p:nvPr/>
                </p:nvSpPr>
                <p:spPr bwMode="auto">
                  <a:xfrm>
                    <a:off x="7057307" y="3745608"/>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53" name="Group 52"/>
            <p:cNvGrpSpPr/>
            <p:nvPr/>
          </p:nvGrpSpPr>
          <p:grpSpPr>
            <a:xfrm>
              <a:off x="8034196" y="3810597"/>
              <a:ext cx="985304" cy="1018404"/>
              <a:chOff x="1708765" y="3591008"/>
              <a:chExt cx="787402" cy="813853"/>
            </a:xfrm>
          </p:grpSpPr>
          <p:grpSp>
            <p:nvGrpSpPr>
              <p:cNvPr id="54" name="Group 53"/>
              <p:cNvGrpSpPr/>
              <p:nvPr/>
            </p:nvGrpSpPr>
            <p:grpSpPr>
              <a:xfrm>
                <a:off x="1708765" y="3591008"/>
                <a:ext cx="787402" cy="813853"/>
                <a:chOff x="1208479" y="2258694"/>
                <a:chExt cx="787402" cy="813853"/>
              </a:xfrm>
            </p:grpSpPr>
            <p:sp>
              <p:nvSpPr>
                <p:cNvPr id="59" name="Rectangle 58"/>
                <p:cNvSpPr/>
                <p:nvPr/>
              </p:nvSpPr>
              <p:spPr>
                <a:xfrm>
                  <a:off x="1208479" y="2258694"/>
                  <a:ext cx="787400" cy="813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60" name="TextBox 59"/>
                <p:cNvSpPr txBox="1"/>
                <p:nvPr/>
              </p:nvSpPr>
              <p:spPr>
                <a:xfrm>
                  <a:off x="1208480" y="2260735"/>
                  <a:ext cx="787401" cy="442725"/>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DYNAMIC DATA MASKING</a:t>
                  </a:r>
                </a:p>
              </p:txBody>
            </p:sp>
          </p:grpSp>
          <p:grpSp>
            <p:nvGrpSpPr>
              <p:cNvPr id="55" name="Group 54"/>
              <p:cNvGrpSpPr/>
              <p:nvPr/>
            </p:nvGrpSpPr>
            <p:grpSpPr>
              <a:xfrm>
                <a:off x="1950118" y="4051701"/>
                <a:ext cx="304694" cy="291447"/>
                <a:chOff x="715568" y="-967504"/>
                <a:chExt cx="949325" cy="908051"/>
              </a:xfrm>
              <a:solidFill>
                <a:schemeClr val="bg1"/>
              </a:solidFill>
            </p:grpSpPr>
            <p:sp>
              <p:nvSpPr>
                <p:cNvPr id="56" name="Freeform 11"/>
                <p:cNvSpPr>
                  <a:spLocks noEditPoints="1"/>
                </p:cNvSpPr>
                <p:nvPr/>
              </p:nvSpPr>
              <p:spPr bwMode="auto">
                <a:xfrm>
                  <a:off x="715568" y="-967504"/>
                  <a:ext cx="949325" cy="908051"/>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reeform 12"/>
                <p:cNvSpPr>
                  <a:spLocks/>
                </p:cNvSpPr>
                <p:nvPr/>
              </p:nvSpPr>
              <p:spPr bwMode="auto">
                <a:xfrm>
                  <a:off x="798115" y="-948462"/>
                  <a:ext cx="388939" cy="431800"/>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Freeform 13"/>
                <p:cNvSpPr>
                  <a:spLocks/>
                </p:cNvSpPr>
                <p:nvPr/>
              </p:nvSpPr>
              <p:spPr bwMode="auto">
                <a:xfrm>
                  <a:off x="1187054" y="-516664"/>
                  <a:ext cx="357188" cy="431800"/>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96" name="Group 95"/>
          <p:cNvGrpSpPr/>
          <p:nvPr/>
        </p:nvGrpSpPr>
        <p:grpSpPr>
          <a:xfrm>
            <a:off x="908575" y="4100014"/>
            <a:ext cx="1508092" cy="1042158"/>
            <a:chOff x="4037080" y="5534913"/>
            <a:chExt cx="1508092" cy="1042158"/>
          </a:xfrm>
        </p:grpSpPr>
        <p:grpSp>
          <p:nvGrpSpPr>
            <p:cNvPr id="97" name="Group 96"/>
            <p:cNvGrpSpPr/>
            <p:nvPr/>
          </p:nvGrpSpPr>
          <p:grpSpPr>
            <a:xfrm>
              <a:off x="4137077" y="5534913"/>
              <a:ext cx="1327115" cy="1042158"/>
              <a:chOff x="4577018" y="3272060"/>
              <a:chExt cx="1648921" cy="1294866"/>
            </a:xfrm>
          </p:grpSpPr>
          <p:grpSp>
            <p:nvGrpSpPr>
              <p:cNvPr id="99" name="Group 98"/>
              <p:cNvGrpSpPr/>
              <p:nvPr/>
            </p:nvGrpSpPr>
            <p:grpSpPr>
              <a:xfrm>
                <a:off x="4577018" y="3272060"/>
                <a:ext cx="1648921" cy="1294866"/>
                <a:chOff x="3184313" y="2967742"/>
                <a:chExt cx="927810" cy="694770"/>
              </a:xfrm>
              <a:solidFill>
                <a:srgbClr val="107C10"/>
              </a:solidFill>
            </p:grpSpPr>
            <p:grpSp>
              <p:nvGrpSpPr>
                <p:cNvPr id="119" name="Group 118"/>
                <p:cNvGrpSpPr/>
                <p:nvPr/>
              </p:nvGrpSpPr>
              <p:grpSpPr>
                <a:xfrm>
                  <a:off x="3184314" y="2967742"/>
                  <a:ext cx="927809" cy="694770"/>
                  <a:chOff x="2331433" y="3147790"/>
                  <a:chExt cx="927809" cy="694770"/>
                </a:xfrm>
                <a:grpFill/>
              </p:grpSpPr>
              <p:sp>
                <p:nvSpPr>
                  <p:cNvPr id="121" name="Rectangle 120"/>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2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20" name="Rectangle 119"/>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00" name="Group 99"/>
              <p:cNvGrpSpPr/>
              <p:nvPr/>
            </p:nvGrpSpPr>
            <p:grpSpPr>
              <a:xfrm>
                <a:off x="5025102" y="3603976"/>
                <a:ext cx="793776" cy="450951"/>
                <a:chOff x="3481278" y="3212859"/>
                <a:chExt cx="793776" cy="450951"/>
              </a:xfrm>
            </p:grpSpPr>
            <p:sp>
              <p:nvSpPr>
                <p:cNvPr id="101" name="Arrow: Pentagon 100"/>
                <p:cNvSpPr/>
                <p:nvPr/>
              </p:nvSpPr>
              <p:spPr bwMode="auto">
                <a:xfrm>
                  <a:off x="4092189" y="3327273"/>
                  <a:ext cx="182865"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02" name="Group 101"/>
                <p:cNvGrpSpPr/>
                <p:nvPr/>
              </p:nvGrpSpPr>
              <p:grpSpPr>
                <a:xfrm>
                  <a:off x="3481278" y="3212859"/>
                  <a:ext cx="684253" cy="450951"/>
                  <a:chOff x="684764" y="3415502"/>
                  <a:chExt cx="1066063" cy="702580"/>
                </a:xfrm>
              </p:grpSpPr>
              <p:grpSp>
                <p:nvGrpSpPr>
                  <p:cNvPr id="103" name="Group 102"/>
                  <p:cNvGrpSpPr>
                    <a:grpSpLocks noChangeAspect="1"/>
                  </p:cNvGrpSpPr>
                  <p:nvPr/>
                </p:nvGrpSpPr>
                <p:grpSpPr bwMode="auto">
                  <a:xfrm>
                    <a:off x="684764" y="3415502"/>
                    <a:ext cx="1066063" cy="702580"/>
                    <a:chOff x="-1331" y="3111"/>
                    <a:chExt cx="918" cy="605"/>
                  </a:xfrm>
                </p:grpSpPr>
                <p:sp>
                  <p:nvSpPr>
                    <p:cNvPr id="116"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Rectangle 6"/>
                    <p:cNvSpPr>
                      <a:spLocks noChangeArrowheads="1"/>
                    </p:cNvSpPr>
                    <p:nvPr/>
                  </p:nvSpPr>
                  <p:spPr bwMode="auto">
                    <a:xfrm>
                      <a:off x="-1331" y="3226"/>
                      <a:ext cx="915" cy="97"/>
                    </a:xfrm>
                    <a:prstGeom prst="rect">
                      <a:avLst/>
                    </a:prstGeom>
                    <a:solidFill>
                      <a:schemeClr val="tx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4" name="Group 103"/>
                  <p:cNvGrpSpPr/>
                  <p:nvPr/>
                </p:nvGrpSpPr>
                <p:grpSpPr>
                  <a:xfrm>
                    <a:off x="764549" y="3890671"/>
                    <a:ext cx="208129" cy="136465"/>
                    <a:chOff x="-1968651" y="1723586"/>
                    <a:chExt cx="433388" cy="284162"/>
                  </a:xfrm>
                </p:grpSpPr>
                <p:sp>
                  <p:nvSpPr>
                    <p:cNvPr id="105"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
          <p:nvSpPr>
            <p:cNvPr id="98" name="TextBox 97"/>
            <p:cNvSpPr txBox="1"/>
            <p:nvPr/>
          </p:nvSpPr>
          <p:spPr>
            <a:xfrm>
              <a:off x="4037080" y="6229928"/>
              <a:ext cx="1508092" cy="286232"/>
            </a:xfrm>
            <a:prstGeom prst="rect">
              <a:avLst/>
            </a:prstGeom>
            <a:noFill/>
          </p:spPr>
          <p:txBody>
            <a:bodyPr wrap="square" rtlCol="0">
              <a:spAutoFit/>
            </a:bodyPr>
            <a:lstStyle/>
            <a:p>
              <a:pPr lvl="0" algn="ctr">
                <a:lnSpc>
                  <a:spcPct val="90000"/>
                </a:lnSpc>
                <a:defRPr/>
              </a:pPr>
              <a:r>
                <a:rPr lang="en-US" sz="1400" b="1" kern="0" dirty="0" err="1">
                  <a:gradFill>
                    <a:gsLst>
                      <a:gs pos="1250">
                        <a:schemeClr val="accent1"/>
                      </a:gs>
                      <a:gs pos="100000">
                        <a:schemeClr val="accent1"/>
                      </a:gs>
                    </a:gsLst>
                    <a:lin ang="5400000" scaled="0"/>
                  </a:gradFill>
                </a:rPr>
                <a:t>MyExpenses</a:t>
              </a:r>
              <a:endParaRPr lang="en-US" sz="1400" b="1" kern="0" dirty="0">
                <a:gradFill>
                  <a:gsLst>
                    <a:gs pos="1250">
                      <a:schemeClr val="accent1"/>
                    </a:gs>
                    <a:gs pos="100000">
                      <a:schemeClr val="accent1"/>
                    </a:gs>
                  </a:gsLst>
                  <a:lin ang="5400000" scaled="0"/>
                </a:gradFill>
              </a:endParaRPr>
            </a:p>
          </p:txBody>
        </p:sp>
      </p:grpSp>
      <p:cxnSp>
        <p:nvCxnSpPr>
          <p:cNvPr id="123" name="Straight Connector 122"/>
          <p:cNvCxnSpPr/>
          <p:nvPr/>
        </p:nvCxnSpPr>
        <p:spPr>
          <a:xfrm flipH="1">
            <a:off x="2335687" y="4619214"/>
            <a:ext cx="567617"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10769919" y="2195158"/>
            <a:ext cx="581249" cy="369332"/>
          </a:xfrm>
          <a:prstGeom prst="rect">
            <a:avLst/>
          </a:prstGeom>
          <a:noFill/>
        </p:spPr>
        <p:txBody>
          <a:bodyPr wrap="none" lIns="0" rtlCol="0">
            <a:spAutoFit/>
          </a:bodyPr>
          <a:lstStyle/>
          <a:p>
            <a:pPr algn="ctr">
              <a:defRPr/>
            </a:pPr>
            <a:r>
              <a:rPr lang="es-ES" b="1" kern="0" dirty="0">
                <a:gradFill>
                  <a:gsLst>
                    <a:gs pos="1250">
                      <a:schemeClr val="tx1"/>
                    </a:gs>
                    <a:gs pos="100000">
                      <a:schemeClr val="tx1"/>
                    </a:gs>
                  </a:gsLst>
                  <a:lin ang="5400000" scaled="0"/>
                </a:gradFill>
              </a:rPr>
              <a:t>SSRS</a:t>
            </a:r>
          </a:p>
        </p:txBody>
      </p:sp>
      <p:cxnSp>
        <p:nvCxnSpPr>
          <p:cNvPr id="125" name="Straight Connector 124"/>
          <p:cNvCxnSpPr>
            <a:cxnSpLocks/>
          </p:cNvCxnSpPr>
          <p:nvPr/>
        </p:nvCxnSpPr>
        <p:spPr>
          <a:xfrm flipH="1">
            <a:off x="10293349" y="3151251"/>
            <a:ext cx="398871"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10704118" y="2532838"/>
            <a:ext cx="712851" cy="1244386"/>
            <a:chOff x="11459524" y="3340265"/>
            <a:chExt cx="712851" cy="1244386"/>
          </a:xfrm>
        </p:grpSpPr>
        <p:sp>
          <p:nvSpPr>
            <p:cNvPr id="127" name="Rectangle: Rounded Corners 126"/>
            <p:cNvSpPr/>
            <p:nvPr/>
          </p:nvSpPr>
          <p:spPr>
            <a:xfrm>
              <a:off x="11459524" y="3340265"/>
              <a:ext cx="712851" cy="1244386"/>
            </a:xfrm>
            <a:prstGeom prst="roundRect">
              <a:avLst>
                <a:gd name="adj" fmla="val 62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1516675" y="3413336"/>
              <a:ext cx="598549" cy="1022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791733" y="4485440"/>
              <a:ext cx="48432" cy="4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11623349" y="3970001"/>
              <a:ext cx="413979" cy="239247"/>
              <a:chOff x="11623349" y="3952848"/>
              <a:chExt cx="413979" cy="239247"/>
            </a:xfrm>
          </p:grpSpPr>
          <p:sp>
            <p:nvSpPr>
              <p:cNvPr id="137" name="Freeform 260"/>
              <p:cNvSpPr/>
              <p:nvPr/>
            </p:nvSpPr>
            <p:spPr bwMode="auto">
              <a:xfrm>
                <a:off x="11636944" y="3952848"/>
                <a:ext cx="358010" cy="23924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a:xfrm rot="3600000">
                <a:off x="11807479" y="3861815"/>
                <a:ext cx="45719" cy="413979"/>
              </a:xfrm>
              <a:prstGeom prst="rec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Freeform: Shape 130"/>
            <p:cNvSpPr/>
            <p:nvPr/>
          </p:nvSpPr>
          <p:spPr>
            <a:xfrm>
              <a:off x="11573650" y="4318001"/>
              <a:ext cx="484598" cy="75815"/>
            </a:xfrm>
            <a:custGeom>
              <a:avLst/>
              <a:gdLst>
                <a:gd name="connsiteX0" fmla="*/ 421419 w 484598"/>
                <a:gd name="connsiteY0" fmla="*/ 0 h 75815"/>
                <a:gd name="connsiteX1" fmla="*/ 471962 w 484598"/>
                <a:gd name="connsiteY1" fmla="*/ 0 h 75815"/>
                <a:gd name="connsiteX2" fmla="*/ 484598 w 484598"/>
                <a:gd name="connsiteY2" fmla="*/ 12636 h 75815"/>
                <a:gd name="connsiteX3" fmla="*/ 484598 w 484598"/>
                <a:gd name="connsiteY3" fmla="*/ 63179 h 75815"/>
                <a:gd name="connsiteX4" fmla="*/ 471962 w 484598"/>
                <a:gd name="connsiteY4" fmla="*/ 75815 h 75815"/>
                <a:gd name="connsiteX5" fmla="*/ 421419 w 484598"/>
                <a:gd name="connsiteY5" fmla="*/ 75815 h 75815"/>
                <a:gd name="connsiteX6" fmla="*/ 408783 w 484598"/>
                <a:gd name="connsiteY6" fmla="*/ 63179 h 75815"/>
                <a:gd name="connsiteX7" fmla="*/ 408783 w 484598"/>
                <a:gd name="connsiteY7" fmla="*/ 12636 h 75815"/>
                <a:gd name="connsiteX8" fmla="*/ 421419 w 484598"/>
                <a:gd name="connsiteY8" fmla="*/ 0 h 75815"/>
                <a:gd name="connsiteX9" fmla="*/ 285158 w 484598"/>
                <a:gd name="connsiteY9" fmla="*/ 0 h 75815"/>
                <a:gd name="connsiteX10" fmla="*/ 335701 w 484598"/>
                <a:gd name="connsiteY10" fmla="*/ 0 h 75815"/>
                <a:gd name="connsiteX11" fmla="*/ 348337 w 484598"/>
                <a:gd name="connsiteY11" fmla="*/ 12636 h 75815"/>
                <a:gd name="connsiteX12" fmla="*/ 348337 w 484598"/>
                <a:gd name="connsiteY12" fmla="*/ 63179 h 75815"/>
                <a:gd name="connsiteX13" fmla="*/ 335701 w 484598"/>
                <a:gd name="connsiteY13" fmla="*/ 75815 h 75815"/>
                <a:gd name="connsiteX14" fmla="*/ 285158 w 484598"/>
                <a:gd name="connsiteY14" fmla="*/ 75815 h 75815"/>
                <a:gd name="connsiteX15" fmla="*/ 272522 w 484598"/>
                <a:gd name="connsiteY15" fmla="*/ 63179 h 75815"/>
                <a:gd name="connsiteX16" fmla="*/ 272522 w 484598"/>
                <a:gd name="connsiteY16" fmla="*/ 12636 h 75815"/>
                <a:gd name="connsiteX17" fmla="*/ 285158 w 484598"/>
                <a:gd name="connsiteY17" fmla="*/ 0 h 75815"/>
                <a:gd name="connsiteX18" fmla="*/ 148897 w 484598"/>
                <a:gd name="connsiteY18" fmla="*/ 0 h 75815"/>
                <a:gd name="connsiteX19" fmla="*/ 199440 w 484598"/>
                <a:gd name="connsiteY19" fmla="*/ 0 h 75815"/>
                <a:gd name="connsiteX20" fmla="*/ 212076 w 484598"/>
                <a:gd name="connsiteY20" fmla="*/ 12636 h 75815"/>
                <a:gd name="connsiteX21" fmla="*/ 212076 w 484598"/>
                <a:gd name="connsiteY21" fmla="*/ 63179 h 75815"/>
                <a:gd name="connsiteX22" fmla="*/ 199440 w 484598"/>
                <a:gd name="connsiteY22" fmla="*/ 75815 h 75815"/>
                <a:gd name="connsiteX23" fmla="*/ 148897 w 484598"/>
                <a:gd name="connsiteY23" fmla="*/ 75815 h 75815"/>
                <a:gd name="connsiteX24" fmla="*/ 136261 w 484598"/>
                <a:gd name="connsiteY24" fmla="*/ 63179 h 75815"/>
                <a:gd name="connsiteX25" fmla="*/ 136261 w 484598"/>
                <a:gd name="connsiteY25" fmla="*/ 12636 h 75815"/>
                <a:gd name="connsiteX26" fmla="*/ 148897 w 484598"/>
                <a:gd name="connsiteY26" fmla="*/ 0 h 75815"/>
                <a:gd name="connsiteX27" fmla="*/ 12636 w 484598"/>
                <a:gd name="connsiteY27" fmla="*/ 0 h 75815"/>
                <a:gd name="connsiteX28" fmla="*/ 63179 w 484598"/>
                <a:gd name="connsiteY28" fmla="*/ 0 h 75815"/>
                <a:gd name="connsiteX29" fmla="*/ 75815 w 484598"/>
                <a:gd name="connsiteY29" fmla="*/ 12636 h 75815"/>
                <a:gd name="connsiteX30" fmla="*/ 75815 w 484598"/>
                <a:gd name="connsiteY30" fmla="*/ 63179 h 75815"/>
                <a:gd name="connsiteX31" fmla="*/ 63179 w 484598"/>
                <a:gd name="connsiteY31" fmla="*/ 75815 h 75815"/>
                <a:gd name="connsiteX32" fmla="*/ 12636 w 484598"/>
                <a:gd name="connsiteY32" fmla="*/ 75815 h 75815"/>
                <a:gd name="connsiteX33" fmla="*/ 0 w 484598"/>
                <a:gd name="connsiteY33" fmla="*/ 63179 h 75815"/>
                <a:gd name="connsiteX34" fmla="*/ 0 w 484598"/>
                <a:gd name="connsiteY34" fmla="*/ 12636 h 75815"/>
                <a:gd name="connsiteX35" fmla="*/ 12636 w 484598"/>
                <a:gd name="connsiteY35" fmla="*/ 0 h 7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4598" h="75815">
                  <a:moveTo>
                    <a:pt x="421419" y="0"/>
                  </a:moveTo>
                  <a:lnTo>
                    <a:pt x="471962" y="0"/>
                  </a:lnTo>
                  <a:cubicBezTo>
                    <a:pt x="478941" y="0"/>
                    <a:pt x="484598" y="5657"/>
                    <a:pt x="484598" y="12636"/>
                  </a:cubicBezTo>
                  <a:lnTo>
                    <a:pt x="484598" y="63179"/>
                  </a:lnTo>
                  <a:cubicBezTo>
                    <a:pt x="484598" y="70158"/>
                    <a:pt x="478941" y="75815"/>
                    <a:pt x="471962" y="75815"/>
                  </a:cubicBezTo>
                  <a:lnTo>
                    <a:pt x="421419" y="75815"/>
                  </a:lnTo>
                  <a:cubicBezTo>
                    <a:pt x="414440" y="75815"/>
                    <a:pt x="408783" y="70158"/>
                    <a:pt x="408783" y="63179"/>
                  </a:cubicBezTo>
                  <a:lnTo>
                    <a:pt x="408783" y="12636"/>
                  </a:lnTo>
                  <a:cubicBezTo>
                    <a:pt x="408783" y="5657"/>
                    <a:pt x="414440" y="0"/>
                    <a:pt x="421419" y="0"/>
                  </a:cubicBezTo>
                  <a:close/>
                  <a:moveTo>
                    <a:pt x="285158" y="0"/>
                  </a:moveTo>
                  <a:lnTo>
                    <a:pt x="335701" y="0"/>
                  </a:lnTo>
                  <a:cubicBezTo>
                    <a:pt x="342680" y="0"/>
                    <a:pt x="348337" y="5657"/>
                    <a:pt x="348337" y="12636"/>
                  </a:cubicBezTo>
                  <a:lnTo>
                    <a:pt x="348337" y="63179"/>
                  </a:lnTo>
                  <a:cubicBezTo>
                    <a:pt x="348337" y="70158"/>
                    <a:pt x="342680" y="75815"/>
                    <a:pt x="335701" y="75815"/>
                  </a:cubicBezTo>
                  <a:lnTo>
                    <a:pt x="285158" y="75815"/>
                  </a:lnTo>
                  <a:cubicBezTo>
                    <a:pt x="278179" y="75815"/>
                    <a:pt x="272522" y="70158"/>
                    <a:pt x="272522" y="63179"/>
                  </a:cubicBezTo>
                  <a:lnTo>
                    <a:pt x="272522" y="12636"/>
                  </a:lnTo>
                  <a:cubicBezTo>
                    <a:pt x="272522" y="5657"/>
                    <a:pt x="278179" y="0"/>
                    <a:pt x="285158" y="0"/>
                  </a:cubicBezTo>
                  <a:close/>
                  <a:moveTo>
                    <a:pt x="148897" y="0"/>
                  </a:moveTo>
                  <a:lnTo>
                    <a:pt x="199440" y="0"/>
                  </a:lnTo>
                  <a:cubicBezTo>
                    <a:pt x="206419" y="0"/>
                    <a:pt x="212076" y="5657"/>
                    <a:pt x="212076" y="12636"/>
                  </a:cubicBezTo>
                  <a:lnTo>
                    <a:pt x="212076" y="63179"/>
                  </a:lnTo>
                  <a:cubicBezTo>
                    <a:pt x="212076" y="70158"/>
                    <a:pt x="206419" y="75815"/>
                    <a:pt x="199440" y="75815"/>
                  </a:cubicBezTo>
                  <a:lnTo>
                    <a:pt x="148897" y="75815"/>
                  </a:lnTo>
                  <a:cubicBezTo>
                    <a:pt x="141918" y="75815"/>
                    <a:pt x="136261" y="70158"/>
                    <a:pt x="136261" y="63179"/>
                  </a:cubicBezTo>
                  <a:lnTo>
                    <a:pt x="136261" y="12636"/>
                  </a:lnTo>
                  <a:cubicBezTo>
                    <a:pt x="136261" y="5657"/>
                    <a:pt x="141918" y="0"/>
                    <a:pt x="148897" y="0"/>
                  </a:cubicBezTo>
                  <a:close/>
                  <a:moveTo>
                    <a:pt x="12636" y="0"/>
                  </a:moveTo>
                  <a:lnTo>
                    <a:pt x="63179" y="0"/>
                  </a:lnTo>
                  <a:cubicBezTo>
                    <a:pt x="70158" y="0"/>
                    <a:pt x="75815" y="5657"/>
                    <a:pt x="75815" y="12636"/>
                  </a:cubicBezTo>
                  <a:lnTo>
                    <a:pt x="75815" y="63179"/>
                  </a:lnTo>
                  <a:cubicBezTo>
                    <a:pt x="75815" y="70158"/>
                    <a:pt x="70158" y="75815"/>
                    <a:pt x="63179" y="75815"/>
                  </a:cubicBezTo>
                  <a:lnTo>
                    <a:pt x="12636" y="75815"/>
                  </a:lnTo>
                  <a:cubicBezTo>
                    <a:pt x="5657" y="75815"/>
                    <a:pt x="0" y="70158"/>
                    <a:pt x="0" y="63179"/>
                  </a:cubicBezTo>
                  <a:lnTo>
                    <a:pt x="0" y="12636"/>
                  </a:lnTo>
                  <a:cubicBezTo>
                    <a:pt x="0" y="5657"/>
                    <a:pt x="5657" y="0"/>
                    <a:pt x="1263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11606449" y="3652157"/>
              <a:ext cx="414578" cy="198647"/>
              <a:chOff x="11635960" y="3652157"/>
              <a:chExt cx="355556" cy="198647"/>
            </a:xfrm>
          </p:grpSpPr>
          <p:sp>
            <p:nvSpPr>
              <p:cNvPr id="134" name="Rectangle 133"/>
              <p:cNvSpPr/>
              <p:nvPr/>
            </p:nvSpPr>
            <p:spPr>
              <a:xfrm>
                <a:off x="11887792" y="3652157"/>
                <a:ext cx="103724" cy="19864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1761876" y="3699583"/>
                <a:ext cx="103724" cy="1512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1635960" y="3751222"/>
                <a:ext cx="103724" cy="9958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Freeform 27"/>
            <p:cNvSpPr>
              <a:spLocks/>
            </p:cNvSpPr>
            <p:nvPr/>
          </p:nvSpPr>
          <p:spPr bwMode="auto">
            <a:xfrm>
              <a:off x="11633686" y="3457183"/>
              <a:ext cx="347742" cy="245854"/>
            </a:xfrm>
            <a:custGeom>
              <a:avLst/>
              <a:gdLst>
                <a:gd name="T0" fmla="*/ 1666 w 1666"/>
                <a:gd name="T1" fmla="*/ 0 h 1156"/>
                <a:gd name="T2" fmla="*/ 960 w 1666"/>
                <a:gd name="T3" fmla="*/ 179 h 1156"/>
                <a:gd name="T4" fmla="*/ 1241 w 1666"/>
                <a:gd name="T5" fmla="*/ 331 h 1156"/>
                <a:gd name="T6" fmla="*/ 0 w 1666"/>
                <a:gd name="T7" fmla="*/ 1156 h 1156"/>
                <a:gd name="T8" fmla="*/ 795 w 1666"/>
                <a:gd name="T9" fmla="*/ 957 h 1156"/>
                <a:gd name="T10" fmla="*/ 1426 w 1666"/>
                <a:gd name="T11" fmla="*/ 482 h 1156"/>
                <a:gd name="T12" fmla="*/ 1632 w 1666"/>
                <a:gd name="T13" fmla="*/ 737 h 1156"/>
                <a:gd name="T14" fmla="*/ 1666 w 1666"/>
                <a:gd name="T15" fmla="*/ 0 h 1156"/>
                <a:gd name="T16" fmla="*/ 1666 w 1666"/>
                <a:gd name="T17" fmla="*/ 0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6" h="1156">
                  <a:moveTo>
                    <a:pt x="1666" y="0"/>
                  </a:moveTo>
                  <a:cubicBezTo>
                    <a:pt x="960" y="179"/>
                    <a:pt x="960" y="179"/>
                    <a:pt x="960" y="179"/>
                  </a:cubicBezTo>
                  <a:cubicBezTo>
                    <a:pt x="1241" y="331"/>
                    <a:pt x="1241" y="331"/>
                    <a:pt x="1241" y="331"/>
                  </a:cubicBezTo>
                  <a:cubicBezTo>
                    <a:pt x="960" y="750"/>
                    <a:pt x="521" y="1039"/>
                    <a:pt x="0" y="1156"/>
                  </a:cubicBezTo>
                  <a:cubicBezTo>
                    <a:pt x="267" y="1129"/>
                    <a:pt x="542" y="1074"/>
                    <a:pt x="795" y="957"/>
                  </a:cubicBezTo>
                  <a:cubicBezTo>
                    <a:pt x="1035" y="840"/>
                    <a:pt x="1248" y="668"/>
                    <a:pt x="1426" y="482"/>
                  </a:cubicBezTo>
                  <a:cubicBezTo>
                    <a:pt x="1632" y="737"/>
                    <a:pt x="1632" y="737"/>
                    <a:pt x="1632" y="737"/>
                  </a:cubicBezTo>
                  <a:cubicBezTo>
                    <a:pt x="1666" y="0"/>
                    <a:pt x="1666" y="0"/>
                    <a:pt x="1666" y="0"/>
                  </a:cubicBezTo>
                  <a:cubicBezTo>
                    <a:pt x="1666" y="0"/>
                    <a:pt x="1666" y="0"/>
                    <a:pt x="166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8550671" y="5613930"/>
            <a:ext cx="1597339" cy="939270"/>
            <a:chOff x="8550671" y="5613930"/>
            <a:chExt cx="1597339" cy="939270"/>
          </a:xfrm>
        </p:grpSpPr>
        <p:sp>
          <p:nvSpPr>
            <p:cNvPr id="23" name="Rectangle 22"/>
            <p:cNvSpPr/>
            <p:nvPr/>
          </p:nvSpPr>
          <p:spPr>
            <a:xfrm>
              <a:off x="8550672" y="6084554"/>
              <a:ext cx="1597338" cy="46864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Limitations of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on-premises architecture</a:t>
              </a:r>
            </a:p>
          </p:txBody>
        </p:sp>
        <p:grpSp>
          <p:nvGrpSpPr>
            <p:cNvPr id="7" name="Group 6"/>
            <p:cNvGrpSpPr/>
            <p:nvPr/>
          </p:nvGrpSpPr>
          <p:grpSpPr>
            <a:xfrm>
              <a:off x="8550671" y="5613930"/>
              <a:ext cx="1597338" cy="453446"/>
              <a:chOff x="8550671" y="5613930"/>
              <a:chExt cx="1597338" cy="453446"/>
            </a:xfrm>
          </p:grpSpPr>
          <p:sp>
            <p:nvSpPr>
              <p:cNvPr id="25" name="Arrow: Pentagon 2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5" name="Group 4"/>
          <p:cNvGrpSpPr/>
          <p:nvPr/>
        </p:nvGrpSpPr>
        <p:grpSpPr>
          <a:xfrm>
            <a:off x="7847389" y="5613930"/>
            <a:ext cx="616967" cy="507873"/>
            <a:chOff x="7751149" y="5613793"/>
            <a:chExt cx="616967" cy="507873"/>
          </a:xfrm>
        </p:grpSpPr>
        <p:sp>
          <p:nvSpPr>
            <p:cNvPr id="3" name="Isosceles Triangle 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18351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par>
                          <p:cTn id="13" fill="hold">
                            <p:stCondLst>
                              <p:cond delay="127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77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270"/>
                            </p:stCondLst>
                            <p:childTnLst>
                              <p:par>
                                <p:cTn id="22" presetID="22" presetClass="entr" presetSubtype="8" fill="hold" nodeType="afterEffect">
                                  <p:stCondLst>
                                    <p:cond delay="50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327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3770"/>
                            </p:stCondLst>
                            <p:childTnLst>
                              <p:par>
                                <p:cTn id="30" presetID="10"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par>
                          <p:cTn id="33" fill="hold">
                            <p:stCondLst>
                              <p:cond delay="4270"/>
                            </p:stCondLst>
                            <p:childTnLst>
                              <p:par>
                                <p:cTn id="34" presetID="22" presetClass="entr" presetSubtype="8" fill="hold" nodeType="afterEffect">
                                  <p:stCondLst>
                                    <p:cond delay="50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537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6120"/>
                            </p:stCondLst>
                            <p:childTnLst>
                              <p:par>
                                <p:cTn id="48" presetID="10" presetClass="entr" presetSubtype="0" fill="hold" nodeType="afterEffect">
                                  <p:stCondLst>
                                    <p:cond delay="25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124"/>
                                        </p:tgtEl>
                                        <p:attrNameLst>
                                          <p:attrName>style.visibility</p:attrName>
                                        </p:attrNameLst>
                                      </p:cBhvr>
                                      <p:to>
                                        <p:strVal val="visible"/>
                                      </p:to>
                                    </p:set>
                                    <p:animEffect transition="in" filter="fade">
                                      <p:cBhvr>
                                        <p:cTn id="53" dur="500"/>
                                        <p:tgtEl>
                                          <p:spTgt spid="124"/>
                                        </p:tgtEl>
                                      </p:cBhvr>
                                    </p:animEffect>
                                  </p:childTnLst>
                                </p:cTn>
                              </p:par>
                            </p:childTnLst>
                          </p:cTn>
                        </p:par>
                        <p:par>
                          <p:cTn id="54" fill="hold">
                            <p:stCondLst>
                              <p:cond delay="6870"/>
                            </p:stCondLst>
                            <p:childTnLst>
                              <p:par>
                                <p:cTn id="55" presetID="22" presetClass="entr" presetSubtype="8" fill="hold" nodeType="afterEffect">
                                  <p:stCondLst>
                                    <p:cond delay="0"/>
                                  </p:stCondLst>
                                  <p:childTnLst>
                                    <p:set>
                                      <p:cBhvr>
                                        <p:cTn id="56" dur="1" fill="hold">
                                          <p:stCondLst>
                                            <p:cond delay="0"/>
                                          </p:stCondLst>
                                        </p:cTn>
                                        <p:tgtEl>
                                          <p:spTgt spid="125"/>
                                        </p:tgtEl>
                                        <p:attrNameLst>
                                          <p:attrName>style.visibility</p:attrName>
                                        </p:attrNameLst>
                                      </p:cBhvr>
                                      <p:to>
                                        <p:strVal val="visible"/>
                                      </p:to>
                                    </p:set>
                                    <p:animEffect transition="in" filter="wipe(left)">
                                      <p:cBhvr>
                                        <p:cTn id="57" dur="500"/>
                                        <p:tgtEl>
                                          <p:spTgt spid="125"/>
                                        </p:tgtEl>
                                      </p:cBhvr>
                                    </p:animEffect>
                                  </p:childTnLst>
                                </p:cTn>
                              </p:par>
                            </p:childTnLst>
                          </p:cTn>
                        </p:par>
                        <p:par>
                          <p:cTn id="58" fill="hold">
                            <p:stCondLst>
                              <p:cond delay="7370"/>
                            </p:stCondLst>
                            <p:childTnLst>
                              <p:par>
                                <p:cTn id="59" presetID="10" presetClass="entr" presetSubtype="0" fill="hold" nodeType="after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childTnLst>
                          </p:cTn>
                        </p:par>
                        <p:par>
                          <p:cTn id="62" fill="hold">
                            <p:stCondLst>
                              <p:cond delay="7870"/>
                            </p:stCondLst>
                            <p:childTnLst>
                              <p:par>
                                <p:cTn id="63" presetID="10" presetClass="entr" presetSubtype="0"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par>
                          <p:cTn id="66" fill="hold">
                            <p:stCondLst>
                              <p:cond delay="8370"/>
                            </p:stCondLst>
                            <p:childTnLst>
                              <p:par>
                                <p:cTn id="67" presetID="22" presetClass="entr" presetSubtype="1"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up)">
                                      <p:cBhvr>
                                        <p:cTn id="6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33" grpId="0" animBg="1"/>
      <p:bldP spid="39" grpId="0"/>
      <p:bldP spid="40" grpId="0"/>
      <p:bldP spid="1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8" name="Group 167"/>
          <p:cNvGrpSpPr/>
          <p:nvPr/>
        </p:nvGrpSpPr>
        <p:grpSpPr>
          <a:xfrm>
            <a:off x="5650472" y="3861251"/>
            <a:ext cx="1634914" cy="1069639"/>
            <a:chOff x="9210545" y="5074015"/>
            <a:chExt cx="2021653" cy="1322662"/>
          </a:xfrm>
        </p:grpSpPr>
        <p:pic>
          <p:nvPicPr>
            <p:cNvPr id="169" name="Graphic 16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70" name="Graphic 16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165" name="Group 164"/>
          <p:cNvGrpSpPr/>
          <p:nvPr/>
        </p:nvGrpSpPr>
        <p:grpSpPr>
          <a:xfrm flipH="1">
            <a:off x="9600118" y="2795178"/>
            <a:ext cx="2374139" cy="1553275"/>
            <a:chOff x="9210545" y="5074015"/>
            <a:chExt cx="2021653" cy="1322662"/>
          </a:xfrm>
        </p:grpSpPr>
        <p:pic>
          <p:nvPicPr>
            <p:cNvPr id="166" name="Graphic 1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67" name="Graphic 16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Modernizing LOB apps with intelligence</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10110570" cy="899665"/>
          </a:xfrm>
        </p:spPr>
        <p:txBody>
          <a:bodyPr/>
          <a:lstStyle/>
          <a:p>
            <a:pPr lvl="0"/>
            <a:r>
              <a:rPr lang="en-US" dirty="0"/>
              <a:t>Re-architect your LOB workload for cloud</a:t>
            </a:r>
          </a:p>
        </p:txBody>
      </p:sp>
      <p:sp>
        <p:nvSpPr>
          <p:cNvPr id="75" name="Rectangle 74"/>
          <p:cNvSpPr/>
          <p:nvPr/>
        </p:nvSpPr>
        <p:spPr>
          <a:xfrm>
            <a:off x="0" y="0"/>
            <a:ext cx="457200" cy="165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8" name="Group 17"/>
          <p:cNvGrpSpPr/>
          <p:nvPr/>
        </p:nvGrpSpPr>
        <p:grpSpPr>
          <a:xfrm>
            <a:off x="5565461" y="1810892"/>
            <a:ext cx="1076468" cy="1299166"/>
            <a:chOff x="7162204" y="2407480"/>
            <a:chExt cx="1076468" cy="1299166"/>
          </a:xfrm>
          <a:solidFill>
            <a:schemeClr val="accent1"/>
          </a:solidFill>
        </p:grpSpPr>
        <p:sp>
          <p:nvSpPr>
            <p:cNvPr id="19"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TextBox 19"/>
            <p:cNvSpPr txBox="1"/>
            <p:nvPr/>
          </p:nvSpPr>
          <p:spPr>
            <a:xfrm>
              <a:off x="7162204" y="3095824"/>
              <a:ext cx="1076468" cy="461665"/>
            </a:xfrm>
            <a:prstGeom prst="rect">
              <a:avLst/>
            </a:prstGeom>
            <a:noFill/>
          </p:spPr>
          <p:txBody>
            <a:bodyPr wrap="square" rtlCol="0">
              <a:spAutoFit/>
            </a:bodyPr>
            <a:lstStyle/>
            <a:p>
              <a:pPr algn="ctr">
                <a:defRPr/>
              </a:pPr>
              <a:r>
                <a:rPr lang="en-US" sz="1200" b="1" kern="0" dirty="0">
                  <a:gradFill>
                    <a:gsLst>
                      <a:gs pos="1250">
                        <a:schemeClr val="bg1"/>
                      </a:gs>
                      <a:gs pos="100000">
                        <a:schemeClr val="bg1"/>
                      </a:gs>
                    </a:gsLst>
                    <a:lin ang="5400000" scaled="0"/>
                  </a:gradFill>
                </a:rPr>
                <a:t>AZURE SQL DATABASE</a:t>
              </a:r>
            </a:p>
          </p:txBody>
        </p:sp>
      </p:grpSp>
      <p:grpSp>
        <p:nvGrpSpPr>
          <p:cNvPr id="27" name="Group 26"/>
          <p:cNvGrpSpPr/>
          <p:nvPr/>
        </p:nvGrpSpPr>
        <p:grpSpPr>
          <a:xfrm>
            <a:off x="4201318" y="4938782"/>
            <a:ext cx="1498960" cy="1146178"/>
            <a:chOff x="2056874" y="2241332"/>
            <a:chExt cx="1478669" cy="1101014"/>
          </a:xfrm>
        </p:grpSpPr>
        <p:grpSp>
          <p:nvGrpSpPr>
            <p:cNvPr id="28" name="Group 27"/>
            <p:cNvGrpSpPr/>
            <p:nvPr/>
          </p:nvGrpSpPr>
          <p:grpSpPr>
            <a:xfrm>
              <a:off x="2056874" y="2241332"/>
              <a:ext cx="1478669" cy="1101014"/>
              <a:chOff x="3237208" y="3914221"/>
              <a:chExt cx="1100790" cy="819646"/>
            </a:xfrm>
          </p:grpSpPr>
          <p:sp>
            <p:nvSpPr>
              <p:cNvPr id="31" name="Rectangle 30"/>
              <p:cNvSpPr/>
              <p:nvPr/>
            </p:nvSpPr>
            <p:spPr>
              <a:xfrm>
                <a:off x="3237208" y="4010928"/>
                <a:ext cx="1100790" cy="72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reeform 100"/>
              <p:cNvSpPr/>
              <p:nvPr/>
            </p:nvSpPr>
            <p:spPr>
              <a:xfrm>
                <a:off x="3237208" y="3914221"/>
                <a:ext cx="1100790" cy="81964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9" name="Rectangle 28"/>
            <p:cNvSpPr/>
            <p:nvPr/>
          </p:nvSpPr>
          <p:spPr>
            <a:xfrm>
              <a:off x="2136544" y="2936999"/>
              <a:ext cx="1314409" cy="354779"/>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Single Page App </a:t>
              </a:r>
              <a:b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b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with AngularJS</a:t>
              </a:r>
            </a:p>
          </p:txBody>
        </p:sp>
        <p:sp>
          <p:nvSpPr>
            <p:cNvPr id="30" name="Freeform 99"/>
            <p:cNvSpPr>
              <a:spLocks noChangeAspect="1"/>
            </p:cNvSpPr>
            <p:nvPr/>
          </p:nvSpPr>
          <p:spPr bwMode="auto">
            <a:xfrm>
              <a:off x="2605699" y="2505235"/>
              <a:ext cx="376098" cy="37276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tx1"/>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33" name="Freeform: Shape 32"/>
          <p:cNvSpPr/>
          <p:nvPr/>
        </p:nvSpPr>
        <p:spPr bwMode="auto">
          <a:xfrm>
            <a:off x="2623861" y="4098687"/>
            <a:ext cx="1043347" cy="10410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 name="Group 33"/>
          <p:cNvGrpSpPr/>
          <p:nvPr/>
        </p:nvGrpSpPr>
        <p:grpSpPr>
          <a:xfrm>
            <a:off x="4273598" y="3259409"/>
            <a:ext cx="1332366" cy="990931"/>
            <a:chOff x="3263717" y="3358854"/>
            <a:chExt cx="1539325" cy="1150472"/>
          </a:xfrm>
        </p:grpSpPr>
        <p:sp>
          <p:nvSpPr>
            <p:cNvPr id="35" name="Rectangle 34"/>
            <p:cNvSpPr/>
            <p:nvPr/>
          </p:nvSpPr>
          <p:spPr bwMode="auto">
            <a:xfrm>
              <a:off x="3263717" y="3358854"/>
              <a:ext cx="1539325" cy="1150472"/>
            </a:xfrm>
            <a:prstGeom prst="rect">
              <a:avLst/>
            </a:prstGeom>
            <a:solidFill>
              <a:schemeClr val="bg1"/>
            </a:solidFill>
            <a:ln w="38100" cap="sq">
              <a:solidFill>
                <a:srgbClr val="83CC2A"/>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a:xfrm>
              <a:off x="3346656" y="4195100"/>
              <a:ext cx="1368325" cy="250131"/>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ea typeface="Segoe UI Black" panose="020B0A02040204020203" pitchFamily="34" charset="0"/>
                  <a:cs typeface="Segoe UI Black" panose="020B0A02040204020203" pitchFamily="34" charset="0"/>
                </a:rPr>
                <a:t>Node.js</a:t>
              </a:r>
            </a:p>
          </p:txBody>
        </p:sp>
        <p:pic>
          <p:nvPicPr>
            <p:cNvPr id="37" name="Picture 2" descr="https://cdn2.iconfinder.com/data/icons/nodejs-1/128/nodejs-128.png"/>
            <p:cNvPicPr>
              <a:picLocks noChangeAspect="1" noChangeArrowheads="1"/>
            </p:cNvPicPr>
            <p:nvPr/>
          </p:nvPicPr>
          <p:blipFill rotWithShape="1">
            <a:blip r:embed="rId7">
              <a:extLst>
                <a:ext uri="{28A0092B-C50C-407E-A947-70E740481C1C}">
                  <a14:useLocalDpi xmlns:a14="http://schemas.microsoft.com/office/drawing/2010/main" val="0"/>
                </a:ext>
              </a:extLst>
            </a:blip>
            <a:srcRect l="9559" t="12910" r="9559" b="12910"/>
            <a:stretch/>
          </p:blipFill>
          <p:spPr bwMode="auto">
            <a:xfrm>
              <a:off x="3645666" y="3440425"/>
              <a:ext cx="770306" cy="7064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8" name="Straight Arrow Connector 23"/>
          <p:cNvCxnSpPr/>
          <p:nvPr/>
        </p:nvCxnSpPr>
        <p:spPr>
          <a:xfrm rot="5400000" flipH="1" flipV="1">
            <a:off x="4964805" y="2579273"/>
            <a:ext cx="590715" cy="574105"/>
          </a:xfrm>
          <a:prstGeom prst="bentConnector3">
            <a:avLst>
              <a:gd name="adj1" fmla="val 99879"/>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950024" y="2595591"/>
            <a:ext cx="9621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rPr>
              <a:t>Tedious</a:t>
            </a:r>
          </a:p>
        </p:txBody>
      </p:sp>
      <p:sp>
        <p:nvSpPr>
          <p:cNvPr id="40" name="TextBox 39"/>
          <p:cNvSpPr txBox="1"/>
          <p:nvPr/>
        </p:nvSpPr>
        <p:spPr>
          <a:xfrm>
            <a:off x="2345143" y="5179711"/>
            <a:ext cx="1514666" cy="646331"/>
          </a:xfrm>
          <a:prstGeom prst="rect">
            <a:avLst/>
          </a:prstGeom>
          <a:noFill/>
        </p:spPr>
        <p:txBody>
          <a:bodyPr wrap="square" rtlCol="0">
            <a:spAutoFit/>
          </a:bodyPr>
          <a:lstStyle/>
          <a:p>
            <a:pPr algn="ctr">
              <a:defRPr/>
            </a:pPr>
            <a:r>
              <a:rPr lang="en-US" b="1" kern="0" dirty="0">
                <a:gradFill>
                  <a:gsLst>
                    <a:gs pos="1250">
                      <a:schemeClr val="tx1"/>
                    </a:gs>
                    <a:gs pos="100000">
                      <a:schemeClr val="tx1"/>
                    </a:gs>
                  </a:gsLst>
                  <a:lin ang="5400000" scaled="0"/>
                </a:gradFill>
              </a:rPr>
              <a:t>Azure </a:t>
            </a:r>
            <a:r>
              <a:rPr lang="en-US" b="1" kern="0" dirty="0" err="1">
                <a:gradFill>
                  <a:gsLst>
                    <a:gs pos="1250">
                      <a:schemeClr val="tx1"/>
                    </a:gs>
                    <a:gs pos="100000">
                      <a:schemeClr val="tx1"/>
                    </a:gs>
                  </a:gsLst>
                  <a:lin ang="5400000" scaled="0"/>
                </a:gradFill>
              </a:rPr>
              <a:t>AppService</a:t>
            </a:r>
            <a:endParaRPr lang="en-US" b="1" kern="0" dirty="0">
              <a:gradFill>
                <a:gsLst>
                  <a:gs pos="1250">
                    <a:schemeClr val="tx1"/>
                  </a:gs>
                  <a:gs pos="100000">
                    <a:schemeClr val="tx1"/>
                  </a:gs>
                </a:gsLst>
                <a:lin ang="5400000" scaled="0"/>
              </a:gradFill>
            </a:endParaRPr>
          </a:p>
        </p:txBody>
      </p:sp>
      <p:grpSp>
        <p:nvGrpSpPr>
          <p:cNvPr id="41" name="Group 40"/>
          <p:cNvGrpSpPr/>
          <p:nvPr/>
        </p:nvGrpSpPr>
        <p:grpSpPr>
          <a:xfrm>
            <a:off x="3736978" y="3821447"/>
            <a:ext cx="402021" cy="1643743"/>
            <a:chOff x="2737757" y="3957537"/>
            <a:chExt cx="402021" cy="1643743"/>
          </a:xfrm>
        </p:grpSpPr>
        <p:sp>
          <p:nvSpPr>
            <p:cNvPr id="42" name="Left Bracket 41"/>
            <p:cNvSpPr/>
            <p:nvPr/>
          </p:nvSpPr>
          <p:spPr>
            <a:xfrm>
              <a:off x="2931806" y="3957537"/>
              <a:ext cx="207972" cy="1643743"/>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cxnSp>
          <p:nvCxnSpPr>
            <p:cNvPr id="43" name="Straight Connector 42"/>
            <p:cNvCxnSpPr/>
            <p:nvPr/>
          </p:nvCxnSpPr>
          <p:spPr>
            <a:xfrm flipH="1">
              <a:off x="2737757" y="4779408"/>
              <a:ext cx="19404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6718299" y="2541406"/>
            <a:ext cx="3575050" cy="3422573"/>
            <a:chOff x="6735688" y="2585657"/>
            <a:chExt cx="3575050" cy="3422573"/>
          </a:xfrm>
        </p:grpSpPr>
        <p:sp>
          <p:nvSpPr>
            <p:cNvPr id="45" name="Rectangle 44"/>
            <p:cNvSpPr/>
            <p:nvPr/>
          </p:nvSpPr>
          <p:spPr bwMode="auto">
            <a:xfrm rot="5400000">
              <a:off x="6811926" y="2509419"/>
              <a:ext cx="3422573" cy="3575050"/>
            </a:xfrm>
            <a:prstGeom prst="rect">
              <a:avLst/>
            </a:prstGeom>
            <a:solidFill>
              <a:schemeClr val="bg1"/>
            </a:solidFill>
            <a:ln w="15875" cap="sq">
              <a:solidFill>
                <a:srgbClr val="0078D7"/>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107C10"/>
                </a:solidFill>
                <a:effectLst/>
                <a:uLnTx/>
                <a:uFillTx/>
                <a:ea typeface="Segoe UI" pitchFamily="34" charset="0"/>
                <a:cs typeface="Segoe UI" pitchFamily="34" charset="0"/>
              </a:endParaRPr>
            </a:p>
          </p:txBody>
        </p:sp>
        <p:grpSp>
          <p:nvGrpSpPr>
            <p:cNvPr id="46" name="Group 45"/>
            <p:cNvGrpSpPr/>
            <p:nvPr/>
          </p:nvGrpSpPr>
          <p:grpSpPr>
            <a:xfrm>
              <a:off x="8024156" y="2654759"/>
              <a:ext cx="1046497" cy="1046496"/>
              <a:chOff x="1879600" y="1898099"/>
              <a:chExt cx="787401" cy="787400"/>
            </a:xfrm>
          </p:grpSpPr>
          <p:sp>
            <p:nvSpPr>
              <p:cNvPr id="93" name="Rectangle 92"/>
              <p:cNvSpPr/>
              <p:nvPr/>
            </p:nvSpPr>
            <p:spPr>
              <a:xfrm>
                <a:off x="1879600" y="1898099"/>
                <a:ext cx="757302" cy="78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94" name="TextBox 93"/>
              <p:cNvSpPr txBox="1"/>
              <p:nvPr/>
            </p:nvSpPr>
            <p:spPr>
              <a:xfrm>
                <a:off x="1887155" y="1923499"/>
                <a:ext cx="779846" cy="166735"/>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 SERVICES</a:t>
                </a:r>
              </a:p>
            </p:txBody>
          </p:sp>
          <p:sp>
            <p:nvSpPr>
              <p:cNvPr id="95" name="Freeform 15"/>
              <p:cNvSpPr>
                <a:spLocks noEditPoints="1"/>
              </p:cNvSpPr>
              <p:nvPr/>
            </p:nvSpPr>
            <p:spPr bwMode="black">
              <a:xfrm>
                <a:off x="2051105" y="2169698"/>
                <a:ext cx="451942" cy="412030"/>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109740" tIns="54871" rIns="1097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endParaRPr>
              </a:p>
            </p:txBody>
          </p:sp>
        </p:grpSp>
        <p:grpSp>
          <p:nvGrpSpPr>
            <p:cNvPr id="48" name="Group 47"/>
            <p:cNvGrpSpPr/>
            <p:nvPr/>
          </p:nvGrpSpPr>
          <p:grpSpPr>
            <a:xfrm>
              <a:off x="9168241" y="2653025"/>
              <a:ext cx="1059994" cy="1053025"/>
              <a:chOff x="3174197" y="3358032"/>
              <a:chExt cx="792611" cy="787400"/>
            </a:xfrm>
          </p:grpSpPr>
          <p:grpSp>
            <p:nvGrpSpPr>
              <p:cNvPr id="85" name="Group 84"/>
              <p:cNvGrpSpPr/>
              <p:nvPr/>
            </p:nvGrpSpPr>
            <p:grpSpPr>
              <a:xfrm>
                <a:off x="3174197" y="3358032"/>
                <a:ext cx="792611" cy="787400"/>
                <a:chOff x="1154053" y="3169443"/>
                <a:chExt cx="792611" cy="787400"/>
              </a:xfrm>
            </p:grpSpPr>
            <p:sp>
              <p:nvSpPr>
                <p:cNvPr id="87" name="Rectangle 86"/>
                <p:cNvSpPr/>
                <p:nvPr/>
              </p:nvSpPr>
              <p:spPr>
                <a:xfrm>
                  <a:off x="1154053" y="3169443"/>
                  <a:ext cx="759601"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8" name="TextBox 87"/>
                <p:cNvSpPr txBox="1"/>
                <p:nvPr/>
              </p:nvSpPr>
              <p:spPr>
                <a:xfrm>
                  <a:off x="1159264" y="3197897"/>
                  <a:ext cx="787400" cy="165701"/>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TEMPORAL</a:t>
                  </a:r>
                </a:p>
              </p:txBody>
            </p:sp>
          </p:grpSp>
          <p:sp>
            <p:nvSpPr>
              <p:cNvPr id="86" name="Oval 918"/>
              <p:cNvSpPr>
                <a:spLocks noChangeArrowheads="1"/>
              </p:cNvSpPr>
              <p:nvPr/>
            </p:nvSpPr>
            <p:spPr bwMode="auto">
              <a:xfrm>
                <a:off x="3368048" y="3643489"/>
                <a:ext cx="410116" cy="412028"/>
              </a:xfrm>
              <a:custGeom>
                <a:avLst/>
                <a:gdLst/>
                <a:ahLst/>
                <a:cxnLst/>
                <a:rect l="l" t="t" r="r" b="b"/>
                <a:pathLst>
                  <a:path w="1040368" h="1045224">
                    <a:moveTo>
                      <a:pt x="511040" y="855333"/>
                    </a:moveTo>
                    <a:lnTo>
                      <a:pt x="511040" y="987715"/>
                    </a:lnTo>
                    <a:lnTo>
                      <a:pt x="529328" y="987715"/>
                    </a:lnTo>
                    <a:lnTo>
                      <a:pt x="529328" y="855333"/>
                    </a:lnTo>
                    <a:close/>
                    <a:moveTo>
                      <a:pt x="836285" y="513469"/>
                    </a:moveTo>
                    <a:lnTo>
                      <a:pt x="836285" y="531757"/>
                    </a:lnTo>
                    <a:lnTo>
                      <a:pt x="968667" y="531757"/>
                    </a:lnTo>
                    <a:lnTo>
                      <a:pt x="968667" y="513469"/>
                    </a:lnTo>
                    <a:close/>
                    <a:moveTo>
                      <a:pt x="70878" y="513469"/>
                    </a:moveTo>
                    <a:lnTo>
                      <a:pt x="70878" y="531757"/>
                    </a:lnTo>
                    <a:lnTo>
                      <a:pt x="203260" y="531757"/>
                    </a:lnTo>
                    <a:lnTo>
                      <a:pt x="203260" y="513469"/>
                    </a:lnTo>
                    <a:close/>
                    <a:moveTo>
                      <a:pt x="904248" y="281967"/>
                    </a:moveTo>
                    <a:lnTo>
                      <a:pt x="841048" y="296551"/>
                    </a:lnTo>
                    <a:lnTo>
                      <a:pt x="521904" y="493915"/>
                    </a:lnTo>
                    <a:cubicBezTo>
                      <a:pt x="507326" y="485583"/>
                      <a:pt x="490057" y="486336"/>
                      <a:pt x="475042" y="493927"/>
                    </a:cubicBezTo>
                    <a:cubicBezTo>
                      <a:pt x="450039" y="512887"/>
                      <a:pt x="437538" y="550807"/>
                      <a:pt x="456290" y="576086"/>
                    </a:cubicBezTo>
                    <a:cubicBezTo>
                      <a:pt x="467784" y="591581"/>
                      <a:pt x="483974" y="599953"/>
                      <a:pt x="500530" y="598686"/>
                    </a:cubicBezTo>
                    <a:lnTo>
                      <a:pt x="666033" y="797286"/>
                    </a:lnTo>
                    <a:lnTo>
                      <a:pt x="719510" y="807009"/>
                    </a:lnTo>
                    <a:lnTo>
                      <a:pt x="709787" y="758394"/>
                    </a:lnTo>
                    <a:lnTo>
                      <a:pt x="550997" y="567850"/>
                    </a:lnTo>
                    <a:cubicBezTo>
                      <a:pt x="557388" y="558400"/>
                      <a:pt x="560055" y="546614"/>
                      <a:pt x="558438" y="535239"/>
                    </a:cubicBezTo>
                    <a:lnTo>
                      <a:pt x="865356" y="340305"/>
                    </a:lnTo>
                    <a:close/>
                    <a:moveTo>
                      <a:pt x="511040" y="78720"/>
                    </a:moveTo>
                    <a:lnTo>
                      <a:pt x="511040" y="211102"/>
                    </a:lnTo>
                    <a:lnTo>
                      <a:pt x="529328" y="211102"/>
                    </a:lnTo>
                    <a:lnTo>
                      <a:pt x="529328" y="78720"/>
                    </a:lnTo>
                    <a:close/>
                    <a:moveTo>
                      <a:pt x="520184" y="0"/>
                    </a:moveTo>
                    <a:cubicBezTo>
                      <a:pt x="807474" y="0"/>
                      <a:pt x="1040368" y="233981"/>
                      <a:pt x="1040368" y="522612"/>
                    </a:cubicBezTo>
                    <a:cubicBezTo>
                      <a:pt x="1040368" y="811243"/>
                      <a:pt x="807474" y="1045224"/>
                      <a:pt x="520184" y="1045224"/>
                    </a:cubicBezTo>
                    <a:cubicBezTo>
                      <a:pt x="232894" y="1045224"/>
                      <a:pt x="0" y="811243"/>
                      <a:pt x="0" y="522612"/>
                    </a:cubicBezTo>
                    <a:cubicBezTo>
                      <a:pt x="0" y="233981"/>
                      <a:pt x="232894" y="0"/>
                      <a:pt x="520184" y="0"/>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defTabSz="890580" eaLnBrk="1" fontAlgn="auto" latinLnBrk="0" hangingPunct="1">
                  <a:lnSpc>
                    <a:spcPct val="100000"/>
                  </a:lnSpc>
                  <a:spcBef>
                    <a:spcPts val="0"/>
                  </a:spcBef>
                  <a:spcAft>
                    <a:spcPts val="0"/>
                  </a:spcAft>
                  <a:buClrTx/>
                  <a:buSzTx/>
                  <a:buFontTx/>
                  <a:buNone/>
                  <a:tabLst/>
                  <a:defRPr/>
                </a:pPr>
                <a:endParaRPr kumimoji="0" lang="en-GB" sz="1753" b="0" i="0" u="none" strike="noStrike" kern="0" cap="none" spc="0" normalizeH="0" baseline="0" noProof="0" dirty="0">
                  <a:ln>
                    <a:solidFill>
                      <a:srgbClr val="FFFFFF">
                        <a:alpha val="0"/>
                      </a:srgbClr>
                    </a:solidFill>
                  </a:ln>
                  <a:solidFill>
                    <a:srgbClr val="FFFFFF"/>
                  </a:solidFill>
                  <a:effectLst/>
                  <a:uLnTx/>
                  <a:uFillTx/>
                  <a:latin typeface="Segoe UI"/>
                </a:endParaRPr>
              </a:p>
            </p:txBody>
          </p:sp>
        </p:grpSp>
        <p:grpSp>
          <p:nvGrpSpPr>
            <p:cNvPr id="49" name="Group 48"/>
            <p:cNvGrpSpPr/>
            <p:nvPr/>
          </p:nvGrpSpPr>
          <p:grpSpPr>
            <a:xfrm>
              <a:off x="6837178" y="3801400"/>
              <a:ext cx="1027603" cy="1027602"/>
              <a:chOff x="1969440" y="3086299"/>
              <a:chExt cx="787401" cy="787400"/>
            </a:xfrm>
          </p:grpSpPr>
          <p:grpSp>
            <p:nvGrpSpPr>
              <p:cNvPr id="81" name="Group 80"/>
              <p:cNvGrpSpPr/>
              <p:nvPr/>
            </p:nvGrpSpPr>
            <p:grpSpPr>
              <a:xfrm>
                <a:off x="1969440" y="3086299"/>
                <a:ext cx="787401" cy="787400"/>
                <a:chOff x="1200453" y="3169443"/>
                <a:chExt cx="787401" cy="787400"/>
              </a:xfrm>
            </p:grpSpPr>
            <p:sp>
              <p:nvSpPr>
                <p:cNvPr id="83" name="Rectangle 82"/>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4" name="TextBox 83"/>
                <p:cNvSpPr txBox="1"/>
                <p:nvPr/>
              </p:nvSpPr>
              <p:spPr>
                <a:xfrm>
                  <a:off x="1200454" y="3197897"/>
                  <a:ext cx="787400" cy="304699"/>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IN-MEMORY OLTP</a:t>
                  </a:r>
                </a:p>
              </p:txBody>
            </p:sp>
          </p:grpSp>
          <p:sp>
            <p:nvSpPr>
              <p:cNvPr id="82" name="Freeform: Shape 81"/>
              <p:cNvSpPr/>
              <p:nvPr/>
            </p:nvSpPr>
            <p:spPr bwMode="auto">
              <a:xfrm>
                <a:off x="2144558" y="3447906"/>
                <a:ext cx="437164" cy="354458"/>
              </a:xfrm>
              <a:custGeom>
                <a:avLst/>
                <a:gdLst>
                  <a:gd name="connsiteX0" fmla="*/ 247864 w 730334"/>
                  <a:gd name="connsiteY0" fmla="*/ 515053 h 592165"/>
                  <a:gd name="connsiteX1" fmla="*/ 482468 w 730334"/>
                  <a:gd name="connsiteY1" fmla="*/ 515053 h 592165"/>
                  <a:gd name="connsiteX2" fmla="*/ 482468 w 730334"/>
                  <a:gd name="connsiteY2" fmla="*/ 592165 h 592165"/>
                  <a:gd name="connsiteX3" fmla="*/ 247864 w 730334"/>
                  <a:gd name="connsiteY3" fmla="*/ 592165 h 592165"/>
                  <a:gd name="connsiteX4" fmla="*/ 362767 w 730334"/>
                  <a:gd name="connsiteY4" fmla="*/ 299046 h 592165"/>
                  <a:gd name="connsiteX5" fmla="*/ 404523 w 730334"/>
                  <a:gd name="connsiteY5" fmla="*/ 316342 h 592165"/>
                  <a:gd name="connsiteX6" fmla="*/ 408659 w 730334"/>
                  <a:gd name="connsiteY6" fmla="*/ 326327 h 592165"/>
                  <a:gd name="connsiteX7" fmla="*/ 605515 w 730334"/>
                  <a:gd name="connsiteY7" fmla="*/ 358098 h 592165"/>
                  <a:gd name="connsiteX8" fmla="*/ 408660 w 730334"/>
                  <a:gd name="connsiteY8" fmla="*/ 389868 h 592165"/>
                  <a:gd name="connsiteX9" fmla="*/ 404523 w 730334"/>
                  <a:gd name="connsiteY9" fmla="*/ 399854 h 592165"/>
                  <a:gd name="connsiteX10" fmla="*/ 362767 w 730334"/>
                  <a:gd name="connsiteY10" fmla="*/ 417150 h 592165"/>
                  <a:gd name="connsiteX11" fmla="*/ 303715 w 730334"/>
                  <a:gd name="connsiteY11" fmla="*/ 358098 h 592165"/>
                  <a:gd name="connsiteX12" fmla="*/ 362767 w 730334"/>
                  <a:gd name="connsiteY12" fmla="*/ 299046 h 592165"/>
                  <a:gd name="connsiteX13" fmla="*/ 365167 w 730334"/>
                  <a:gd name="connsiteY13" fmla="*/ 0 h 592165"/>
                  <a:gd name="connsiteX14" fmla="*/ 730334 w 730334"/>
                  <a:gd name="connsiteY14" fmla="*/ 365168 h 592165"/>
                  <a:gd name="connsiteX15" fmla="*/ 667968 w 730334"/>
                  <a:gd name="connsiteY15" fmla="*/ 569337 h 592165"/>
                  <a:gd name="connsiteX16" fmla="*/ 662241 w 730334"/>
                  <a:gd name="connsiteY16" fmla="*/ 576279 h 592165"/>
                  <a:gd name="connsiteX17" fmla="*/ 616876 w 730334"/>
                  <a:gd name="connsiteY17" fmla="*/ 549810 h 592165"/>
                  <a:gd name="connsiteX18" fmla="*/ 537142 w 730334"/>
                  <a:gd name="connsiteY18" fmla="*/ 503827 h 592165"/>
                  <a:gd name="connsiteX19" fmla="*/ 560001 w 730334"/>
                  <a:gd name="connsiteY19" fmla="*/ 464233 h 592165"/>
                  <a:gd name="connsiteX20" fmla="*/ 607974 w 730334"/>
                  <a:gd name="connsiteY20" fmla="*/ 491930 h 592165"/>
                  <a:gd name="connsiteX21" fmla="*/ 629366 w 730334"/>
                  <a:gd name="connsiteY21" fmla="*/ 447431 h 592165"/>
                  <a:gd name="connsiteX22" fmla="*/ 641803 w 730334"/>
                  <a:gd name="connsiteY22" fmla="*/ 365168 h 592165"/>
                  <a:gd name="connsiteX23" fmla="*/ 620064 w 730334"/>
                  <a:gd name="connsiteY23" fmla="*/ 257489 h 592165"/>
                  <a:gd name="connsiteX24" fmla="*/ 609562 w 730334"/>
                  <a:gd name="connsiteY24" fmla="*/ 241913 h 592165"/>
                  <a:gd name="connsiteX25" fmla="*/ 574774 w 730334"/>
                  <a:gd name="connsiteY25" fmla="*/ 261998 h 592165"/>
                  <a:gd name="connsiteX26" fmla="*/ 551915 w 730334"/>
                  <a:gd name="connsiteY26" fmla="*/ 222404 h 592165"/>
                  <a:gd name="connsiteX27" fmla="*/ 583942 w 730334"/>
                  <a:gd name="connsiteY27" fmla="*/ 203913 h 592165"/>
                  <a:gd name="connsiteX28" fmla="*/ 560778 w 730334"/>
                  <a:gd name="connsiteY28" fmla="*/ 169556 h 592165"/>
                  <a:gd name="connsiteX29" fmla="*/ 420919 w 730334"/>
                  <a:gd name="connsiteY29" fmla="*/ 94151 h 592165"/>
                  <a:gd name="connsiteX30" fmla="*/ 388026 w 730334"/>
                  <a:gd name="connsiteY30" fmla="*/ 90837 h 592165"/>
                  <a:gd name="connsiteX31" fmla="*/ 388027 w 730334"/>
                  <a:gd name="connsiteY31" fmla="*/ 138727 h 592165"/>
                  <a:gd name="connsiteX32" fmla="*/ 342307 w 730334"/>
                  <a:gd name="connsiteY32" fmla="*/ 138728 h 592165"/>
                  <a:gd name="connsiteX33" fmla="*/ 342308 w 730334"/>
                  <a:gd name="connsiteY33" fmla="*/ 90836 h 592165"/>
                  <a:gd name="connsiteX34" fmla="*/ 309415 w 730334"/>
                  <a:gd name="connsiteY34" fmla="*/ 94153 h 592165"/>
                  <a:gd name="connsiteX35" fmla="*/ 169556 w 730334"/>
                  <a:gd name="connsiteY35" fmla="*/ 169556 h 592165"/>
                  <a:gd name="connsiteX36" fmla="*/ 143127 w 730334"/>
                  <a:gd name="connsiteY36" fmla="*/ 208755 h 592165"/>
                  <a:gd name="connsiteX37" fmla="*/ 166766 w 730334"/>
                  <a:gd name="connsiteY37" fmla="*/ 222405 h 592165"/>
                  <a:gd name="connsiteX38" fmla="*/ 143906 w 730334"/>
                  <a:gd name="connsiteY38" fmla="*/ 261998 h 592165"/>
                  <a:gd name="connsiteX39" fmla="*/ 117506 w 730334"/>
                  <a:gd name="connsiteY39" fmla="*/ 246756 h 592165"/>
                  <a:gd name="connsiteX40" fmla="*/ 110270 w 730334"/>
                  <a:gd name="connsiteY40" fmla="*/ 257489 h 592165"/>
                  <a:gd name="connsiteX41" fmla="*/ 88530 w 730334"/>
                  <a:gd name="connsiteY41" fmla="*/ 365168 h 592165"/>
                  <a:gd name="connsiteX42" fmla="*/ 100968 w 730334"/>
                  <a:gd name="connsiteY42" fmla="*/ 447432 h 592165"/>
                  <a:gd name="connsiteX43" fmla="*/ 122144 w 730334"/>
                  <a:gd name="connsiteY43" fmla="*/ 491481 h 592165"/>
                  <a:gd name="connsiteX44" fmla="*/ 167408 w 730334"/>
                  <a:gd name="connsiteY44" fmla="*/ 465349 h 592165"/>
                  <a:gd name="connsiteX45" fmla="*/ 190268 w 730334"/>
                  <a:gd name="connsiteY45" fmla="*/ 504942 h 592165"/>
                  <a:gd name="connsiteX46" fmla="*/ 68093 w 730334"/>
                  <a:gd name="connsiteY46" fmla="*/ 576278 h 592165"/>
                  <a:gd name="connsiteX47" fmla="*/ 62364 w 730334"/>
                  <a:gd name="connsiteY47" fmla="*/ 569336 h 592165"/>
                  <a:gd name="connsiteX48" fmla="*/ 0 w 730334"/>
                  <a:gd name="connsiteY48" fmla="*/ 365168 h 592165"/>
                  <a:gd name="connsiteX49" fmla="*/ 365167 w 730334"/>
                  <a:gd name="connsiteY49" fmla="*/ 0 h 59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0334" h="592165">
                    <a:moveTo>
                      <a:pt x="247864" y="515053"/>
                    </a:moveTo>
                    <a:lnTo>
                      <a:pt x="482468" y="515053"/>
                    </a:lnTo>
                    <a:lnTo>
                      <a:pt x="482468" y="592165"/>
                    </a:lnTo>
                    <a:lnTo>
                      <a:pt x="247864" y="592165"/>
                    </a:lnTo>
                    <a:close/>
                    <a:moveTo>
                      <a:pt x="362767" y="299046"/>
                    </a:moveTo>
                    <a:cubicBezTo>
                      <a:pt x="379075" y="299046"/>
                      <a:pt x="393837" y="305656"/>
                      <a:pt x="404523" y="316342"/>
                    </a:cubicBezTo>
                    <a:lnTo>
                      <a:pt x="408659" y="326327"/>
                    </a:lnTo>
                    <a:cubicBezTo>
                      <a:pt x="442158" y="333286"/>
                      <a:pt x="605515" y="347508"/>
                      <a:pt x="605515" y="358098"/>
                    </a:cubicBezTo>
                    <a:cubicBezTo>
                      <a:pt x="605515" y="368688"/>
                      <a:pt x="442159" y="382909"/>
                      <a:pt x="408660" y="389868"/>
                    </a:cubicBezTo>
                    <a:lnTo>
                      <a:pt x="404523" y="399854"/>
                    </a:lnTo>
                    <a:cubicBezTo>
                      <a:pt x="393837" y="410541"/>
                      <a:pt x="379075" y="417150"/>
                      <a:pt x="362767" y="417150"/>
                    </a:cubicBezTo>
                    <a:cubicBezTo>
                      <a:pt x="330153" y="417150"/>
                      <a:pt x="303715" y="390712"/>
                      <a:pt x="303715" y="358098"/>
                    </a:cubicBezTo>
                    <a:cubicBezTo>
                      <a:pt x="303715" y="325484"/>
                      <a:pt x="330153" y="299046"/>
                      <a:pt x="362767" y="299046"/>
                    </a:cubicBezTo>
                    <a:close/>
                    <a:moveTo>
                      <a:pt x="365167" y="0"/>
                    </a:moveTo>
                    <a:cubicBezTo>
                      <a:pt x="566842" y="1"/>
                      <a:pt x="730334" y="163491"/>
                      <a:pt x="730334" y="365168"/>
                    </a:cubicBezTo>
                    <a:cubicBezTo>
                      <a:pt x="730334" y="440797"/>
                      <a:pt x="707343" y="511055"/>
                      <a:pt x="667968" y="569337"/>
                    </a:cubicBezTo>
                    <a:lnTo>
                      <a:pt x="662241" y="576279"/>
                    </a:lnTo>
                    <a:cubicBezTo>
                      <a:pt x="647119" y="567457"/>
                      <a:pt x="631998" y="558632"/>
                      <a:pt x="616876" y="549810"/>
                    </a:cubicBezTo>
                    <a:lnTo>
                      <a:pt x="537142" y="503827"/>
                    </a:lnTo>
                    <a:lnTo>
                      <a:pt x="560001" y="464233"/>
                    </a:lnTo>
                    <a:lnTo>
                      <a:pt x="607974" y="491930"/>
                    </a:lnTo>
                    <a:lnTo>
                      <a:pt x="629366" y="447431"/>
                    </a:lnTo>
                    <a:cubicBezTo>
                      <a:pt x="637449" y="421444"/>
                      <a:pt x="641803" y="393815"/>
                      <a:pt x="641803" y="365168"/>
                    </a:cubicBezTo>
                    <a:cubicBezTo>
                      <a:pt x="641803" y="326973"/>
                      <a:pt x="634062" y="290585"/>
                      <a:pt x="620064" y="257489"/>
                    </a:cubicBezTo>
                    <a:lnTo>
                      <a:pt x="609562" y="241913"/>
                    </a:lnTo>
                    <a:lnTo>
                      <a:pt x="574774" y="261998"/>
                    </a:lnTo>
                    <a:lnTo>
                      <a:pt x="551915" y="222404"/>
                    </a:lnTo>
                    <a:lnTo>
                      <a:pt x="583942" y="203913"/>
                    </a:lnTo>
                    <a:lnTo>
                      <a:pt x="560778" y="169556"/>
                    </a:lnTo>
                    <a:cubicBezTo>
                      <a:pt x="523232" y="132011"/>
                      <a:pt x="474944" y="105207"/>
                      <a:pt x="420919" y="94151"/>
                    </a:cubicBezTo>
                    <a:lnTo>
                      <a:pt x="388026" y="90837"/>
                    </a:lnTo>
                    <a:lnTo>
                      <a:pt x="388027" y="138727"/>
                    </a:lnTo>
                    <a:lnTo>
                      <a:pt x="342307" y="138728"/>
                    </a:lnTo>
                    <a:lnTo>
                      <a:pt x="342308" y="90836"/>
                    </a:lnTo>
                    <a:lnTo>
                      <a:pt x="309415" y="94153"/>
                    </a:lnTo>
                    <a:cubicBezTo>
                      <a:pt x="255390" y="105207"/>
                      <a:pt x="207101" y="132011"/>
                      <a:pt x="169556" y="169556"/>
                    </a:cubicBezTo>
                    <a:lnTo>
                      <a:pt x="143127" y="208755"/>
                    </a:lnTo>
                    <a:cubicBezTo>
                      <a:pt x="151007" y="213305"/>
                      <a:pt x="158886" y="217855"/>
                      <a:pt x="166766" y="222405"/>
                    </a:cubicBezTo>
                    <a:lnTo>
                      <a:pt x="143906" y="261998"/>
                    </a:lnTo>
                    <a:lnTo>
                      <a:pt x="117506" y="246756"/>
                    </a:lnTo>
                    <a:lnTo>
                      <a:pt x="110270" y="257489"/>
                    </a:lnTo>
                    <a:cubicBezTo>
                      <a:pt x="96271" y="290585"/>
                      <a:pt x="88531" y="326972"/>
                      <a:pt x="88530" y="365168"/>
                    </a:cubicBezTo>
                    <a:cubicBezTo>
                      <a:pt x="88530" y="393815"/>
                      <a:pt x="92885" y="421444"/>
                      <a:pt x="100968" y="447432"/>
                    </a:cubicBezTo>
                    <a:lnTo>
                      <a:pt x="122144" y="491481"/>
                    </a:lnTo>
                    <a:lnTo>
                      <a:pt x="167408" y="465349"/>
                    </a:lnTo>
                    <a:lnTo>
                      <a:pt x="190268" y="504942"/>
                    </a:lnTo>
                    <a:lnTo>
                      <a:pt x="68093" y="576278"/>
                    </a:lnTo>
                    <a:lnTo>
                      <a:pt x="62364" y="569336"/>
                    </a:lnTo>
                    <a:cubicBezTo>
                      <a:pt x="22991" y="511055"/>
                      <a:pt x="0" y="440797"/>
                      <a:pt x="0" y="365168"/>
                    </a:cubicBezTo>
                    <a:cubicBezTo>
                      <a:pt x="-1" y="163492"/>
                      <a:pt x="163490" y="1"/>
                      <a:pt x="365167"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6818409" y="2653025"/>
              <a:ext cx="1046374" cy="1046374"/>
              <a:chOff x="2407114" y="4164913"/>
              <a:chExt cx="787400" cy="787400"/>
            </a:xfrm>
          </p:grpSpPr>
          <p:grpSp>
            <p:nvGrpSpPr>
              <p:cNvPr id="76" name="Group 75"/>
              <p:cNvGrpSpPr/>
              <p:nvPr/>
            </p:nvGrpSpPr>
            <p:grpSpPr>
              <a:xfrm>
                <a:off x="2407114" y="4164913"/>
                <a:ext cx="787400" cy="787400"/>
                <a:chOff x="1200454" y="3169443"/>
                <a:chExt cx="787400" cy="787400"/>
              </a:xfrm>
            </p:grpSpPr>
            <p:sp>
              <p:nvSpPr>
                <p:cNvPr id="79" name="Rectangle 78"/>
                <p:cNvSpPr/>
                <p:nvPr/>
              </p:nvSpPr>
              <p:spPr>
                <a:xfrm>
                  <a:off x="1222185" y="3169443"/>
                  <a:ext cx="76566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0" name="TextBox 79"/>
                <p:cNvSpPr txBox="1"/>
                <p:nvPr/>
              </p:nvSpPr>
              <p:spPr>
                <a:xfrm>
                  <a:off x="1200454" y="3197897"/>
                  <a:ext cx="787400" cy="166754"/>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JSON</a:t>
                  </a:r>
                </a:p>
              </p:txBody>
            </p:sp>
          </p:grpSp>
          <p:pic>
            <p:nvPicPr>
              <p:cNvPr id="78" name="Picture 7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634289" y="4423761"/>
                <a:ext cx="333048" cy="435388"/>
              </a:xfrm>
              <a:prstGeom prst="rect">
                <a:avLst/>
              </a:prstGeom>
              <a:noFill/>
              <a:ln>
                <a:noFill/>
              </a:ln>
            </p:spPr>
          </p:pic>
        </p:grpSp>
        <p:grpSp>
          <p:nvGrpSpPr>
            <p:cNvPr id="51" name="Group 50"/>
            <p:cNvGrpSpPr/>
            <p:nvPr/>
          </p:nvGrpSpPr>
          <p:grpSpPr>
            <a:xfrm>
              <a:off x="9168240" y="3813150"/>
              <a:ext cx="1015850" cy="1015849"/>
              <a:chOff x="3819354" y="4144937"/>
              <a:chExt cx="787401" cy="787400"/>
            </a:xfrm>
          </p:grpSpPr>
          <p:grpSp>
            <p:nvGrpSpPr>
              <p:cNvPr id="71" name="Group 70"/>
              <p:cNvGrpSpPr/>
              <p:nvPr/>
            </p:nvGrpSpPr>
            <p:grpSpPr>
              <a:xfrm>
                <a:off x="3819354" y="4144937"/>
                <a:ext cx="787401" cy="787400"/>
                <a:chOff x="1200453" y="3169443"/>
                <a:chExt cx="787401" cy="787400"/>
              </a:xfrm>
            </p:grpSpPr>
            <p:sp>
              <p:nvSpPr>
                <p:cNvPr id="73" name="Rectangle 72"/>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TextBox 73"/>
                <p:cNvSpPr txBox="1"/>
                <p:nvPr/>
              </p:nvSpPr>
              <p:spPr>
                <a:xfrm>
                  <a:off x="1200454" y="3197897"/>
                  <a:ext cx="787400" cy="300588"/>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COLUMN-STORE</a:t>
                  </a:r>
                </a:p>
              </p:txBody>
            </p:sp>
          </p:grpSp>
          <p:sp>
            <p:nvSpPr>
              <p:cNvPr id="72" name="Freeform: Shape 71"/>
              <p:cNvSpPr/>
              <p:nvPr/>
            </p:nvSpPr>
            <p:spPr>
              <a:xfrm>
                <a:off x="3984629" y="4523093"/>
                <a:ext cx="461699" cy="318108"/>
              </a:xfrm>
              <a:custGeom>
                <a:avLst/>
                <a:gdLst>
                  <a:gd name="connsiteX0" fmla="*/ 774843 w 3792536"/>
                  <a:gd name="connsiteY0" fmla="*/ 2327913 h 3161776"/>
                  <a:gd name="connsiteX1" fmla="*/ 774843 w 3792536"/>
                  <a:gd name="connsiteY1" fmla="*/ 3082540 h 3161776"/>
                  <a:gd name="connsiteX2" fmla="*/ 927912 w 3792536"/>
                  <a:gd name="connsiteY2" fmla="*/ 3082540 h 3161776"/>
                  <a:gd name="connsiteX3" fmla="*/ 927912 w 3792536"/>
                  <a:gd name="connsiteY3" fmla="*/ 2327913 h 3161776"/>
                  <a:gd name="connsiteX4" fmla="*/ 81959 w 3792536"/>
                  <a:gd name="connsiteY4" fmla="*/ 2327913 h 3161776"/>
                  <a:gd name="connsiteX5" fmla="*/ 81959 w 3792536"/>
                  <a:gd name="connsiteY5" fmla="*/ 3082540 h 3161776"/>
                  <a:gd name="connsiteX6" fmla="*/ 235028 w 3792536"/>
                  <a:gd name="connsiteY6" fmla="*/ 3082540 h 3161776"/>
                  <a:gd name="connsiteX7" fmla="*/ 235028 w 3792536"/>
                  <a:gd name="connsiteY7" fmla="*/ 2327913 h 3161776"/>
                  <a:gd name="connsiteX8" fmla="*/ 3546377 w 3792536"/>
                  <a:gd name="connsiteY8" fmla="*/ 2327912 h 3161776"/>
                  <a:gd name="connsiteX9" fmla="*/ 3546377 w 3792536"/>
                  <a:gd name="connsiteY9" fmla="*/ 3082539 h 3161776"/>
                  <a:gd name="connsiteX10" fmla="*/ 3699446 w 3792536"/>
                  <a:gd name="connsiteY10" fmla="*/ 3082539 h 3161776"/>
                  <a:gd name="connsiteX11" fmla="*/ 3699446 w 3792536"/>
                  <a:gd name="connsiteY11" fmla="*/ 2327912 h 3161776"/>
                  <a:gd name="connsiteX12" fmla="*/ 2853495 w 3792536"/>
                  <a:gd name="connsiteY12" fmla="*/ 2327912 h 3161776"/>
                  <a:gd name="connsiteX13" fmla="*/ 2853495 w 3792536"/>
                  <a:gd name="connsiteY13" fmla="*/ 3082539 h 3161776"/>
                  <a:gd name="connsiteX14" fmla="*/ 3006564 w 3792536"/>
                  <a:gd name="connsiteY14" fmla="*/ 3082539 h 3161776"/>
                  <a:gd name="connsiteX15" fmla="*/ 3006564 w 3792536"/>
                  <a:gd name="connsiteY15" fmla="*/ 2327912 h 3161776"/>
                  <a:gd name="connsiteX16" fmla="*/ 2160611 w 3792536"/>
                  <a:gd name="connsiteY16" fmla="*/ 2327912 h 3161776"/>
                  <a:gd name="connsiteX17" fmla="*/ 2160611 w 3792536"/>
                  <a:gd name="connsiteY17" fmla="*/ 3082539 h 3161776"/>
                  <a:gd name="connsiteX18" fmla="*/ 2313680 w 3792536"/>
                  <a:gd name="connsiteY18" fmla="*/ 3082539 h 3161776"/>
                  <a:gd name="connsiteX19" fmla="*/ 2313680 w 3792536"/>
                  <a:gd name="connsiteY19" fmla="*/ 2327912 h 3161776"/>
                  <a:gd name="connsiteX20" fmla="*/ 1385769 w 3792536"/>
                  <a:gd name="connsiteY20" fmla="*/ 2248677 h 3161776"/>
                  <a:gd name="connsiteX21" fmla="*/ 1713887 w 3792536"/>
                  <a:gd name="connsiteY21" fmla="*/ 2248677 h 3161776"/>
                  <a:gd name="connsiteX22" fmla="*/ 1713887 w 3792536"/>
                  <a:gd name="connsiteY22" fmla="*/ 3161776 h 3161776"/>
                  <a:gd name="connsiteX23" fmla="*/ 1385769 w 3792536"/>
                  <a:gd name="connsiteY23" fmla="*/ 3161776 h 3161776"/>
                  <a:gd name="connsiteX24" fmla="*/ 692884 w 3792536"/>
                  <a:gd name="connsiteY24" fmla="*/ 2248677 h 3161776"/>
                  <a:gd name="connsiteX25" fmla="*/ 1021002 w 3792536"/>
                  <a:gd name="connsiteY25" fmla="*/ 2248677 h 3161776"/>
                  <a:gd name="connsiteX26" fmla="*/ 1021002 w 3792536"/>
                  <a:gd name="connsiteY26" fmla="*/ 3161776 h 3161776"/>
                  <a:gd name="connsiteX27" fmla="*/ 692884 w 3792536"/>
                  <a:gd name="connsiteY27" fmla="*/ 3161776 h 3161776"/>
                  <a:gd name="connsiteX28" fmla="*/ 0 w 3792536"/>
                  <a:gd name="connsiteY28" fmla="*/ 2248677 h 3161776"/>
                  <a:gd name="connsiteX29" fmla="*/ 328118 w 3792536"/>
                  <a:gd name="connsiteY29" fmla="*/ 2248677 h 3161776"/>
                  <a:gd name="connsiteX30" fmla="*/ 328118 w 3792536"/>
                  <a:gd name="connsiteY30" fmla="*/ 3161776 h 3161776"/>
                  <a:gd name="connsiteX31" fmla="*/ 0 w 3792536"/>
                  <a:gd name="connsiteY31" fmla="*/ 3161776 h 3161776"/>
                  <a:gd name="connsiteX32" fmla="*/ 3464418 w 3792536"/>
                  <a:gd name="connsiteY32" fmla="*/ 2248676 h 3161776"/>
                  <a:gd name="connsiteX33" fmla="*/ 3792536 w 3792536"/>
                  <a:gd name="connsiteY33" fmla="*/ 2248676 h 3161776"/>
                  <a:gd name="connsiteX34" fmla="*/ 3792536 w 3792536"/>
                  <a:gd name="connsiteY34" fmla="*/ 3161775 h 3161776"/>
                  <a:gd name="connsiteX35" fmla="*/ 3464418 w 3792536"/>
                  <a:gd name="connsiteY35" fmla="*/ 3161775 h 3161776"/>
                  <a:gd name="connsiteX36" fmla="*/ 2771536 w 3792536"/>
                  <a:gd name="connsiteY36" fmla="*/ 2248676 h 3161776"/>
                  <a:gd name="connsiteX37" fmla="*/ 3099654 w 3792536"/>
                  <a:gd name="connsiteY37" fmla="*/ 2248676 h 3161776"/>
                  <a:gd name="connsiteX38" fmla="*/ 3099654 w 3792536"/>
                  <a:gd name="connsiteY38" fmla="*/ 3161775 h 3161776"/>
                  <a:gd name="connsiteX39" fmla="*/ 2771536 w 3792536"/>
                  <a:gd name="connsiteY39" fmla="*/ 3161775 h 3161776"/>
                  <a:gd name="connsiteX40" fmla="*/ 2078652 w 3792536"/>
                  <a:gd name="connsiteY40" fmla="*/ 2248676 h 3161776"/>
                  <a:gd name="connsiteX41" fmla="*/ 2406770 w 3792536"/>
                  <a:gd name="connsiteY41" fmla="*/ 2248676 h 3161776"/>
                  <a:gd name="connsiteX42" fmla="*/ 2406770 w 3792536"/>
                  <a:gd name="connsiteY42" fmla="*/ 3161775 h 3161776"/>
                  <a:gd name="connsiteX43" fmla="*/ 2078652 w 3792536"/>
                  <a:gd name="connsiteY43" fmla="*/ 3161775 h 3161776"/>
                  <a:gd name="connsiteX44" fmla="*/ 774843 w 3792536"/>
                  <a:gd name="connsiteY44" fmla="*/ 1207936 h 3161776"/>
                  <a:gd name="connsiteX45" fmla="*/ 774843 w 3792536"/>
                  <a:gd name="connsiteY45" fmla="*/ 1962563 h 3161776"/>
                  <a:gd name="connsiteX46" fmla="*/ 927912 w 3792536"/>
                  <a:gd name="connsiteY46" fmla="*/ 1962563 h 3161776"/>
                  <a:gd name="connsiteX47" fmla="*/ 927912 w 3792536"/>
                  <a:gd name="connsiteY47" fmla="*/ 1207936 h 3161776"/>
                  <a:gd name="connsiteX48" fmla="*/ 81959 w 3792536"/>
                  <a:gd name="connsiteY48" fmla="*/ 1207936 h 3161776"/>
                  <a:gd name="connsiteX49" fmla="*/ 81959 w 3792536"/>
                  <a:gd name="connsiteY49" fmla="*/ 1962563 h 3161776"/>
                  <a:gd name="connsiteX50" fmla="*/ 235028 w 3792536"/>
                  <a:gd name="connsiteY50" fmla="*/ 1962563 h 3161776"/>
                  <a:gd name="connsiteX51" fmla="*/ 235028 w 3792536"/>
                  <a:gd name="connsiteY51" fmla="*/ 1207936 h 3161776"/>
                  <a:gd name="connsiteX52" fmla="*/ 3546377 w 3792536"/>
                  <a:gd name="connsiteY52" fmla="*/ 1207935 h 3161776"/>
                  <a:gd name="connsiteX53" fmla="*/ 3546377 w 3792536"/>
                  <a:gd name="connsiteY53" fmla="*/ 1962562 h 3161776"/>
                  <a:gd name="connsiteX54" fmla="*/ 3699446 w 3792536"/>
                  <a:gd name="connsiteY54" fmla="*/ 1962562 h 3161776"/>
                  <a:gd name="connsiteX55" fmla="*/ 3699446 w 3792536"/>
                  <a:gd name="connsiteY55" fmla="*/ 1207935 h 3161776"/>
                  <a:gd name="connsiteX56" fmla="*/ 2853495 w 3792536"/>
                  <a:gd name="connsiteY56" fmla="*/ 1207935 h 3161776"/>
                  <a:gd name="connsiteX57" fmla="*/ 2853495 w 3792536"/>
                  <a:gd name="connsiteY57" fmla="*/ 1962562 h 3161776"/>
                  <a:gd name="connsiteX58" fmla="*/ 3006564 w 3792536"/>
                  <a:gd name="connsiteY58" fmla="*/ 1962562 h 3161776"/>
                  <a:gd name="connsiteX59" fmla="*/ 3006564 w 3792536"/>
                  <a:gd name="connsiteY59" fmla="*/ 1207935 h 3161776"/>
                  <a:gd name="connsiteX60" fmla="*/ 2160611 w 3792536"/>
                  <a:gd name="connsiteY60" fmla="*/ 1207935 h 3161776"/>
                  <a:gd name="connsiteX61" fmla="*/ 2160611 w 3792536"/>
                  <a:gd name="connsiteY61" fmla="*/ 1962562 h 3161776"/>
                  <a:gd name="connsiteX62" fmla="*/ 2313680 w 3792536"/>
                  <a:gd name="connsiteY62" fmla="*/ 1962562 h 3161776"/>
                  <a:gd name="connsiteX63" fmla="*/ 2313680 w 3792536"/>
                  <a:gd name="connsiteY63" fmla="*/ 1207935 h 3161776"/>
                  <a:gd name="connsiteX64" fmla="*/ 1385769 w 3792536"/>
                  <a:gd name="connsiteY64" fmla="*/ 1128700 h 3161776"/>
                  <a:gd name="connsiteX65" fmla="*/ 1713887 w 3792536"/>
                  <a:gd name="connsiteY65" fmla="*/ 1128700 h 3161776"/>
                  <a:gd name="connsiteX66" fmla="*/ 1713887 w 3792536"/>
                  <a:gd name="connsiteY66" fmla="*/ 2041799 h 3161776"/>
                  <a:gd name="connsiteX67" fmla="*/ 1385769 w 3792536"/>
                  <a:gd name="connsiteY67" fmla="*/ 2041799 h 3161776"/>
                  <a:gd name="connsiteX68" fmla="*/ 692884 w 3792536"/>
                  <a:gd name="connsiteY68" fmla="*/ 1128700 h 3161776"/>
                  <a:gd name="connsiteX69" fmla="*/ 1021002 w 3792536"/>
                  <a:gd name="connsiteY69" fmla="*/ 1128700 h 3161776"/>
                  <a:gd name="connsiteX70" fmla="*/ 1021002 w 3792536"/>
                  <a:gd name="connsiteY70" fmla="*/ 2041799 h 3161776"/>
                  <a:gd name="connsiteX71" fmla="*/ 692884 w 3792536"/>
                  <a:gd name="connsiteY71" fmla="*/ 2041799 h 3161776"/>
                  <a:gd name="connsiteX72" fmla="*/ 0 w 3792536"/>
                  <a:gd name="connsiteY72" fmla="*/ 1128700 h 3161776"/>
                  <a:gd name="connsiteX73" fmla="*/ 328118 w 3792536"/>
                  <a:gd name="connsiteY73" fmla="*/ 1128700 h 3161776"/>
                  <a:gd name="connsiteX74" fmla="*/ 328118 w 3792536"/>
                  <a:gd name="connsiteY74" fmla="*/ 2041799 h 3161776"/>
                  <a:gd name="connsiteX75" fmla="*/ 0 w 3792536"/>
                  <a:gd name="connsiteY75" fmla="*/ 2041799 h 3161776"/>
                  <a:gd name="connsiteX76" fmla="*/ 3464418 w 3792536"/>
                  <a:gd name="connsiteY76" fmla="*/ 1128699 h 3161776"/>
                  <a:gd name="connsiteX77" fmla="*/ 3792536 w 3792536"/>
                  <a:gd name="connsiteY77" fmla="*/ 1128699 h 3161776"/>
                  <a:gd name="connsiteX78" fmla="*/ 3792536 w 3792536"/>
                  <a:gd name="connsiteY78" fmla="*/ 2041798 h 3161776"/>
                  <a:gd name="connsiteX79" fmla="*/ 3464418 w 3792536"/>
                  <a:gd name="connsiteY79" fmla="*/ 2041798 h 3161776"/>
                  <a:gd name="connsiteX80" fmla="*/ 2771536 w 3792536"/>
                  <a:gd name="connsiteY80" fmla="*/ 1128699 h 3161776"/>
                  <a:gd name="connsiteX81" fmla="*/ 3099654 w 3792536"/>
                  <a:gd name="connsiteY81" fmla="*/ 1128699 h 3161776"/>
                  <a:gd name="connsiteX82" fmla="*/ 3099654 w 3792536"/>
                  <a:gd name="connsiteY82" fmla="*/ 2041798 h 3161776"/>
                  <a:gd name="connsiteX83" fmla="*/ 2771536 w 3792536"/>
                  <a:gd name="connsiteY83" fmla="*/ 2041798 h 3161776"/>
                  <a:gd name="connsiteX84" fmla="*/ 2078652 w 3792536"/>
                  <a:gd name="connsiteY84" fmla="*/ 1128699 h 3161776"/>
                  <a:gd name="connsiteX85" fmla="*/ 2406770 w 3792536"/>
                  <a:gd name="connsiteY85" fmla="*/ 1128699 h 3161776"/>
                  <a:gd name="connsiteX86" fmla="*/ 2406770 w 3792536"/>
                  <a:gd name="connsiteY86" fmla="*/ 2041798 h 3161776"/>
                  <a:gd name="connsiteX87" fmla="*/ 2078652 w 3792536"/>
                  <a:gd name="connsiteY87" fmla="*/ 2041798 h 3161776"/>
                  <a:gd name="connsiteX88" fmla="*/ 81959 w 3792536"/>
                  <a:gd name="connsiteY88" fmla="*/ 91274 h 3161776"/>
                  <a:gd name="connsiteX89" fmla="*/ 81959 w 3792536"/>
                  <a:gd name="connsiteY89" fmla="*/ 845901 h 3161776"/>
                  <a:gd name="connsiteX90" fmla="*/ 235028 w 3792536"/>
                  <a:gd name="connsiteY90" fmla="*/ 845901 h 3161776"/>
                  <a:gd name="connsiteX91" fmla="*/ 235028 w 3792536"/>
                  <a:gd name="connsiteY91" fmla="*/ 91274 h 3161776"/>
                  <a:gd name="connsiteX92" fmla="*/ 3546377 w 3792536"/>
                  <a:gd name="connsiteY92" fmla="*/ 91273 h 3161776"/>
                  <a:gd name="connsiteX93" fmla="*/ 3546377 w 3792536"/>
                  <a:gd name="connsiteY93" fmla="*/ 845900 h 3161776"/>
                  <a:gd name="connsiteX94" fmla="*/ 3699446 w 3792536"/>
                  <a:gd name="connsiteY94" fmla="*/ 845900 h 3161776"/>
                  <a:gd name="connsiteX95" fmla="*/ 3699446 w 3792536"/>
                  <a:gd name="connsiteY95" fmla="*/ 91273 h 3161776"/>
                  <a:gd name="connsiteX96" fmla="*/ 2850711 w 3792536"/>
                  <a:gd name="connsiteY96" fmla="*/ 91273 h 3161776"/>
                  <a:gd name="connsiteX97" fmla="*/ 2850711 w 3792536"/>
                  <a:gd name="connsiteY97" fmla="*/ 845900 h 3161776"/>
                  <a:gd name="connsiteX98" fmla="*/ 3003780 w 3792536"/>
                  <a:gd name="connsiteY98" fmla="*/ 845900 h 3161776"/>
                  <a:gd name="connsiteX99" fmla="*/ 3003780 w 3792536"/>
                  <a:gd name="connsiteY99" fmla="*/ 91273 h 3161776"/>
                  <a:gd name="connsiteX100" fmla="*/ 2155045 w 3792536"/>
                  <a:gd name="connsiteY100" fmla="*/ 91273 h 3161776"/>
                  <a:gd name="connsiteX101" fmla="*/ 2155045 w 3792536"/>
                  <a:gd name="connsiteY101" fmla="*/ 845900 h 3161776"/>
                  <a:gd name="connsiteX102" fmla="*/ 2308114 w 3792536"/>
                  <a:gd name="connsiteY102" fmla="*/ 845900 h 3161776"/>
                  <a:gd name="connsiteX103" fmla="*/ 2308114 w 3792536"/>
                  <a:gd name="connsiteY103" fmla="*/ 91273 h 3161776"/>
                  <a:gd name="connsiteX104" fmla="*/ 773914 w 3792536"/>
                  <a:gd name="connsiteY104" fmla="*/ 81325 h 3161776"/>
                  <a:gd name="connsiteX105" fmla="*/ 773914 w 3792536"/>
                  <a:gd name="connsiteY105" fmla="*/ 855850 h 3161776"/>
                  <a:gd name="connsiteX106" fmla="*/ 920493 w 3792536"/>
                  <a:gd name="connsiteY106" fmla="*/ 855850 h 3161776"/>
                  <a:gd name="connsiteX107" fmla="*/ 920493 w 3792536"/>
                  <a:gd name="connsiteY107" fmla="*/ 81325 h 3161776"/>
                  <a:gd name="connsiteX108" fmla="*/ 1377421 w 3792536"/>
                  <a:gd name="connsiteY108" fmla="*/ 12038 h 3161776"/>
                  <a:gd name="connsiteX109" fmla="*/ 1705539 w 3792536"/>
                  <a:gd name="connsiteY109" fmla="*/ 12038 h 3161776"/>
                  <a:gd name="connsiteX110" fmla="*/ 1705539 w 3792536"/>
                  <a:gd name="connsiteY110" fmla="*/ 925137 h 3161776"/>
                  <a:gd name="connsiteX111" fmla="*/ 1377421 w 3792536"/>
                  <a:gd name="connsiteY111" fmla="*/ 925137 h 3161776"/>
                  <a:gd name="connsiteX112" fmla="*/ 0 w 3792536"/>
                  <a:gd name="connsiteY112" fmla="*/ 12038 h 3161776"/>
                  <a:gd name="connsiteX113" fmla="*/ 328118 w 3792536"/>
                  <a:gd name="connsiteY113" fmla="*/ 12038 h 3161776"/>
                  <a:gd name="connsiteX114" fmla="*/ 328118 w 3792536"/>
                  <a:gd name="connsiteY114" fmla="*/ 925137 h 3161776"/>
                  <a:gd name="connsiteX115" fmla="*/ 0 w 3792536"/>
                  <a:gd name="connsiteY115" fmla="*/ 925137 h 3161776"/>
                  <a:gd name="connsiteX116" fmla="*/ 3464418 w 3792536"/>
                  <a:gd name="connsiteY116" fmla="*/ 12037 h 3161776"/>
                  <a:gd name="connsiteX117" fmla="*/ 3792536 w 3792536"/>
                  <a:gd name="connsiteY117" fmla="*/ 12037 h 3161776"/>
                  <a:gd name="connsiteX118" fmla="*/ 3792536 w 3792536"/>
                  <a:gd name="connsiteY118" fmla="*/ 925136 h 3161776"/>
                  <a:gd name="connsiteX119" fmla="*/ 3464418 w 3792536"/>
                  <a:gd name="connsiteY119" fmla="*/ 925136 h 3161776"/>
                  <a:gd name="connsiteX120" fmla="*/ 2768752 w 3792536"/>
                  <a:gd name="connsiteY120" fmla="*/ 12037 h 3161776"/>
                  <a:gd name="connsiteX121" fmla="*/ 3096870 w 3792536"/>
                  <a:gd name="connsiteY121" fmla="*/ 12037 h 3161776"/>
                  <a:gd name="connsiteX122" fmla="*/ 3096870 w 3792536"/>
                  <a:gd name="connsiteY122" fmla="*/ 925136 h 3161776"/>
                  <a:gd name="connsiteX123" fmla="*/ 2768752 w 3792536"/>
                  <a:gd name="connsiteY123" fmla="*/ 925136 h 3161776"/>
                  <a:gd name="connsiteX124" fmla="*/ 2073086 w 3792536"/>
                  <a:gd name="connsiteY124" fmla="*/ 12037 h 3161776"/>
                  <a:gd name="connsiteX125" fmla="*/ 2401204 w 3792536"/>
                  <a:gd name="connsiteY125" fmla="*/ 12037 h 3161776"/>
                  <a:gd name="connsiteX126" fmla="*/ 2401204 w 3792536"/>
                  <a:gd name="connsiteY126" fmla="*/ 925136 h 3161776"/>
                  <a:gd name="connsiteX127" fmla="*/ 2073086 w 3792536"/>
                  <a:gd name="connsiteY127" fmla="*/ 925136 h 3161776"/>
                  <a:gd name="connsiteX128" fmla="*/ 695666 w 3792536"/>
                  <a:gd name="connsiteY128" fmla="*/ 0 h 3161776"/>
                  <a:gd name="connsiteX129" fmla="*/ 1009872 w 3792536"/>
                  <a:gd name="connsiteY129" fmla="*/ 0 h 3161776"/>
                  <a:gd name="connsiteX130" fmla="*/ 1009872 w 3792536"/>
                  <a:gd name="connsiteY130" fmla="*/ 937175 h 3161776"/>
                  <a:gd name="connsiteX131" fmla="*/ 695666 w 3792536"/>
                  <a:gd name="connsiteY131" fmla="*/ 937175 h 31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792536" h="3161776">
                    <a:moveTo>
                      <a:pt x="774843" y="2327913"/>
                    </a:moveTo>
                    <a:lnTo>
                      <a:pt x="774843" y="3082540"/>
                    </a:lnTo>
                    <a:lnTo>
                      <a:pt x="927912" y="3082540"/>
                    </a:lnTo>
                    <a:lnTo>
                      <a:pt x="927912" y="2327913"/>
                    </a:lnTo>
                    <a:close/>
                    <a:moveTo>
                      <a:pt x="81959" y="2327913"/>
                    </a:moveTo>
                    <a:lnTo>
                      <a:pt x="81959" y="3082540"/>
                    </a:lnTo>
                    <a:lnTo>
                      <a:pt x="235028" y="3082540"/>
                    </a:lnTo>
                    <a:lnTo>
                      <a:pt x="235028" y="2327913"/>
                    </a:lnTo>
                    <a:close/>
                    <a:moveTo>
                      <a:pt x="3546377" y="2327912"/>
                    </a:moveTo>
                    <a:lnTo>
                      <a:pt x="3546377" y="3082539"/>
                    </a:lnTo>
                    <a:lnTo>
                      <a:pt x="3699446" y="3082539"/>
                    </a:lnTo>
                    <a:lnTo>
                      <a:pt x="3699446" y="2327912"/>
                    </a:lnTo>
                    <a:close/>
                    <a:moveTo>
                      <a:pt x="2853495" y="2327912"/>
                    </a:moveTo>
                    <a:lnTo>
                      <a:pt x="2853495" y="3082539"/>
                    </a:lnTo>
                    <a:lnTo>
                      <a:pt x="3006564" y="3082539"/>
                    </a:lnTo>
                    <a:lnTo>
                      <a:pt x="3006564" y="2327912"/>
                    </a:lnTo>
                    <a:close/>
                    <a:moveTo>
                      <a:pt x="2160611" y="2327912"/>
                    </a:moveTo>
                    <a:lnTo>
                      <a:pt x="2160611" y="3082539"/>
                    </a:lnTo>
                    <a:lnTo>
                      <a:pt x="2313680" y="3082539"/>
                    </a:lnTo>
                    <a:lnTo>
                      <a:pt x="2313680" y="2327912"/>
                    </a:lnTo>
                    <a:close/>
                    <a:moveTo>
                      <a:pt x="1385769" y="2248677"/>
                    </a:moveTo>
                    <a:lnTo>
                      <a:pt x="1713887" y="2248677"/>
                    </a:lnTo>
                    <a:lnTo>
                      <a:pt x="1713887" y="3161776"/>
                    </a:lnTo>
                    <a:lnTo>
                      <a:pt x="1385769" y="3161776"/>
                    </a:lnTo>
                    <a:close/>
                    <a:moveTo>
                      <a:pt x="692884" y="2248677"/>
                    </a:moveTo>
                    <a:lnTo>
                      <a:pt x="1021002" y="2248677"/>
                    </a:lnTo>
                    <a:lnTo>
                      <a:pt x="1021002" y="3161776"/>
                    </a:lnTo>
                    <a:lnTo>
                      <a:pt x="692884" y="3161776"/>
                    </a:lnTo>
                    <a:close/>
                    <a:moveTo>
                      <a:pt x="0" y="2248677"/>
                    </a:moveTo>
                    <a:lnTo>
                      <a:pt x="328118" y="2248677"/>
                    </a:lnTo>
                    <a:lnTo>
                      <a:pt x="328118" y="3161776"/>
                    </a:lnTo>
                    <a:lnTo>
                      <a:pt x="0" y="3161776"/>
                    </a:lnTo>
                    <a:close/>
                    <a:moveTo>
                      <a:pt x="3464418" y="2248676"/>
                    </a:moveTo>
                    <a:lnTo>
                      <a:pt x="3792536" y="2248676"/>
                    </a:lnTo>
                    <a:lnTo>
                      <a:pt x="3792536" y="3161775"/>
                    </a:lnTo>
                    <a:lnTo>
                      <a:pt x="3464418" y="3161775"/>
                    </a:lnTo>
                    <a:close/>
                    <a:moveTo>
                      <a:pt x="2771536" y="2248676"/>
                    </a:moveTo>
                    <a:lnTo>
                      <a:pt x="3099654" y="2248676"/>
                    </a:lnTo>
                    <a:lnTo>
                      <a:pt x="3099654" y="3161775"/>
                    </a:lnTo>
                    <a:lnTo>
                      <a:pt x="2771536" y="3161775"/>
                    </a:lnTo>
                    <a:close/>
                    <a:moveTo>
                      <a:pt x="2078652" y="2248676"/>
                    </a:moveTo>
                    <a:lnTo>
                      <a:pt x="2406770" y="2248676"/>
                    </a:lnTo>
                    <a:lnTo>
                      <a:pt x="2406770" y="3161775"/>
                    </a:lnTo>
                    <a:lnTo>
                      <a:pt x="2078652" y="3161775"/>
                    </a:lnTo>
                    <a:close/>
                    <a:moveTo>
                      <a:pt x="774843" y="1207936"/>
                    </a:moveTo>
                    <a:lnTo>
                      <a:pt x="774843" y="1962563"/>
                    </a:lnTo>
                    <a:lnTo>
                      <a:pt x="927912" y="1962563"/>
                    </a:lnTo>
                    <a:lnTo>
                      <a:pt x="927912" y="1207936"/>
                    </a:lnTo>
                    <a:close/>
                    <a:moveTo>
                      <a:pt x="81959" y="1207936"/>
                    </a:moveTo>
                    <a:lnTo>
                      <a:pt x="81959" y="1962563"/>
                    </a:lnTo>
                    <a:lnTo>
                      <a:pt x="235028" y="1962563"/>
                    </a:lnTo>
                    <a:lnTo>
                      <a:pt x="235028" y="1207936"/>
                    </a:lnTo>
                    <a:close/>
                    <a:moveTo>
                      <a:pt x="3546377" y="1207935"/>
                    </a:moveTo>
                    <a:lnTo>
                      <a:pt x="3546377" y="1962562"/>
                    </a:lnTo>
                    <a:lnTo>
                      <a:pt x="3699446" y="1962562"/>
                    </a:lnTo>
                    <a:lnTo>
                      <a:pt x="3699446" y="1207935"/>
                    </a:lnTo>
                    <a:close/>
                    <a:moveTo>
                      <a:pt x="2853495" y="1207935"/>
                    </a:moveTo>
                    <a:lnTo>
                      <a:pt x="2853495" y="1962562"/>
                    </a:lnTo>
                    <a:lnTo>
                      <a:pt x="3006564" y="1962562"/>
                    </a:lnTo>
                    <a:lnTo>
                      <a:pt x="3006564" y="1207935"/>
                    </a:lnTo>
                    <a:close/>
                    <a:moveTo>
                      <a:pt x="2160611" y="1207935"/>
                    </a:moveTo>
                    <a:lnTo>
                      <a:pt x="2160611" y="1962562"/>
                    </a:lnTo>
                    <a:lnTo>
                      <a:pt x="2313680" y="1962562"/>
                    </a:lnTo>
                    <a:lnTo>
                      <a:pt x="2313680" y="1207935"/>
                    </a:lnTo>
                    <a:close/>
                    <a:moveTo>
                      <a:pt x="1385769" y="1128700"/>
                    </a:moveTo>
                    <a:lnTo>
                      <a:pt x="1713887" y="1128700"/>
                    </a:lnTo>
                    <a:lnTo>
                      <a:pt x="1713887" y="2041799"/>
                    </a:lnTo>
                    <a:lnTo>
                      <a:pt x="1385769" y="2041799"/>
                    </a:lnTo>
                    <a:close/>
                    <a:moveTo>
                      <a:pt x="692884" y="1128700"/>
                    </a:moveTo>
                    <a:lnTo>
                      <a:pt x="1021002" y="1128700"/>
                    </a:lnTo>
                    <a:lnTo>
                      <a:pt x="1021002" y="2041799"/>
                    </a:lnTo>
                    <a:lnTo>
                      <a:pt x="692884" y="2041799"/>
                    </a:lnTo>
                    <a:close/>
                    <a:moveTo>
                      <a:pt x="0" y="1128700"/>
                    </a:moveTo>
                    <a:lnTo>
                      <a:pt x="328118" y="1128700"/>
                    </a:lnTo>
                    <a:lnTo>
                      <a:pt x="328118" y="2041799"/>
                    </a:lnTo>
                    <a:lnTo>
                      <a:pt x="0" y="2041799"/>
                    </a:lnTo>
                    <a:close/>
                    <a:moveTo>
                      <a:pt x="3464418" y="1128699"/>
                    </a:moveTo>
                    <a:lnTo>
                      <a:pt x="3792536" y="1128699"/>
                    </a:lnTo>
                    <a:lnTo>
                      <a:pt x="3792536" y="2041798"/>
                    </a:lnTo>
                    <a:lnTo>
                      <a:pt x="3464418" y="2041798"/>
                    </a:lnTo>
                    <a:close/>
                    <a:moveTo>
                      <a:pt x="2771536" y="1128699"/>
                    </a:moveTo>
                    <a:lnTo>
                      <a:pt x="3099654" y="1128699"/>
                    </a:lnTo>
                    <a:lnTo>
                      <a:pt x="3099654" y="2041798"/>
                    </a:lnTo>
                    <a:lnTo>
                      <a:pt x="2771536" y="2041798"/>
                    </a:lnTo>
                    <a:close/>
                    <a:moveTo>
                      <a:pt x="2078652" y="1128699"/>
                    </a:moveTo>
                    <a:lnTo>
                      <a:pt x="2406770" y="1128699"/>
                    </a:lnTo>
                    <a:lnTo>
                      <a:pt x="2406770" y="2041798"/>
                    </a:lnTo>
                    <a:lnTo>
                      <a:pt x="2078652" y="2041798"/>
                    </a:lnTo>
                    <a:close/>
                    <a:moveTo>
                      <a:pt x="81959" y="91274"/>
                    </a:moveTo>
                    <a:lnTo>
                      <a:pt x="81959" y="845901"/>
                    </a:lnTo>
                    <a:lnTo>
                      <a:pt x="235028" y="845901"/>
                    </a:lnTo>
                    <a:lnTo>
                      <a:pt x="235028" y="91274"/>
                    </a:lnTo>
                    <a:close/>
                    <a:moveTo>
                      <a:pt x="3546377" y="91273"/>
                    </a:moveTo>
                    <a:lnTo>
                      <a:pt x="3546377" y="845900"/>
                    </a:lnTo>
                    <a:lnTo>
                      <a:pt x="3699446" y="845900"/>
                    </a:lnTo>
                    <a:lnTo>
                      <a:pt x="3699446" y="91273"/>
                    </a:lnTo>
                    <a:close/>
                    <a:moveTo>
                      <a:pt x="2850711" y="91273"/>
                    </a:moveTo>
                    <a:lnTo>
                      <a:pt x="2850711" y="845900"/>
                    </a:lnTo>
                    <a:lnTo>
                      <a:pt x="3003780" y="845900"/>
                    </a:lnTo>
                    <a:lnTo>
                      <a:pt x="3003780" y="91273"/>
                    </a:lnTo>
                    <a:close/>
                    <a:moveTo>
                      <a:pt x="2155045" y="91273"/>
                    </a:moveTo>
                    <a:lnTo>
                      <a:pt x="2155045" y="845900"/>
                    </a:lnTo>
                    <a:lnTo>
                      <a:pt x="2308114" y="845900"/>
                    </a:lnTo>
                    <a:lnTo>
                      <a:pt x="2308114" y="91273"/>
                    </a:lnTo>
                    <a:close/>
                    <a:moveTo>
                      <a:pt x="773914" y="81325"/>
                    </a:moveTo>
                    <a:lnTo>
                      <a:pt x="773914" y="855850"/>
                    </a:lnTo>
                    <a:lnTo>
                      <a:pt x="920493" y="855850"/>
                    </a:lnTo>
                    <a:lnTo>
                      <a:pt x="920493" y="81325"/>
                    </a:lnTo>
                    <a:close/>
                    <a:moveTo>
                      <a:pt x="1377421" y="12038"/>
                    </a:moveTo>
                    <a:lnTo>
                      <a:pt x="1705539" y="12038"/>
                    </a:lnTo>
                    <a:lnTo>
                      <a:pt x="1705539" y="925137"/>
                    </a:lnTo>
                    <a:lnTo>
                      <a:pt x="1377421" y="925137"/>
                    </a:lnTo>
                    <a:close/>
                    <a:moveTo>
                      <a:pt x="0" y="12038"/>
                    </a:moveTo>
                    <a:lnTo>
                      <a:pt x="328118" y="12038"/>
                    </a:lnTo>
                    <a:lnTo>
                      <a:pt x="328118" y="925137"/>
                    </a:lnTo>
                    <a:lnTo>
                      <a:pt x="0" y="925137"/>
                    </a:lnTo>
                    <a:close/>
                    <a:moveTo>
                      <a:pt x="3464418" y="12037"/>
                    </a:moveTo>
                    <a:lnTo>
                      <a:pt x="3792536" y="12037"/>
                    </a:lnTo>
                    <a:lnTo>
                      <a:pt x="3792536" y="925136"/>
                    </a:lnTo>
                    <a:lnTo>
                      <a:pt x="3464418" y="925136"/>
                    </a:lnTo>
                    <a:close/>
                    <a:moveTo>
                      <a:pt x="2768752" y="12037"/>
                    </a:moveTo>
                    <a:lnTo>
                      <a:pt x="3096870" y="12037"/>
                    </a:lnTo>
                    <a:lnTo>
                      <a:pt x="3096870" y="925136"/>
                    </a:lnTo>
                    <a:lnTo>
                      <a:pt x="2768752" y="925136"/>
                    </a:lnTo>
                    <a:close/>
                    <a:moveTo>
                      <a:pt x="2073086" y="12037"/>
                    </a:moveTo>
                    <a:lnTo>
                      <a:pt x="2401204" y="12037"/>
                    </a:lnTo>
                    <a:lnTo>
                      <a:pt x="2401204" y="925136"/>
                    </a:lnTo>
                    <a:lnTo>
                      <a:pt x="2073086" y="925136"/>
                    </a:lnTo>
                    <a:close/>
                    <a:moveTo>
                      <a:pt x="695666" y="0"/>
                    </a:moveTo>
                    <a:lnTo>
                      <a:pt x="1009872" y="0"/>
                    </a:lnTo>
                    <a:lnTo>
                      <a:pt x="1009872" y="937175"/>
                    </a:lnTo>
                    <a:lnTo>
                      <a:pt x="695666" y="937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grpSp>
        <p:grpSp>
          <p:nvGrpSpPr>
            <p:cNvPr id="52" name="Group 51"/>
            <p:cNvGrpSpPr/>
            <p:nvPr/>
          </p:nvGrpSpPr>
          <p:grpSpPr>
            <a:xfrm>
              <a:off x="6837177" y="4926289"/>
              <a:ext cx="1027602" cy="1009262"/>
              <a:chOff x="1186145" y="3169443"/>
              <a:chExt cx="801709" cy="787400"/>
            </a:xfrm>
          </p:grpSpPr>
          <p:grpSp>
            <p:nvGrpSpPr>
              <p:cNvPr id="61" name="Group 60"/>
              <p:cNvGrpSpPr/>
              <p:nvPr/>
            </p:nvGrpSpPr>
            <p:grpSpPr>
              <a:xfrm>
                <a:off x="1186145" y="3169443"/>
                <a:ext cx="801709" cy="787400"/>
                <a:chOff x="1186145" y="3169443"/>
                <a:chExt cx="801709" cy="787400"/>
              </a:xfrm>
            </p:grpSpPr>
            <p:sp>
              <p:nvSpPr>
                <p:cNvPr id="69" name="Rectangle 68"/>
                <p:cNvSpPr/>
                <p:nvPr/>
              </p:nvSpPr>
              <p:spPr>
                <a:xfrm>
                  <a:off x="1186145" y="3169443"/>
                  <a:ext cx="80170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70" name="TextBox 69"/>
                <p:cNvSpPr txBox="1"/>
                <p:nvPr/>
              </p:nvSpPr>
              <p:spPr>
                <a:xfrm>
                  <a:off x="1200454" y="3197897"/>
                  <a:ext cx="787400" cy="304699"/>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ROW LEVEL SECURITY</a:t>
                  </a:r>
                </a:p>
              </p:txBody>
            </p:sp>
          </p:grpSp>
          <p:grpSp>
            <p:nvGrpSpPr>
              <p:cNvPr id="62" name="Group 61"/>
              <p:cNvGrpSpPr/>
              <p:nvPr/>
            </p:nvGrpSpPr>
            <p:grpSpPr>
              <a:xfrm>
                <a:off x="1352346" y="3595094"/>
                <a:ext cx="483615" cy="253708"/>
                <a:chOff x="6714325" y="3828004"/>
                <a:chExt cx="905129" cy="474837"/>
              </a:xfrm>
            </p:grpSpPr>
            <p:sp>
              <p:nvSpPr>
                <p:cNvPr id="63" name="Freeform 272"/>
                <p:cNvSpPr>
                  <a:spLocks/>
                </p:cNvSpPr>
                <p:nvPr/>
              </p:nvSpPr>
              <p:spPr bwMode="auto">
                <a:xfrm>
                  <a:off x="6714325" y="3833770"/>
                  <a:ext cx="288002" cy="4671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7057307" y="3828004"/>
                  <a:ext cx="562147" cy="474837"/>
                  <a:chOff x="7057307" y="3745608"/>
                  <a:chExt cx="562147" cy="557234"/>
                </a:xfrm>
              </p:grpSpPr>
              <p:sp>
                <p:nvSpPr>
                  <p:cNvPr id="65" name="Rectangle 64"/>
                  <p:cNvSpPr/>
                  <p:nvPr/>
                </p:nvSpPr>
                <p:spPr bwMode="auto">
                  <a:xfrm>
                    <a:off x="7057307" y="4206685"/>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6" name="Rectangle 65"/>
                  <p:cNvSpPr/>
                  <p:nvPr/>
                </p:nvSpPr>
                <p:spPr bwMode="auto">
                  <a:xfrm>
                    <a:off x="7057307" y="4052992"/>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7" name="Rectangle 66"/>
                  <p:cNvSpPr/>
                  <p:nvPr/>
                </p:nvSpPr>
                <p:spPr bwMode="auto">
                  <a:xfrm>
                    <a:off x="7057307" y="3899300"/>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8" name="Rectangle 67"/>
                  <p:cNvSpPr/>
                  <p:nvPr/>
                </p:nvSpPr>
                <p:spPr bwMode="auto">
                  <a:xfrm>
                    <a:off x="7057307" y="3745608"/>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53" name="Group 52"/>
            <p:cNvGrpSpPr/>
            <p:nvPr/>
          </p:nvGrpSpPr>
          <p:grpSpPr>
            <a:xfrm>
              <a:off x="8034196" y="3810597"/>
              <a:ext cx="985304" cy="1018404"/>
              <a:chOff x="1708765" y="3591008"/>
              <a:chExt cx="787402" cy="813853"/>
            </a:xfrm>
          </p:grpSpPr>
          <p:grpSp>
            <p:nvGrpSpPr>
              <p:cNvPr id="54" name="Group 53"/>
              <p:cNvGrpSpPr/>
              <p:nvPr/>
            </p:nvGrpSpPr>
            <p:grpSpPr>
              <a:xfrm>
                <a:off x="1708765" y="3591008"/>
                <a:ext cx="787402" cy="813853"/>
                <a:chOff x="1208479" y="2258694"/>
                <a:chExt cx="787402" cy="813853"/>
              </a:xfrm>
            </p:grpSpPr>
            <p:sp>
              <p:nvSpPr>
                <p:cNvPr id="59" name="Rectangle 58"/>
                <p:cNvSpPr/>
                <p:nvPr/>
              </p:nvSpPr>
              <p:spPr>
                <a:xfrm>
                  <a:off x="1208479" y="2258694"/>
                  <a:ext cx="787400" cy="813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60" name="TextBox 59"/>
                <p:cNvSpPr txBox="1"/>
                <p:nvPr/>
              </p:nvSpPr>
              <p:spPr>
                <a:xfrm>
                  <a:off x="1208480" y="2260735"/>
                  <a:ext cx="787401" cy="442725"/>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DYNAMIC DATA MASKING</a:t>
                  </a:r>
                </a:p>
              </p:txBody>
            </p:sp>
          </p:grpSp>
          <p:grpSp>
            <p:nvGrpSpPr>
              <p:cNvPr id="55" name="Group 54"/>
              <p:cNvGrpSpPr/>
              <p:nvPr/>
            </p:nvGrpSpPr>
            <p:grpSpPr>
              <a:xfrm>
                <a:off x="1950118" y="4051701"/>
                <a:ext cx="304694" cy="291447"/>
                <a:chOff x="715568" y="-967504"/>
                <a:chExt cx="949325" cy="908051"/>
              </a:xfrm>
              <a:solidFill>
                <a:schemeClr val="bg1"/>
              </a:solidFill>
            </p:grpSpPr>
            <p:sp>
              <p:nvSpPr>
                <p:cNvPr id="56" name="Freeform 11"/>
                <p:cNvSpPr>
                  <a:spLocks noEditPoints="1"/>
                </p:cNvSpPr>
                <p:nvPr/>
              </p:nvSpPr>
              <p:spPr bwMode="auto">
                <a:xfrm>
                  <a:off x="715568" y="-967504"/>
                  <a:ext cx="949325" cy="908051"/>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reeform 12"/>
                <p:cNvSpPr>
                  <a:spLocks/>
                </p:cNvSpPr>
                <p:nvPr/>
              </p:nvSpPr>
              <p:spPr bwMode="auto">
                <a:xfrm>
                  <a:off x="798115" y="-948462"/>
                  <a:ext cx="388939" cy="431800"/>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Freeform 13"/>
                <p:cNvSpPr>
                  <a:spLocks/>
                </p:cNvSpPr>
                <p:nvPr/>
              </p:nvSpPr>
              <p:spPr bwMode="auto">
                <a:xfrm>
                  <a:off x="1187054" y="-516664"/>
                  <a:ext cx="357188" cy="431800"/>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96" name="Group 95"/>
          <p:cNvGrpSpPr/>
          <p:nvPr/>
        </p:nvGrpSpPr>
        <p:grpSpPr>
          <a:xfrm>
            <a:off x="908575" y="4100014"/>
            <a:ext cx="1508092" cy="1042158"/>
            <a:chOff x="4037080" y="5534913"/>
            <a:chExt cx="1508092" cy="1042158"/>
          </a:xfrm>
        </p:grpSpPr>
        <p:grpSp>
          <p:nvGrpSpPr>
            <p:cNvPr id="97" name="Group 96"/>
            <p:cNvGrpSpPr/>
            <p:nvPr/>
          </p:nvGrpSpPr>
          <p:grpSpPr>
            <a:xfrm>
              <a:off x="4137077" y="5534913"/>
              <a:ext cx="1327115" cy="1042158"/>
              <a:chOff x="4577018" y="3272060"/>
              <a:chExt cx="1648921" cy="1294866"/>
            </a:xfrm>
          </p:grpSpPr>
          <p:grpSp>
            <p:nvGrpSpPr>
              <p:cNvPr id="99" name="Group 98"/>
              <p:cNvGrpSpPr/>
              <p:nvPr/>
            </p:nvGrpSpPr>
            <p:grpSpPr>
              <a:xfrm>
                <a:off x="4577018" y="3272060"/>
                <a:ext cx="1648921" cy="1294866"/>
                <a:chOff x="3184313" y="2967742"/>
                <a:chExt cx="927810" cy="694770"/>
              </a:xfrm>
              <a:solidFill>
                <a:srgbClr val="107C10"/>
              </a:solidFill>
            </p:grpSpPr>
            <p:grpSp>
              <p:nvGrpSpPr>
                <p:cNvPr id="119" name="Group 118"/>
                <p:cNvGrpSpPr/>
                <p:nvPr/>
              </p:nvGrpSpPr>
              <p:grpSpPr>
                <a:xfrm>
                  <a:off x="3184314" y="2967742"/>
                  <a:ext cx="927809" cy="694770"/>
                  <a:chOff x="2331433" y="3147790"/>
                  <a:chExt cx="927809" cy="694770"/>
                </a:xfrm>
                <a:grpFill/>
              </p:grpSpPr>
              <p:sp>
                <p:nvSpPr>
                  <p:cNvPr id="121" name="Rectangle 120"/>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2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20" name="Rectangle 119"/>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00" name="Group 99"/>
              <p:cNvGrpSpPr/>
              <p:nvPr/>
            </p:nvGrpSpPr>
            <p:grpSpPr>
              <a:xfrm>
                <a:off x="5025102" y="3603976"/>
                <a:ext cx="793776" cy="450951"/>
                <a:chOff x="3481278" y="3212859"/>
                <a:chExt cx="793776" cy="450951"/>
              </a:xfrm>
            </p:grpSpPr>
            <p:sp>
              <p:nvSpPr>
                <p:cNvPr id="101" name="Arrow: Pentagon 100"/>
                <p:cNvSpPr/>
                <p:nvPr/>
              </p:nvSpPr>
              <p:spPr bwMode="auto">
                <a:xfrm>
                  <a:off x="4092189" y="3327273"/>
                  <a:ext cx="182865"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02" name="Group 101"/>
                <p:cNvGrpSpPr/>
                <p:nvPr/>
              </p:nvGrpSpPr>
              <p:grpSpPr>
                <a:xfrm>
                  <a:off x="3481278" y="3212859"/>
                  <a:ext cx="684253" cy="450951"/>
                  <a:chOff x="684764" y="3415502"/>
                  <a:chExt cx="1066063" cy="702580"/>
                </a:xfrm>
              </p:grpSpPr>
              <p:grpSp>
                <p:nvGrpSpPr>
                  <p:cNvPr id="103" name="Group 102"/>
                  <p:cNvGrpSpPr>
                    <a:grpSpLocks noChangeAspect="1"/>
                  </p:cNvGrpSpPr>
                  <p:nvPr/>
                </p:nvGrpSpPr>
                <p:grpSpPr bwMode="auto">
                  <a:xfrm>
                    <a:off x="684764" y="3415502"/>
                    <a:ext cx="1066063" cy="702580"/>
                    <a:chOff x="-1331" y="3111"/>
                    <a:chExt cx="918" cy="605"/>
                  </a:xfrm>
                </p:grpSpPr>
                <p:sp>
                  <p:nvSpPr>
                    <p:cNvPr id="116"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Rectangle 6"/>
                    <p:cNvSpPr>
                      <a:spLocks noChangeArrowheads="1"/>
                    </p:cNvSpPr>
                    <p:nvPr/>
                  </p:nvSpPr>
                  <p:spPr bwMode="auto">
                    <a:xfrm>
                      <a:off x="-1331" y="3226"/>
                      <a:ext cx="915" cy="97"/>
                    </a:xfrm>
                    <a:prstGeom prst="rect">
                      <a:avLst/>
                    </a:prstGeom>
                    <a:solidFill>
                      <a:schemeClr val="tx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4" name="Group 103"/>
                  <p:cNvGrpSpPr/>
                  <p:nvPr/>
                </p:nvGrpSpPr>
                <p:grpSpPr>
                  <a:xfrm>
                    <a:off x="764549" y="3890671"/>
                    <a:ext cx="208129" cy="136465"/>
                    <a:chOff x="-1968651" y="1723586"/>
                    <a:chExt cx="433388" cy="284162"/>
                  </a:xfrm>
                </p:grpSpPr>
                <p:sp>
                  <p:nvSpPr>
                    <p:cNvPr id="105"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
          <p:nvSpPr>
            <p:cNvPr id="98" name="TextBox 97"/>
            <p:cNvSpPr txBox="1"/>
            <p:nvPr/>
          </p:nvSpPr>
          <p:spPr>
            <a:xfrm>
              <a:off x="4037080" y="6229928"/>
              <a:ext cx="1508092" cy="286232"/>
            </a:xfrm>
            <a:prstGeom prst="rect">
              <a:avLst/>
            </a:prstGeom>
            <a:noFill/>
          </p:spPr>
          <p:txBody>
            <a:bodyPr wrap="square" rtlCol="0">
              <a:spAutoFit/>
            </a:bodyPr>
            <a:lstStyle/>
            <a:p>
              <a:pPr lvl="0" algn="ctr">
                <a:lnSpc>
                  <a:spcPct val="90000"/>
                </a:lnSpc>
                <a:defRPr/>
              </a:pPr>
              <a:r>
                <a:rPr lang="en-US" sz="1400" b="1" kern="0" dirty="0" err="1">
                  <a:gradFill>
                    <a:gsLst>
                      <a:gs pos="1250">
                        <a:schemeClr val="accent1"/>
                      </a:gs>
                      <a:gs pos="100000">
                        <a:schemeClr val="accent1"/>
                      </a:gs>
                    </a:gsLst>
                    <a:lin ang="5400000" scaled="0"/>
                  </a:gradFill>
                </a:rPr>
                <a:t>MyExpenses</a:t>
              </a:r>
              <a:endParaRPr lang="en-US" sz="1400" b="1" kern="0" dirty="0">
                <a:gradFill>
                  <a:gsLst>
                    <a:gs pos="1250">
                      <a:schemeClr val="accent1"/>
                    </a:gs>
                    <a:gs pos="100000">
                      <a:schemeClr val="accent1"/>
                    </a:gs>
                  </a:gsLst>
                  <a:lin ang="5400000" scaled="0"/>
                </a:gradFill>
              </a:endParaRPr>
            </a:p>
          </p:txBody>
        </p:sp>
      </p:grpSp>
      <p:cxnSp>
        <p:nvCxnSpPr>
          <p:cNvPr id="123" name="Straight Connector 122"/>
          <p:cNvCxnSpPr/>
          <p:nvPr/>
        </p:nvCxnSpPr>
        <p:spPr>
          <a:xfrm flipH="1">
            <a:off x="2335687" y="4619214"/>
            <a:ext cx="567617"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819788" y="1675763"/>
            <a:ext cx="2202552" cy="5132562"/>
            <a:chOff x="6819788" y="1675763"/>
            <a:chExt cx="2202552" cy="5132562"/>
          </a:xfrm>
        </p:grpSpPr>
        <p:grpSp>
          <p:nvGrpSpPr>
            <p:cNvPr id="12" name="Group 11"/>
            <p:cNvGrpSpPr/>
            <p:nvPr/>
          </p:nvGrpSpPr>
          <p:grpSpPr>
            <a:xfrm>
              <a:off x="6819788" y="5995372"/>
              <a:ext cx="1015848" cy="810017"/>
              <a:chOff x="6819788" y="5995372"/>
              <a:chExt cx="1015848" cy="810017"/>
            </a:xfrm>
          </p:grpSpPr>
          <p:sp>
            <p:nvSpPr>
              <p:cNvPr id="145" name="Rectangle 144"/>
              <p:cNvSpPr/>
              <p:nvPr/>
            </p:nvSpPr>
            <p:spPr>
              <a:xfrm>
                <a:off x="6819788" y="5995372"/>
                <a:ext cx="1015848" cy="81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46" name="TextBox 145"/>
              <p:cNvSpPr txBox="1"/>
              <p:nvPr/>
            </p:nvSpPr>
            <p:spPr>
              <a:xfrm>
                <a:off x="6823273" y="5999972"/>
                <a:ext cx="1008879" cy="346249"/>
              </a:xfrm>
              <a:prstGeom prst="rect">
                <a:avLst/>
              </a:prstGeom>
              <a:noFill/>
            </p:spPr>
            <p:txBody>
              <a:bodyPr wrap="square"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MACHINE LEARNING</a:t>
                </a:r>
              </a:p>
            </p:txBody>
          </p:sp>
          <p:sp>
            <p:nvSpPr>
              <p:cNvPr id="147" name="Freeform 5"/>
              <p:cNvSpPr>
                <a:spLocks noEditPoints="1"/>
              </p:cNvSpPr>
              <p:nvPr/>
            </p:nvSpPr>
            <p:spPr bwMode="auto">
              <a:xfrm>
                <a:off x="7144019" y="6356193"/>
                <a:ext cx="367387" cy="391114"/>
              </a:xfrm>
              <a:custGeom>
                <a:avLst/>
                <a:gdLst>
                  <a:gd name="T0" fmla="*/ 337 w 480"/>
                  <a:gd name="T1" fmla="*/ 143 h 511"/>
                  <a:gd name="T2" fmla="*/ 337 w 480"/>
                  <a:gd name="T3" fmla="*/ 60 h 511"/>
                  <a:gd name="T4" fmla="*/ 366 w 480"/>
                  <a:gd name="T5" fmla="*/ 60 h 511"/>
                  <a:gd name="T6" fmla="*/ 366 w 480"/>
                  <a:gd name="T7" fmla="*/ 0 h 511"/>
                  <a:gd name="T8" fmla="*/ 116 w 480"/>
                  <a:gd name="T9" fmla="*/ 0 h 511"/>
                  <a:gd name="T10" fmla="*/ 116 w 480"/>
                  <a:gd name="T11" fmla="*/ 58 h 511"/>
                  <a:gd name="T12" fmla="*/ 148 w 480"/>
                  <a:gd name="T13" fmla="*/ 58 h 511"/>
                  <a:gd name="T14" fmla="*/ 148 w 480"/>
                  <a:gd name="T15" fmla="*/ 145 h 511"/>
                  <a:gd name="T16" fmla="*/ 0 w 480"/>
                  <a:gd name="T17" fmla="*/ 436 h 511"/>
                  <a:gd name="T18" fmla="*/ 46 w 480"/>
                  <a:gd name="T19" fmla="*/ 511 h 511"/>
                  <a:gd name="T20" fmla="*/ 436 w 480"/>
                  <a:gd name="T21" fmla="*/ 511 h 511"/>
                  <a:gd name="T22" fmla="*/ 480 w 480"/>
                  <a:gd name="T23" fmla="*/ 436 h 511"/>
                  <a:gd name="T24" fmla="*/ 337 w 480"/>
                  <a:gd name="T25" fmla="*/ 143 h 511"/>
                  <a:gd name="T26" fmla="*/ 218 w 480"/>
                  <a:gd name="T27" fmla="*/ 218 h 511"/>
                  <a:gd name="T28" fmla="*/ 104 w 480"/>
                  <a:gd name="T29" fmla="*/ 451 h 511"/>
                  <a:gd name="T30" fmla="*/ 75 w 480"/>
                  <a:gd name="T31" fmla="*/ 451 h 511"/>
                  <a:gd name="T32" fmla="*/ 58 w 480"/>
                  <a:gd name="T33" fmla="*/ 436 h 511"/>
                  <a:gd name="T34" fmla="*/ 206 w 480"/>
                  <a:gd name="T35" fmla="*/ 160 h 511"/>
                  <a:gd name="T36" fmla="*/ 206 w 480"/>
                  <a:gd name="T37" fmla="*/ 58 h 511"/>
                  <a:gd name="T38" fmla="*/ 276 w 480"/>
                  <a:gd name="T39" fmla="*/ 58 h 511"/>
                  <a:gd name="T40" fmla="*/ 276 w 480"/>
                  <a:gd name="T41" fmla="*/ 162 h 511"/>
                  <a:gd name="T42" fmla="*/ 305 w 480"/>
                  <a:gd name="T43" fmla="*/ 218 h 511"/>
                  <a:gd name="T44" fmla="*/ 218 w 480"/>
                  <a:gd name="T45" fmla="*/ 218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0" h="511">
                    <a:moveTo>
                      <a:pt x="337" y="143"/>
                    </a:moveTo>
                    <a:lnTo>
                      <a:pt x="337" y="60"/>
                    </a:lnTo>
                    <a:lnTo>
                      <a:pt x="366" y="60"/>
                    </a:lnTo>
                    <a:lnTo>
                      <a:pt x="366" y="0"/>
                    </a:lnTo>
                    <a:lnTo>
                      <a:pt x="116" y="0"/>
                    </a:lnTo>
                    <a:lnTo>
                      <a:pt x="116" y="58"/>
                    </a:lnTo>
                    <a:lnTo>
                      <a:pt x="148" y="58"/>
                    </a:lnTo>
                    <a:lnTo>
                      <a:pt x="148" y="145"/>
                    </a:lnTo>
                    <a:lnTo>
                      <a:pt x="0" y="436"/>
                    </a:lnTo>
                    <a:lnTo>
                      <a:pt x="46" y="511"/>
                    </a:lnTo>
                    <a:lnTo>
                      <a:pt x="436" y="511"/>
                    </a:lnTo>
                    <a:lnTo>
                      <a:pt x="480" y="436"/>
                    </a:lnTo>
                    <a:lnTo>
                      <a:pt x="337" y="143"/>
                    </a:lnTo>
                    <a:close/>
                    <a:moveTo>
                      <a:pt x="218" y="218"/>
                    </a:moveTo>
                    <a:lnTo>
                      <a:pt x="104" y="451"/>
                    </a:lnTo>
                    <a:lnTo>
                      <a:pt x="75" y="451"/>
                    </a:lnTo>
                    <a:lnTo>
                      <a:pt x="58" y="436"/>
                    </a:lnTo>
                    <a:lnTo>
                      <a:pt x="206" y="160"/>
                    </a:lnTo>
                    <a:lnTo>
                      <a:pt x="206" y="58"/>
                    </a:lnTo>
                    <a:lnTo>
                      <a:pt x="276" y="58"/>
                    </a:lnTo>
                    <a:lnTo>
                      <a:pt x="276" y="162"/>
                    </a:lnTo>
                    <a:lnTo>
                      <a:pt x="305" y="218"/>
                    </a:lnTo>
                    <a:lnTo>
                      <a:pt x="218" y="2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834955" y="1675763"/>
              <a:ext cx="2178307" cy="834250"/>
              <a:chOff x="7427159" y="1581887"/>
              <a:chExt cx="2459192" cy="941824"/>
            </a:xfrm>
          </p:grpSpPr>
          <p:grpSp>
            <p:nvGrpSpPr>
              <p:cNvPr id="148" name="Group 147"/>
              <p:cNvGrpSpPr/>
              <p:nvPr/>
            </p:nvGrpSpPr>
            <p:grpSpPr>
              <a:xfrm>
                <a:off x="7427159" y="1590934"/>
                <a:ext cx="1142986" cy="932777"/>
                <a:chOff x="7427159" y="1511988"/>
                <a:chExt cx="1142986" cy="932777"/>
              </a:xfrm>
            </p:grpSpPr>
            <p:grpSp>
              <p:nvGrpSpPr>
                <p:cNvPr id="149" name="Group 148"/>
                <p:cNvGrpSpPr/>
                <p:nvPr/>
              </p:nvGrpSpPr>
              <p:grpSpPr>
                <a:xfrm>
                  <a:off x="7427159" y="1511988"/>
                  <a:ext cx="1142986" cy="932777"/>
                  <a:chOff x="6768051" y="5841239"/>
                  <a:chExt cx="1142986" cy="932777"/>
                </a:xfrm>
              </p:grpSpPr>
              <p:sp>
                <p:nvSpPr>
                  <p:cNvPr id="151" name="Rectangle 150"/>
                  <p:cNvSpPr/>
                  <p:nvPr/>
                </p:nvSpPr>
                <p:spPr>
                  <a:xfrm>
                    <a:off x="6768051" y="5841239"/>
                    <a:ext cx="1142986" cy="9327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52" name="TextBox 151"/>
                  <p:cNvSpPr txBox="1"/>
                  <p:nvPr/>
                </p:nvSpPr>
                <p:spPr>
                  <a:xfrm>
                    <a:off x="6775020" y="5845839"/>
                    <a:ext cx="1136016" cy="390897"/>
                  </a:xfrm>
                  <a:prstGeom prst="rect">
                    <a:avLst/>
                  </a:prstGeom>
                  <a:noFill/>
                </p:spPr>
                <p:txBody>
                  <a:bodyPr wrap="square" bIns="9144" rtlCol="0">
                    <a:spAutoFit/>
                  </a:bodyPr>
                  <a:lstStyle/>
                  <a:p>
                    <a:pPr algn="ctr" defTabSz="950042">
                      <a:lnSpc>
                        <a:spcPct val="90000"/>
                      </a:lnSpc>
                      <a:spcAft>
                        <a:spcPts val="612"/>
                      </a:spcAf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AZURE SEARCH</a:t>
                    </a:r>
                  </a:p>
                </p:txBody>
              </p:sp>
            </p:grpSp>
            <p:sp>
              <p:nvSpPr>
                <p:cNvPr id="150" name="Freeform 205"/>
                <p:cNvSpPr/>
                <p:nvPr/>
              </p:nvSpPr>
              <p:spPr bwMode="auto">
                <a:xfrm>
                  <a:off x="7666574" y="1917086"/>
                  <a:ext cx="671125" cy="458078"/>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grpSp>
            <p:nvGrpSpPr>
              <p:cNvPr id="153" name="Group 152"/>
              <p:cNvGrpSpPr/>
              <p:nvPr/>
            </p:nvGrpSpPr>
            <p:grpSpPr>
              <a:xfrm>
                <a:off x="8750073" y="1581887"/>
                <a:ext cx="1136278" cy="932777"/>
                <a:chOff x="8750073" y="1581887"/>
                <a:chExt cx="1136278" cy="932777"/>
              </a:xfrm>
            </p:grpSpPr>
            <p:grpSp>
              <p:nvGrpSpPr>
                <p:cNvPr id="154" name="Group 153"/>
                <p:cNvGrpSpPr/>
                <p:nvPr/>
              </p:nvGrpSpPr>
              <p:grpSpPr>
                <a:xfrm>
                  <a:off x="8750073" y="1581887"/>
                  <a:ext cx="1136278" cy="932777"/>
                  <a:chOff x="6891900" y="5841239"/>
                  <a:chExt cx="1136278" cy="932777"/>
                </a:xfrm>
              </p:grpSpPr>
              <p:sp>
                <p:nvSpPr>
                  <p:cNvPr id="156" name="Rectangle 155"/>
                  <p:cNvSpPr/>
                  <p:nvPr/>
                </p:nvSpPr>
                <p:spPr>
                  <a:xfrm>
                    <a:off x="6891900" y="5841239"/>
                    <a:ext cx="1136278" cy="9327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57" name="TextBox 156"/>
                  <p:cNvSpPr txBox="1"/>
                  <p:nvPr/>
                </p:nvSpPr>
                <p:spPr>
                  <a:xfrm>
                    <a:off x="6903232" y="5845839"/>
                    <a:ext cx="1112352" cy="390897"/>
                  </a:xfrm>
                  <a:prstGeom prst="rect">
                    <a:avLst/>
                  </a:prstGeom>
                  <a:noFill/>
                </p:spPr>
                <p:txBody>
                  <a:bodyPr wrap="square" bIns="9144" rtlCol="0">
                    <a:spAutoFit/>
                  </a:bodyPr>
                  <a:lstStyle/>
                  <a:p>
                    <a:pPr algn="ctr" defTabSz="950042">
                      <a:lnSpc>
                        <a:spcPct val="90000"/>
                      </a:lnSpc>
                      <a:spcAft>
                        <a:spcPts val="612"/>
                      </a:spcAf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POWER BI EMBEDDED</a:t>
                    </a:r>
                  </a:p>
                </p:txBody>
              </p:sp>
            </p:grpSp>
            <p:sp>
              <p:nvSpPr>
                <p:cNvPr id="155" name="Freeform 271"/>
                <p:cNvSpPr/>
                <p:nvPr/>
              </p:nvSpPr>
              <p:spPr>
                <a:xfrm>
                  <a:off x="9046718" y="2027382"/>
                  <a:ext cx="541726" cy="40900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bg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 name="Group 9"/>
            <p:cNvGrpSpPr/>
            <p:nvPr/>
          </p:nvGrpSpPr>
          <p:grpSpPr>
            <a:xfrm>
              <a:off x="8006492" y="5995372"/>
              <a:ext cx="1015848" cy="812953"/>
              <a:chOff x="8006492" y="5999972"/>
              <a:chExt cx="1015848" cy="812953"/>
            </a:xfrm>
          </p:grpSpPr>
          <p:sp>
            <p:nvSpPr>
              <p:cNvPr id="158" name="Rectangle 157"/>
              <p:cNvSpPr/>
              <p:nvPr/>
            </p:nvSpPr>
            <p:spPr>
              <a:xfrm>
                <a:off x="8006492" y="6002908"/>
                <a:ext cx="1015848" cy="81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41" name="Freeform: Shape 140"/>
              <p:cNvSpPr/>
              <p:nvPr/>
            </p:nvSpPr>
            <p:spPr bwMode="auto">
              <a:xfrm>
                <a:off x="8295368" y="6344745"/>
                <a:ext cx="438097" cy="431640"/>
              </a:xfrm>
              <a:custGeom>
                <a:avLst/>
                <a:gdLst>
                  <a:gd name="connsiteX0" fmla="*/ 198732 w 397464"/>
                  <a:gd name="connsiteY0" fmla="*/ 128930 h 391604"/>
                  <a:gd name="connsiteX1" fmla="*/ 237714 w 397464"/>
                  <a:gd name="connsiteY1" fmla="*/ 167912 h 391604"/>
                  <a:gd name="connsiteX2" fmla="*/ 226297 w 397464"/>
                  <a:gd name="connsiteY2" fmla="*/ 195476 h 391604"/>
                  <a:gd name="connsiteX3" fmla="*/ 217834 w 397464"/>
                  <a:gd name="connsiteY3" fmla="*/ 201182 h 391604"/>
                  <a:gd name="connsiteX4" fmla="*/ 229346 w 397464"/>
                  <a:gd name="connsiteY4" fmla="*/ 262031 h 391604"/>
                  <a:gd name="connsiteX5" fmla="*/ 168119 w 397464"/>
                  <a:gd name="connsiteY5" fmla="*/ 262031 h 391604"/>
                  <a:gd name="connsiteX6" fmla="*/ 179630 w 397464"/>
                  <a:gd name="connsiteY6" fmla="*/ 201182 h 391604"/>
                  <a:gd name="connsiteX7" fmla="*/ 171168 w 397464"/>
                  <a:gd name="connsiteY7" fmla="*/ 195476 h 391604"/>
                  <a:gd name="connsiteX8" fmla="*/ 159750 w 397464"/>
                  <a:gd name="connsiteY8" fmla="*/ 167912 h 391604"/>
                  <a:gd name="connsiteX9" fmla="*/ 198732 w 397464"/>
                  <a:gd name="connsiteY9" fmla="*/ 128930 h 391604"/>
                  <a:gd name="connsiteX10" fmla="*/ 364917 w 397464"/>
                  <a:gd name="connsiteY10" fmla="*/ 90149 h 391604"/>
                  <a:gd name="connsiteX11" fmla="*/ 378522 w 397464"/>
                  <a:gd name="connsiteY11" fmla="*/ 111376 h 391604"/>
                  <a:gd name="connsiteX12" fmla="*/ 327604 w 397464"/>
                  <a:gd name="connsiteY12" fmla="*/ 345531 h 391604"/>
                  <a:gd name="connsiteX13" fmla="*/ 88193 w 397464"/>
                  <a:gd name="connsiteY13" fmla="*/ 355709 h 391604"/>
                  <a:gd name="connsiteX14" fmla="*/ 17585 w 397464"/>
                  <a:gd name="connsiteY14" fmla="*/ 126722 h 391604"/>
                  <a:gd name="connsiteX15" fmla="*/ 0 w 397464"/>
                  <a:gd name="connsiteY15" fmla="*/ 113757 h 391604"/>
                  <a:gd name="connsiteX16" fmla="*/ 68791 w 397464"/>
                  <a:gd name="connsiteY16" fmla="*/ 97753 h 391604"/>
                  <a:gd name="connsiteX17" fmla="*/ 88340 w 397464"/>
                  <a:gd name="connsiteY17" fmla="*/ 178890 h 391604"/>
                  <a:gd name="connsiteX18" fmla="*/ 71398 w 397464"/>
                  <a:gd name="connsiteY18" fmla="*/ 166398 h 391604"/>
                  <a:gd name="connsiteX19" fmla="*/ 136186 w 397464"/>
                  <a:gd name="connsiteY19" fmla="*/ 311552 h 391604"/>
                  <a:gd name="connsiteX20" fmla="*/ 293829 w 397464"/>
                  <a:gd name="connsiteY20" fmla="*/ 291150 h 391604"/>
                  <a:gd name="connsiteX21" fmla="*/ 319529 w 397464"/>
                  <a:gd name="connsiteY21" fmla="*/ 134284 h 391604"/>
                  <a:gd name="connsiteX22" fmla="*/ 314085 w 397464"/>
                  <a:gd name="connsiteY22" fmla="*/ 126190 h 391604"/>
                  <a:gd name="connsiteX23" fmla="*/ 316962 w 397464"/>
                  <a:gd name="connsiteY23" fmla="*/ 38290 h 391604"/>
                  <a:gd name="connsiteX24" fmla="*/ 353272 w 397464"/>
                  <a:gd name="connsiteY24" fmla="*/ 71979 h 391604"/>
                  <a:gd name="connsiteX25" fmla="*/ 305922 w 397464"/>
                  <a:gd name="connsiteY25" fmla="*/ 114052 h 391604"/>
                  <a:gd name="connsiteX26" fmla="*/ 281243 w 397464"/>
                  <a:gd name="connsiteY26" fmla="*/ 89663 h 391604"/>
                  <a:gd name="connsiteX27" fmla="*/ 260153 w 397464"/>
                  <a:gd name="connsiteY27" fmla="*/ 8681 h 391604"/>
                  <a:gd name="connsiteX28" fmla="*/ 299115 w 397464"/>
                  <a:gd name="connsiteY28" fmla="*/ 25890 h 391604"/>
                  <a:gd name="connsiteX29" fmla="*/ 268843 w 397464"/>
                  <a:gd name="connsiteY29" fmla="*/ 81587 h 391604"/>
                  <a:gd name="connsiteX30" fmla="*/ 238717 w 397464"/>
                  <a:gd name="connsiteY30" fmla="*/ 68455 h 391604"/>
                  <a:gd name="connsiteX31" fmla="*/ 187047 w 397464"/>
                  <a:gd name="connsiteY31" fmla="*/ 419 h 391604"/>
                  <a:gd name="connsiteX32" fmla="*/ 189739 w 397464"/>
                  <a:gd name="connsiteY32" fmla="*/ 64320 h 391604"/>
                  <a:gd name="connsiteX33" fmla="*/ 176639 w 397464"/>
                  <a:gd name="connsiteY33" fmla="*/ 64643 h 391604"/>
                  <a:gd name="connsiteX34" fmla="*/ 164959 w 397464"/>
                  <a:gd name="connsiteY34" fmla="*/ 2696 h 391604"/>
                  <a:gd name="connsiteX35" fmla="*/ 208352 w 397464"/>
                  <a:gd name="connsiteY35" fmla="*/ 0 h 391604"/>
                  <a:gd name="connsiteX36" fmla="*/ 238430 w 397464"/>
                  <a:gd name="connsiteY36" fmla="*/ 5040 h 391604"/>
                  <a:gd name="connsiteX37" fmla="*/ 223735 w 397464"/>
                  <a:gd name="connsiteY37" fmla="*/ 66517 h 391604"/>
                  <a:gd name="connsiteX38" fmla="*/ 204021 w 397464"/>
                  <a:gd name="connsiteY38" fmla="*/ 63967 h 39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7464" h="391604">
                    <a:moveTo>
                      <a:pt x="198732" y="128930"/>
                    </a:moveTo>
                    <a:cubicBezTo>
                      <a:pt x="220262" y="128930"/>
                      <a:pt x="237714" y="146383"/>
                      <a:pt x="237714" y="167912"/>
                    </a:cubicBezTo>
                    <a:cubicBezTo>
                      <a:pt x="237714" y="178677"/>
                      <a:pt x="233351" y="188422"/>
                      <a:pt x="226297" y="195476"/>
                    </a:cubicBezTo>
                    <a:lnTo>
                      <a:pt x="217834" y="201182"/>
                    </a:lnTo>
                    <a:lnTo>
                      <a:pt x="229346" y="262031"/>
                    </a:lnTo>
                    <a:lnTo>
                      <a:pt x="168119" y="262031"/>
                    </a:lnTo>
                    <a:lnTo>
                      <a:pt x="179630" y="201182"/>
                    </a:lnTo>
                    <a:lnTo>
                      <a:pt x="171168" y="195476"/>
                    </a:lnTo>
                    <a:cubicBezTo>
                      <a:pt x="164113" y="188422"/>
                      <a:pt x="159750" y="178677"/>
                      <a:pt x="159750" y="167912"/>
                    </a:cubicBezTo>
                    <a:cubicBezTo>
                      <a:pt x="159750" y="146383"/>
                      <a:pt x="177203" y="128930"/>
                      <a:pt x="198732" y="128930"/>
                    </a:cubicBezTo>
                    <a:close/>
                    <a:moveTo>
                      <a:pt x="364917" y="90149"/>
                    </a:moveTo>
                    <a:cubicBezTo>
                      <a:pt x="370762" y="96303"/>
                      <a:pt x="374868" y="103676"/>
                      <a:pt x="378522" y="111376"/>
                    </a:cubicBezTo>
                    <a:cubicBezTo>
                      <a:pt x="416737" y="191930"/>
                      <a:pt x="395819" y="288122"/>
                      <a:pt x="327604" y="345531"/>
                    </a:cubicBezTo>
                    <a:cubicBezTo>
                      <a:pt x="259388" y="402939"/>
                      <a:pt x="161036" y="407120"/>
                      <a:pt x="88193" y="355709"/>
                    </a:cubicBezTo>
                    <a:cubicBezTo>
                      <a:pt x="15352" y="304298"/>
                      <a:pt x="-13656" y="210227"/>
                      <a:pt x="17585" y="126722"/>
                    </a:cubicBezTo>
                    <a:lnTo>
                      <a:pt x="0" y="113757"/>
                    </a:lnTo>
                    <a:lnTo>
                      <a:pt x="68791" y="97753"/>
                    </a:lnTo>
                    <a:lnTo>
                      <a:pt x="88340" y="178890"/>
                    </a:lnTo>
                    <a:lnTo>
                      <a:pt x="71398" y="166398"/>
                    </a:lnTo>
                    <a:cubicBezTo>
                      <a:pt x="58563" y="223782"/>
                      <a:pt x="84900" y="282789"/>
                      <a:pt x="136186" y="311552"/>
                    </a:cubicBezTo>
                    <a:cubicBezTo>
                      <a:pt x="187473" y="340317"/>
                      <a:pt x="251556" y="332022"/>
                      <a:pt x="293829" y="291150"/>
                    </a:cubicBezTo>
                    <a:cubicBezTo>
                      <a:pt x="336102" y="250277"/>
                      <a:pt x="346549" y="186509"/>
                      <a:pt x="319529" y="134284"/>
                    </a:cubicBezTo>
                    <a:lnTo>
                      <a:pt x="314085" y="126190"/>
                    </a:lnTo>
                    <a:close/>
                    <a:moveTo>
                      <a:pt x="316962" y="38290"/>
                    </a:moveTo>
                    <a:cubicBezTo>
                      <a:pt x="330556" y="47619"/>
                      <a:pt x="342820" y="58897"/>
                      <a:pt x="353272" y="71979"/>
                    </a:cubicBezTo>
                    <a:lnTo>
                      <a:pt x="305922" y="114052"/>
                    </a:lnTo>
                    <a:cubicBezTo>
                      <a:pt x="299071" y="104453"/>
                      <a:pt x="290632" y="96356"/>
                      <a:pt x="281243" y="89663"/>
                    </a:cubicBezTo>
                    <a:close/>
                    <a:moveTo>
                      <a:pt x="260153" y="8681"/>
                    </a:moveTo>
                    <a:cubicBezTo>
                      <a:pt x="273789" y="12884"/>
                      <a:pt x="286902" y="18582"/>
                      <a:pt x="299115" y="25890"/>
                    </a:cubicBezTo>
                    <a:lnTo>
                      <a:pt x="268843" y="81587"/>
                    </a:lnTo>
                    <a:cubicBezTo>
                      <a:pt x="259574" y="75621"/>
                      <a:pt x="249366" y="71345"/>
                      <a:pt x="238717" y="68455"/>
                    </a:cubicBezTo>
                    <a:close/>
                    <a:moveTo>
                      <a:pt x="187047" y="419"/>
                    </a:moveTo>
                    <a:lnTo>
                      <a:pt x="189739" y="64320"/>
                    </a:lnTo>
                    <a:cubicBezTo>
                      <a:pt x="185292" y="63231"/>
                      <a:pt x="180965" y="63828"/>
                      <a:pt x="176639" y="64643"/>
                    </a:cubicBezTo>
                    <a:lnTo>
                      <a:pt x="164959" y="2696"/>
                    </a:lnTo>
                    <a:close/>
                    <a:moveTo>
                      <a:pt x="208352" y="0"/>
                    </a:moveTo>
                    <a:lnTo>
                      <a:pt x="238430" y="5040"/>
                    </a:lnTo>
                    <a:lnTo>
                      <a:pt x="223735" y="66517"/>
                    </a:lnTo>
                    <a:cubicBezTo>
                      <a:pt x="217383" y="64331"/>
                      <a:pt x="210735" y="63879"/>
                      <a:pt x="204021" y="639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3" name="TextBox 142"/>
              <p:cNvSpPr txBox="1"/>
              <p:nvPr/>
            </p:nvSpPr>
            <p:spPr>
              <a:xfrm>
                <a:off x="8023422" y="5999972"/>
                <a:ext cx="981989" cy="346250"/>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ALWAYS ENCRYPTED</a:t>
                </a:r>
              </a:p>
            </p:txBody>
          </p:sp>
        </p:grpSp>
      </p:grpSp>
      <p:grpSp>
        <p:nvGrpSpPr>
          <p:cNvPr id="13" name="Group 12"/>
          <p:cNvGrpSpPr/>
          <p:nvPr/>
        </p:nvGrpSpPr>
        <p:grpSpPr>
          <a:xfrm>
            <a:off x="9210545" y="5074015"/>
            <a:ext cx="2021653" cy="1322662"/>
            <a:chOff x="9210545" y="5074015"/>
            <a:chExt cx="2021653" cy="1322662"/>
          </a:xfrm>
        </p:grpSpPr>
        <p:pic>
          <p:nvPicPr>
            <p:cNvPr id="159" name="Graphic 1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60" name="Graphic 15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161" name="Group 160"/>
          <p:cNvGrpSpPr/>
          <p:nvPr/>
        </p:nvGrpSpPr>
        <p:grpSpPr>
          <a:xfrm>
            <a:off x="4757674" y="1727390"/>
            <a:ext cx="1112444" cy="727814"/>
            <a:chOff x="9210545" y="5074015"/>
            <a:chExt cx="2021653" cy="1322662"/>
          </a:xfrm>
        </p:grpSpPr>
        <p:pic>
          <p:nvPicPr>
            <p:cNvPr id="163" name="Graphic 1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64" name="Graphic 16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8895" y="5121375"/>
              <a:ext cx="1933303" cy="1275302"/>
            </a:xfrm>
            <a:prstGeom prst="rect">
              <a:avLst/>
            </a:prstGeom>
          </p:spPr>
        </p:pic>
      </p:grpSp>
      <p:sp>
        <p:nvSpPr>
          <p:cNvPr id="171" name="Rectangle 170"/>
          <p:cNvSpPr/>
          <p:nvPr/>
        </p:nvSpPr>
        <p:spPr>
          <a:xfrm>
            <a:off x="1524796" y="3071641"/>
            <a:ext cx="2158362" cy="375537"/>
          </a:xfrm>
          <a:prstGeom prst="rect">
            <a:avLst/>
          </a:prstGeom>
          <a:solidFill>
            <a:srgbClr val="00B294"/>
          </a:solidFill>
          <a:ln w="12700">
            <a:noFill/>
          </a:ln>
        </p:spPr>
        <p:txBody>
          <a:bodyPr wrap="square" lIns="137160" tIns="91440" rIns="0" anchor="t" anchorCtr="0">
            <a:noAutofit/>
          </a:bodyPr>
          <a:lstStyle/>
          <a:p>
            <a:pPr>
              <a:buSzPct val="115000"/>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AZURE DATA SERVICES</a:t>
            </a:r>
          </a:p>
        </p:txBody>
      </p:sp>
      <p:sp>
        <p:nvSpPr>
          <p:cNvPr id="172" name="Oval 171"/>
          <p:cNvSpPr/>
          <p:nvPr/>
        </p:nvSpPr>
        <p:spPr>
          <a:xfrm>
            <a:off x="946612" y="2939369"/>
            <a:ext cx="640080" cy="640080"/>
          </a:xfrm>
          <a:prstGeom prst="ellipse">
            <a:avLst/>
          </a:prstGeom>
          <a:solidFill>
            <a:srgbClr val="00B294"/>
          </a:solidFill>
          <a:ln w="22225">
            <a:solidFill>
              <a:srgbClr val="E5E8ED"/>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68723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par>
                          <p:cTn id="13" fill="hold">
                            <p:stCondLst>
                              <p:cond delay="127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77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270"/>
                            </p:stCondLst>
                            <p:childTnLst>
                              <p:par>
                                <p:cTn id="22" presetID="22" presetClass="entr" presetSubtype="8" fill="hold" nodeType="afterEffect">
                                  <p:stCondLst>
                                    <p:cond delay="50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327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3770"/>
                            </p:stCondLst>
                            <p:childTnLst>
                              <p:par>
                                <p:cTn id="30" presetID="10"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par>
                          <p:cTn id="33" fill="hold">
                            <p:stCondLst>
                              <p:cond delay="4270"/>
                            </p:stCondLst>
                            <p:childTnLst>
                              <p:par>
                                <p:cTn id="34" presetID="22" presetClass="entr" presetSubtype="8" fill="hold" nodeType="afterEffect">
                                  <p:stCondLst>
                                    <p:cond delay="50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537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childTnLst>
                          </p:cTn>
                        </p:par>
                        <p:par>
                          <p:cTn id="47" fill="hold">
                            <p:stCondLst>
                              <p:cond delay="5870"/>
                            </p:stCondLst>
                            <p:childTnLst>
                              <p:par>
                                <p:cTn id="48" presetID="10" presetClass="entr" presetSubtype="0" fill="hold" nodeType="afterEffect">
                                  <p:stCondLst>
                                    <p:cond delay="25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168"/>
                                        </p:tgtEl>
                                        <p:attrNameLst>
                                          <p:attrName>style.visibility</p:attrName>
                                        </p:attrNameLst>
                                      </p:cBhvr>
                                      <p:to>
                                        <p:strVal val="visible"/>
                                      </p:to>
                                    </p:set>
                                    <p:animEffect transition="in" filter="fade">
                                      <p:cBhvr>
                                        <p:cTn id="56" dur="500"/>
                                        <p:tgtEl>
                                          <p:spTgt spid="168"/>
                                        </p:tgtEl>
                                      </p:cBhvr>
                                    </p:animEffect>
                                  </p:childTnLst>
                                </p:cTn>
                              </p:par>
                              <p:par>
                                <p:cTn id="57" presetID="10" presetClass="entr" presetSubtype="0" fill="hold" nodeType="with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500"/>
                                        <p:tgtEl>
                                          <p:spTgt spid="165"/>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par>
                          <p:cTn id="63" fill="hold">
                            <p:stCondLst>
                              <p:cond delay="6620"/>
                            </p:stCondLst>
                            <p:childTnLst>
                              <p:par>
                                <p:cTn id="64" presetID="53" presetClass="entr" presetSubtype="16" fill="hold" grpId="0" nodeType="afterEffect">
                                  <p:stCondLst>
                                    <p:cond delay="500"/>
                                  </p:stCondLst>
                                  <p:childTnLst>
                                    <p:set>
                                      <p:cBhvr>
                                        <p:cTn id="65" dur="1" fill="hold">
                                          <p:stCondLst>
                                            <p:cond delay="0"/>
                                          </p:stCondLst>
                                        </p:cTn>
                                        <p:tgtEl>
                                          <p:spTgt spid="172"/>
                                        </p:tgtEl>
                                        <p:attrNameLst>
                                          <p:attrName>style.visibility</p:attrName>
                                        </p:attrNameLst>
                                      </p:cBhvr>
                                      <p:to>
                                        <p:strVal val="visible"/>
                                      </p:to>
                                    </p:set>
                                    <p:anim calcmode="lin" valueType="num">
                                      <p:cBhvr>
                                        <p:cTn id="66" dur="500" fill="hold"/>
                                        <p:tgtEl>
                                          <p:spTgt spid="172"/>
                                        </p:tgtEl>
                                        <p:attrNameLst>
                                          <p:attrName>ppt_w</p:attrName>
                                        </p:attrNameLst>
                                      </p:cBhvr>
                                      <p:tavLst>
                                        <p:tav tm="0">
                                          <p:val>
                                            <p:fltVal val="0"/>
                                          </p:val>
                                        </p:tav>
                                        <p:tav tm="100000">
                                          <p:val>
                                            <p:strVal val="#ppt_w"/>
                                          </p:val>
                                        </p:tav>
                                      </p:tavLst>
                                    </p:anim>
                                    <p:anim calcmode="lin" valueType="num">
                                      <p:cBhvr>
                                        <p:cTn id="67" dur="500" fill="hold"/>
                                        <p:tgtEl>
                                          <p:spTgt spid="172"/>
                                        </p:tgtEl>
                                        <p:attrNameLst>
                                          <p:attrName>ppt_h</p:attrName>
                                        </p:attrNameLst>
                                      </p:cBhvr>
                                      <p:tavLst>
                                        <p:tav tm="0">
                                          <p:val>
                                            <p:fltVal val="0"/>
                                          </p:val>
                                        </p:tav>
                                        <p:tav tm="100000">
                                          <p:val>
                                            <p:strVal val="#ppt_h"/>
                                          </p:val>
                                        </p:tav>
                                      </p:tavLst>
                                    </p:anim>
                                    <p:animEffect transition="in" filter="fade">
                                      <p:cBhvr>
                                        <p:cTn id="68" dur="500"/>
                                        <p:tgtEl>
                                          <p:spTgt spid="172"/>
                                        </p:tgtEl>
                                      </p:cBhvr>
                                    </p:animEffect>
                                  </p:childTnLst>
                                </p:cTn>
                              </p:par>
                              <p:par>
                                <p:cTn id="69" presetID="22" presetClass="entr" presetSubtype="8" fill="hold" grpId="0" nodeType="withEffect">
                                  <p:stCondLst>
                                    <p:cond delay="500"/>
                                  </p:stCondLst>
                                  <p:childTnLst>
                                    <p:set>
                                      <p:cBhvr>
                                        <p:cTn id="70" dur="1" fill="hold">
                                          <p:stCondLst>
                                            <p:cond delay="0"/>
                                          </p:stCondLst>
                                        </p:cTn>
                                        <p:tgtEl>
                                          <p:spTgt spid="171"/>
                                        </p:tgtEl>
                                        <p:attrNameLst>
                                          <p:attrName>style.visibility</p:attrName>
                                        </p:attrNameLst>
                                      </p:cBhvr>
                                      <p:to>
                                        <p:strVal val="visible"/>
                                      </p:to>
                                    </p:set>
                                    <p:animEffect transition="in" filter="wipe(left)">
                                      <p:cBhvr>
                                        <p:cTn id="71"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animBg="1"/>
      <p:bldP spid="39" grpId="0"/>
      <p:bldP spid="40" grpId="0"/>
      <p:bldP spid="171" grpId="0" animBg="1"/>
      <p:bldP spid="1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476" r="38111"/>
          <a:stretch/>
        </p:blipFill>
        <p:spPr>
          <a:xfrm>
            <a:off x="6597314" y="0"/>
            <a:ext cx="5594686"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Re-architect your LOB workload for cloud</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2.2</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2"/>
                    </a:gs>
                    <a:gs pos="100000">
                      <a:schemeClr val="accent2"/>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5657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2"/>
                    </a:gs>
                    <a:gs pos="100000">
                      <a:schemeClr val="accent2"/>
                    </a:gs>
                  </a:gsLst>
                  <a:lin ang="5400000" scaled="1"/>
                </a:gradFill>
                <a:latin typeface="Segoe UI Semibold" panose="020B0702040204020203" pitchFamily="34" charset="0"/>
                <a:cs typeface="Segoe UI Semibold" panose="020B0702040204020203" pitchFamily="34" charset="0"/>
              </a:rPr>
              <a:t>Modernizing LOB apps with intelligence</a:t>
            </a:r>
          </a:p>
        </p:txBody>
      </p:sp>
      <p:sp>
        <p:nvSpPr>
          <p:cNvPr id="88" name="Rectangle 87"/>
          <p:cNvSpPr/>
          <p:nvPr/>
        </p:nvSpPr>
        <p:spPr>
          <a:xfrm>
            <a:off x="0" y="0"/>
            <a:ext cx="457200" cy="165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EXPERIENCE</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2</a:t>
            </a:r>
          </a:p>
        </p:txBody>
      </p:sp>
      <p:sp>
        <p:nvSpPr>
          <p:cNvPr id="55" name="Title 3"/>
          <p:cNvSpPr>
            <a:spLocks noGrp="1"/>
          </p:cNvSpPr>
          <p:nvPr>
            <p:ph type="title"/>
          </p:nvPr>
        </p:nvSpPr>
        <p:spPr>
          <a:xfrm>
            <a:off x="455830" y="289511"/>
            <a:ext cx="3419484" cy="899665"/>
          </a:xfrm>
        </p:spPr>
        <p:txBody>
          <a:bodyPr/>
          <a:lstStyle/>
          <a:p>
            <a:pPr lvl="0"/>
            <a:r>
              <a:rPr lang="en-US" dirty="0"/>
              <a:t>Call to action</a:t>
            </a:r>
          </a:p>
        </p:txBody>
      </p:sp>
      <p:sp>
        <p:nvSpPr>
          <p:cNvPr id="93" name="Rectangle 92"/>
          <p:cNvSpPr/>
          <p:nvPr/>
        </p:nvSpPr>
        <p:spPr bwMode="auto">
          <a:xfrm>
            <a:off x="457200" y="1651000"/>
            <a:ext cx="11734800" cy="5207000"/>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02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dirty="0"/>
              <a:t>Experience 1</a:t>
            </a:r>
            <a:br>
              <a:rPr lang="en-US" dirty="0"/>
            </a:br>
            <a:r>
              <a:rPr lang="en-US" sz="3600" dirty="0"/>
              <a:t>SQL Server 2016—Everything built in </a:t>
            </a:r>
            <a:endParaRPr lang="en-US" dirty="0"/>
          </a:p>
        </p:txBody>
      </p:sp>
    </p:spTree>
    <p:extLst>
      <p:ext uri="{BB962C8B-B14F-4D97-AF65-F5344CB8AC3E}">
        <p14:creationId xmlns:p14="http://schemas.microsoft.com/office/powerpoint/2010/main" val="55352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5667"/>
          <a:stretch/>
        </p:blipFill>
        <p:spPr>
          <a:xfrm>
            <a:off x="0" y="0"/>
            <a:ext cx="12192000" cy="6858000"/>
          </a:xfrm>
          <a:prstGeom prst="rect">
            <a:avLst/>
          </a:prstGeom>
        </p:spPr>
      </p:pic>
      <p:sp>
        <p:nvSpPr>
          <p:cNvPr id="2" name="Title 1"/>
          <p:cNvSpPr>
            <a:spLocks noGrp="1"/>
          </p:cNvSpPr>
          <p:nvPr>
            <p:ph type="title"/>
          </p:nvPr>
        </p:nvSpPr>
        <p:spPr>
          <a:solidFill>
            <a:schemeClr val="accent4">
              <a:alpha val="80000"/>
            </a:schemeClr>
          </a:solidFill>
        </p:spPr>
        <p:txBody>
          <a:bodyPr/>
          <a:lstStyle/>
          <a:p>
            <a:pPr>
              <a:spcAft>
                <a:spcPts val="600"/>
              </a:spcAft>
            </a:pPr>
            <a:r>
              <a:rPr lang="en-US" dirty="0"/>
              <a:t>Experience 3</a:t>
            </a:r>
            <a:br>
              <a:rPr lang="en-US" dirty="0"/>
            </a:br>
            <a:r>
              <a:rPr lang="en-US" sz="3600" dirty="0">
                <a:solidFill>
                  <a:schemeClr val="bg1"/>
                </a:solidFill>
                <a:latin typeface="Segoe UI Light" panose="020B0502040204020203" pitchFamily="34" charset="0"/>
                <a:cs typeface="Segoe UI Light" panose="020B0502040204020203" pitchFamily="34" charset="0"/>
              </a:rPr>
              <a:t>Evolving SQL workloads from software to SaaS</a:t>
            </a:r>
            <a:endParaRPr lang="en-US" sz="3600" dirty="0"/>
          </a:p>
        </p:txBody>
      </p:sp>
    </p:spTree>
    <p:extLst>
      <p:ext uri="{BB962C8B-B14F-4D97-AF65-F5344CB8AC3E}">
        <p14:creationId xmlns:p14="http://schemas.microsoft.com/office/powerpoint/2010/main" val="237857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78500" y="6158914"/>
            <a:ext cx="5753963"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MyExpenses example</a:t>
            </a:r>
          </a:p>
        </p:txBody>
      </p:sp>
      <p:sp>
        <p:nvSpPr>
          <p:cNvPr id="41" name="Rectangle 40"/>
          <p:cNvSpPr/>
          <p:nvPr/>
        </p:nvSpPr>
        <p:spPr>
          <a:xfrm>
            <a:off x="6188901" y="6158914"/>
            <a:ext cx="5779104"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gradFill>
                  <a:gsLst>
                    <a:gs pos="83000">
                      <a:srgbClr val="353535"/>
                    </a:gs>
                    <a:gs pos="100000">
                      <a:srgbClr val="353535"/>
                    </a:gs>
                  </a:gsLst>
                  <a:lin ang="5400000" scaled="1"/>
                </a:gradFill>
                <a:latin typeface="Segoe UI Light" panose="020B0502040204020203" pitchFamily="34" charset="0"/>
                <a:cs typeface="Segoe UI Light" panose="020B0502040204020203" pitchFamily="34" charset="0"/>
              </a:rPr>
              <a:t>Adventure Works Bikes example</a:t>
            </a:r>
          </a:p>
        </p:txBody>
      </p:sp>
      <p:sp>
        <p:nvSpPr>
          <p:cNvPr id="59" name="Title 1"/>
          <p:cNvSpPr>
            <a:spLocks noGrp="1"/>
          </p:cNvSpPr>
          <p:nvPr>
            <p:ph type="title"/>
          </p:nvPr>
        </p:nvSpPr>
        <p:spPr>
          <a:xfrm>
            <a:off x="269240" y="289511"/>
            <a:ext cx="2270760" cy="899665"/>
          </a:xfrm>
        </p:spPr>
        <p:txBody>
          <a:bodyPr/>
          <a:lstStyle/>
          <a:p>
            <a:r>
              <a:rPr lang="en-US" dirty="0"/>
              <a:t>Sessions</a:t>
            </a:r>
          </a:p>
        </p:txBody>
      </p:sp>
      <p:cxnSp>
        <p:nvCxnSpPr>
          <p:cNvPr id="107" name="Straight Connector 106"/>
          <p:cNvCxnSpPr/>
          <p:nvPr/>
        </p:nvCxnSpPr>
        <p:spPr>
          <a:xfrm>
            <a:off x="274639" y="6080945"/>
            <a:ext cx="575324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209091" y="6080945"/>
            <a:ext cx="5761975" cy="172894"/>
            <a:chOff x="6188903" y="6080945"/>
            <a:chExt cx="5782163" cy="172894"/>
          </a:xfrm>
        </p:grpSpPr>
        <p:cxnSp>
          <p:nvCxnSpPr>
            <p:cNvPr id="109" name="Straight Connector 108"/>
            <p:cNvCxnSpPr/>
            <p:nvPr/>
          </p:nvCxnSpPr>
          <p:spPr>
            <a:xfrm>
              <a:off x="6188903" y="6080945"/>
              <a:ext cx="578216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8955127" y="6168073"/>
              <a:ext cx="17153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78500"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light"/>
                <a:ea typeface="+mn-ea"/>
                <a:cs typeface="+mn-cs"/>
              </a:rPr>
              <a:t>EXPERIENCE 1</a:t>
            </a:r>
          </a:p>
        </p:txBody>
      </p:sp>
      <p:sp>
        <p:nvSpPr>
          <p:cNvPr id="8" name="Rectangle 7"/>
          <p:cNvSpPr/>
          <p:nvPr/>
        </p:nvSpPr>
        <p:spPr>
          <a:xfrm>
            <a:off x="3200662"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light"/>
                <a:ea typeface="+mn-ea"/>
                <a:cs typeface="+mn-cs"/>
              </a:rPr>
              <a:t>EXPERIENCE 2</a:t>
            </a:r>
          </a:p>
        </p:txBody>
      </p:sp>
      <p:sp>
        <p:nvSpPr>
          <p:cNvPr id="9" name="Rectangle 8"/>
          <p:cNvSpPr/>
          <p:nvPr/>
        </p:nvSpPr>
        <p:spPr>
          <a:xfrm>
            <a:off x="6122824"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light"/>
                <a:ea typeface="+mn-ea"/>
                <a:cs typeface="+mn-cs"/>
              </a:rPr>
              <a:t>EXPERIENCE 3</a:t>
            </a:r>
          </a:p>
        </p:txBody>
      </p:sp>
      <p:sp>
        <p:nvSpPr>
          <p:cNvPr id="10" name="Rectangle 9"/>
          <p:cNvSpPr/>
          <p:nvPr/>
        </p:nvSpPr>
        <p:spPr>
          <a:xfrm>
            <a:off x="9044985"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light"/>
                <a:ea typeface="+mn-ea"/>
                <a:cs typeface="+mn-cs"/>
              </a:rPr>
              <a:t>EXPERIENCE 4</a:t>
            </a:r>
          </a:p>
        </p:txBody>
      </p:sp>
      <p:sp>
        <p:nvSpPr>
          <p:cNvPr id="11" name="Rectangle 10"/>
          <p:cNvSpPr/>
          <p:nvPr/>
        </p:nvSpPr>
        <p:spPr>
          <a:xfrm>
            <a:off x="274638" y="1326711"/>
            <a:ext cx="2929943"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SQL Server 2016—Everything built-in</a:t>
            </a:r>
          </a:p>
        </p:txBody>
      </p:sp>
      <p:sp>
        <p:nvSpPr>
          <p:cNvPr id="13" name="Rectangle 12"/>
          <p:cNvSpPr/>
          <p:nvPr/>
        </p:nvSpPr>
        <p:spPr>
          <a:xfrm>
            <a:off x="6122825" y="1326711"/>
            <a:ext cx="292608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Evolving SQL workloads from software to SaaS</a:t>
            </a:r>
          </a:p>
        </p:txBody>
      </p:sp>
      <p:sp>
        <p:nvSpPr>
          <p:cNvPr id="14" name="Rectangle 13"/>
          <p:cNvSpPr/>
          <p:nvPr/>
        </p:nvSpPr>
        <p:spPr>
          <a:xfrm>
            <a:off x="9044986" y="1326711"/>
            <a:ext cx="292608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cloud-based web apps</a:t>
            </a:r>
          </a:p>
        </p:txBody>
      </p:sp>
      <p:sp>
        <p:nvSpPr>
          <p:cNvPr id="15" name="Rectangle 14"/>
          <p:cNvSpPr/>
          <p:nvPr/>
        </p:nvSpPr>
        <p:spPr>
          <a:xfrm>
            <a:off x="278500"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6" name="Rectangle 15"/>
          <p:cNvSpPr/>
          <p:nvPr/>
        </p:nvSpPr>
        <p:spPr>
          <a:xfrm>
            <a:off x="3200662"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7" name="Rectangle 16"/>
          <p:cNvSpPr/>
          <p:nvPr/>
        </p:nvSpPr>
        <p:spPr>
          <a:xfrm>
            <a:off x="6122824"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8" name="Rectangle 17"/>
          <p:cNvSpPr/>
          <p:nvPr/>
        </p:nvSpPr>
        <p:spPr>
          <a:xfrm>
            <a:off x="9044985"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cxnSp>
        <p:nvCxnSpPr>
          <p:cNvPr id="27" name="Straight Connector 26"/>
          <p:cNvCxnSpPr>
            <a:cxnSpLocks/>
          </p:cNvCxnSpPr>
          <p:nvPr/>
        </p:nvCxnSpPr>
        <p:spPr>
          <a:xfrm flipH="1">
            <a:off x="3191722" y="2126531"/>
            <a:ext cx="8940" cy="3858768"/>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20194"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040893"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1529" y="23317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Recover from user errors more easily using Temporal </a:t>
            </a:r>
          </a:p>
        </p:txBody>
      </p:sp>
      <p:sp>
        <p:nvSpPr>
          <p:cNvPr id="20" name="Rectangle 19"/>
          <p:cNvSpPr/>
          <p:nvPr/>
        </p:nvSpPr>
        <p:spPr>
          <a:xfrm>
            <a:off x="461529" y="29664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Optimize transactional performance using memory-optimized tables and natively compiled SPs</a:t>
            </a:r>
          </a:p>
        </p:txBody>
      </p:sp>
      <p:sp>
        <p:nvSpPr>
          <p:cNvPr id="21" name="Rectangle 20"/>
          <p:cNvSpPr/>
          <p:nvPr/>
        </p:nvSpPr>
        <p:spPr>
          <a:xfrm>
            <a:off x="461529" y="36011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Provide real-time insights into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app transactions</a:t>
            </a:r>
          </a:p>
        </p:txBody>
      </p:sp>
      <p:sp>
        <p:nvSpPr>
          <p:cNvPr id="22" name="Rectangle 21"/>
          <p:cNvSpPr/>
          <p:nvPr/>
        </p:nvSpPr>
        <p:spPr>
          <a:xfrm>
            <a:off x="461529" y="42358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secure and compliant database apps </a:t>
            </a:r>
          </a:p>
        </p:txBody>
      </p:sp>
      <p:sp>
        <p:nvSpPr>
          <p:cNvPr id="23" name="Rectangle 22"/>
          <p:cNvSpPr/>
          <p:nvPr/>
        </p:nvSpPr>
        <p:spPr>
          <a:xfrm>
            <a:off x="461529" y="4870567"/>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Stretch cold data to the cloud without losing query functionality</a:t>
            </a:r>
          </a:p>
        </p:txBody>
      </p:sp>
      <p:sp>
        <p:nvSpPr>
          <p:cNvPr id="6" name="Rectangle 5"/>
          <p:cNvSpPr/>
          <p:nvPr/>
        </p:nvSpPr>
        <p:spPr>
          <a:xfrm rot="16200000">
            <a:off x="71853" y="253456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1.1</a:t>
            </a:r>
          </a:p>
        </p:txBody>
      </p:sp>
      <p:cxnSp>
        <p:nvCxnSpPr>
          <p:cNvPr id="70" name="Straight Connector 69"/>
          <p:cNvCxnSpPr/>
          <p:nvPr/>
        </p:nvCxnSpPr>
        <p:spPr>
          <a:xfrm>
            <a:off x="461529" y="2923451"/>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529" y="3558147"/>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529" y="4827539"/>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1529" y="4192843"/>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61529" y="550525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Explore the power of JSON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 SQL Server</a:t>
            </a:r>
          </a:p>
        </p:txBody>
      </p:sp>
      <p:cxnSp>
        <p:nvCxnSpPr>
          <p:cNvPr id="94" name="Straight Connector 93"/>
          <p:cNvCxnSpPr/>
          <p:nvPr/>
        </p:nvCxnSpPr>
        <p:spPr>
          <a:xfrm>
            <a:off x="461529" y="5462235"/>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6200000">
            <a:off x="71853" y="316926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1.2</a:t>
            </a:r>
          </a:p>
        </p:txBody>
      </p:sp>
      <p:sp>
        <p:nvSpPr>
          <p:cNvPr id="112" name="Rectangle 111"/>
          <p:cNvSpPr/>
          <p:nvPr/>
        </p:nvSpPr>
        <p:spPr>
          <a:xfrm rot="16200000">
            <a:off x="71853" y="380395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1.3</a:t>
            </a:r>
          </a:p>
        </p:txBody>
      </p:sp>
      <p:sp>
        <p:nvSpPr>
          <p:cNvPr id="113" name="Rectangle 112"/>
          <p:cNvSpPr/>
          <p:nvPr/>
        </p:nvSpPr>
        <p:spPr>
          <a:xfrm rot="16200000">
            <a:off x="71853" y="443865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1.4</a:t>
            </a:r>
          </a:p>
        </p:txBody>
      </p:sp>
      <p:sp>
        <p:nvSpPr>
          <p:cNvPr id="114" name="Rectangle 113"/>
          <p:cNvSpPr/>
          <p:nvPr/>
        </p:nvSpPr>
        <p:spPr>
          <a:xfrm rot="16200000">
            <a:off x="71853" y="507334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1.5</a:t>
            </a:r>
          </a:p>
        </p:txBody>
      </p:sp>
      <p:sp>
        <p:nvSpPr>
          <p:cNvPr id="115" name="Rectangle 114"/>
          <p:cNvSpPr/>
          <p:nvPr/>
        </p:nvSpPr>
        <p:spPr>
          <a:xfrm rot="16200000">
            <a:off x="71853" y="5708044"/>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1.6</a:t>
            </a:r>
          </a:p>
        </p:txBody>
      </p:sp>
      <p:grpSp>
        <p:nvGrpSpPr>
          <p:cNvPr id="34" name="Group 33"/>
          <p:cNvGrpSpPr/>
          <p:nvPr/>
        </p:nvGrpSpPr>
        <p:grpSpPr>
          <a:xfrm>
            <a:off x="3267921" y="2331782"/>
            <a:ext cx="2853439" cy="1183336"/>
            <a:chOff x="3191721" y="2331782"/>
            <a:chExt cx="2935022" cy="1183336"/>
          </a:xfrm>
        </p:grpSpPr>
        <p:sp>
          <p:nvSpPr>
            <p:cNvPr id="116" name="Rectangle 115"/>
            <p:cNvSpPr/>
            <p:nvPr/>
          </p:nvSpPr>
          <p:spPr>
            <a:xfrm>
              <a:off x="3383543" y="2331782"/>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predictive and prescriptive analytics into your app using R</a:t>
              </a:r>
            </a:p>
          </p:txBody>
        </p:sp>
        <p:sp>
          <p:nvSpPr>
            <p:cNvPr id="117" name="Rectangle 116"/>
            <p:cNvSpPr/>
            <p:nvPr/>
          </p:nvSpPr>
          <p:spPr>
            <a:xfrm>
              <a:off x="3383543" y="2966478"/>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Re-architect your LOB workload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for cloud</a:t>
              </a:r>
            </a:p>
          </p:txBody>
        </p:sp>
        <p:sp>
          <p:nvSpPr>
            <p:cNvPr id="119" name="Rectangle 118"/>
            <p:cNvSpPr/>
            <p:nvPr/>
          </p:nvSpPr>
          <p:spPr>
            <a:xfrm rot="16200000">
              <a:off x="2990823" y="2532680"/>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2.1</a:t>
              </a:r>
            </a:p>
          </p:txBody>
        </p:sp>
        <p:cxnSp>
          <p:nvCxnSpPr>
            <p:cNvPr id="120" name="Straight Connector 119"/>
            <p:cNvCxnSpPr/>
            <p:nvPr/>
          </p:nvCxnSpPr>
          <p:spPr>
            <a:xfrm>
              <a:off x="3383543" y="2923450"/>
              <a:ext cx="2651760" cy="0"/>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rot="16200000">
              <a:off x="2990823" y="3167375"/>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2.2</a:t>
              </a:r>
            </a:p>
          </p:txBody>
        </p:sp>
      </p:grpSp>
      <p:sp>
        <p:nvSpPr>
          <p:cNvPr id="12" name="Rectangle 11"/>
          <p:cNvSpPr/>
          <p:nvPr/>
        </p:nvSpPr>
        <p:spPr>
          <a:xfrm>
            <a:off x="3191720" y="1326711"/>
            <a:ext cx="2935019"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LOB apps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with intelligence</a:t>
            </a:r>
          </a:p>
        </p:txBody>
      </p:sp>
      <p:grpSp>
        <p:nvGrpSpPr>
          <p:cNvPr id="43" name="Group 42"/>
          <p:cNvGrpSpPr/>
          <p:nvPr/>
        </p:nvGrpSpPr>
        <p:grpSpPr>
          <a:xfrm>
            <a:off x="6188903" y="2331782"/>
            <a:ext cx="2859569" cy="1818033"/>
            <a:chOff x="427039" y="2484182"/>
            <a:chExt cx="2859569" cy="1818033"/>
          </a:xfrm>
        </p:grpSpPr>
        <p:sp>
          <p:nvSpPr>
            <p:cNvPr id="123" name="Rectangle 122"/>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multitenant cloud-based apps with customer isolation and efficiency</a:t>
              </a:r>
            </a:p>
          </p:txBody>
        </p:sp>
        <p:sp>
          <p:nvSpPr>
            <p:cNvPr id="124" name="Rectangle 123"/>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Leverage built-in service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intelligence for greater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performance and data security</a:t>
              </a:r>
            </a:p>
          </p:txBody>
        </p:sp>
        <p:sp>
          <p:nvSpPr>
            <p:cNvPr id="125" name="Rectangle 124"/>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more secure and compliant apps with minimal custom code changes </a:t>
              </a:r>
            </a:p>
          </p:txBody>
        </p:sp>
        <p:sp>
          <p:nvSpPr>
            <p:cNvPr id="126" name="Rectangle 125"/>
            <p:cNvSpPr/>
            <p:nvPr/>
          </p:nvSpPr>
          <p:spPr>
            <a:xfrm rot="16200000">
              <a:off x="224253" y="268696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3.1</a:t>
              </a:r>
            </a:p>
          </p:txBody>
        </p:sp>
        <p:cxnSp>
          <p:nvCxnSpPr>
            <p:cNvPr id="127" name="Straight Connector 126"/>
            <p:cNvCxnSpPr/>
            <p:nvPr/>
          </p:nvCxnSpPr>
          <p:spPr>
            <a:xfrm>
              <a:off x="613929" y="3075851"/>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3929" y="3710547"/>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rot="16200000">
              <a:off x="224253" y="3321663"/>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3.2</a:t>
              </a:r>
            </a:p>
          </p:txBody>
        </p:sp>
        <p:sp>
          <p:nvSpPr>
            <p:cNvPr id="131" name="Rectangle 130"/>
            <p:cNvSpPr/>
            <p:nvPr/>
          </p:nvSpPr>
          <p:spPr>
            <a:xfrm rot="16200000">
              <a:off x="224253" y="395635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3.3</a:t>
              </a:r>
            </a:p>
          </p:txBody>
        </p:sp>
      </p:grpSp>
      <p:grpSp>
        <p:nvGrpSpPr>
          <p:cNvPr id="44" name="Group 43"/>
          <p:cNvGrpSpPr/>
          <p:nvPr/>
        </p:nvGrpSpPr>
        <p:grpSpPr>
          <a:xfrm>
            <a:off x="9108436" y="2331782"/>
            <a:ext cx="2859569" cy="2452729"/>
            <a:chOff x="427039" y="2484182"/>
            <a:chExt cx="2859569" cy="2452729"/>
          </a:xfrm>
        </p:grpSpPr>
        <p:sp>
          <p:nvSpPr>
            <p:cNvPr id="132" name="Rectangle 131"/>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Accelerate development with NoSQL</a:t>
              </a:r>
            </a:p>
          </p:txBody>
        </p:sp>
        <p:sp>
          <p:nvSpPr>
            <p:cNvPr id="133" name="Rectangle 132"/>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first-class search experiences within your web apps</a:t>
              </a:r>
            </a:p>
          </p:txBody>
        </p:sp>
        <p:sp>
          <p:nvSpPr>
            <p:cNvPr id="134" name="Rectangle 133"/>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Process unstructured Big Data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using U-SQL</a:t>
              </a:r>
            </a:p>
          </p:txBody>
        </p:sp>
        <p:sp>
          <p:nvSpPr>
            <p:cNvPr id="135" name="Rectangle 134"/>
            <p:cNvSpPr/>
            <p:nvPr/>
          </p:nvSpPr>
          <p:spPr>
            <a:xfrm>
              <a:off x="613929" y="43882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SQL-based cloud DW solutions to support BI</a:t>
              </a:r>
            </a:p>
          </p:txBody>
        </p:sp>
        <p:sp>
          <p:nvSpPr>
            <p:cNvPr id="136" name="Rectangle 135"/>
            <p:cNvSpPr/>
            <p:nvPr/>
          </p:nvSpPr>
          <p:spPr>
            <a:xfrm rot="16200000">
              <a:off x="224253" y="268696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4.1</a:t>
              </a:r>
            </a:p>
          </p:txBody>
        </p:sp>
        <p:cxnSp>
          <p:nvCxnSpPr>
            <p:cNvPr id="137" name="Straight Connector 136"/>
            <p:cNvCxnSpPr/>
            <p:nvPr/>
          </p:nvCxnSpPr>
          <p:spPr>
            <a:xfrm>
              <a:off x="613929" y="3075851"/>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13929" y="3710547"/>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929" y="4345243"/>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rot="16200000">
              <a:off x="224253" y="332166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4.2</a:t>
              </a:r>
            </a:p>
          </p:txBody>
        </p:sp>
        <p:sp>
          <p:nvSpPr>
            <p:cNvPr id="142" name="Rectangle 141"/>
            <p:cNvSpPr/>
            <p:nvPr/>
          </p:nvSpPr>
          <p:spPr>
            <a:xfrm rot="16200000">
              <a:off x="224253" y="395635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4.3</a:t>
              </a:r>
            </a:p>
          </p:txBody>
        </p:sp>
        <p:sp>
          <p:nvSpPr>
            <p:cNvPr id="143" name="Rectangle 142"/>
            <p:cNvSpPr/>
            <p:nvPr/>
          </p:nvSpPr>
          <p:spPr>
            <a:xfrm rot="16200000">
              <a:off x="224253" y="459105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4.4</a:t>
              </a:r>
            </a:p>
          </p:txBody>
        </p:sp>
      </p:grpSp>
      <p:cxnSp>
        <p:nvCxnSpPr>
          <p:cNvPr id="111" name="Straight Connector 110"/>
          <p:cNvCxnSpPr/>
          <p:nvPr/>
        </p:nvCxnSpPr>
        <p:spPr>
          <a:xfrm rot="5400000">
            <a:off x="3111935" y="6167343"/>
            <a:ext cx="172796"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6044" y="1003300"/>
            <a:ext cx="12006746" cy="5588000"/>
            <a:chOff x="116044" y="1003300"/>
            <a:chExt cx="12006746" cy="5588000"/>
          </a:xfrm>
        </p:grpSpPr>
        <p:grpSp>
          <p:nvGrpSpPr>
            <p:cNvPr id="2" name="Group 1"/>
            <p:cNvGrpSpPr/>
            <p:nvPr/>
          </p:nvGrpSpPr>
          <p:grpSpPr>
            <a:xfrm>
              <a:off x="210509" y="2248044"/>
              <a:ext cx="5849721" cy="4343256"/>
              <a:chOff x="3569228" y="1093214"/>
              <a:chExt cx="17469380" cy="6074120"/>
            </a:xfrm>
          </p:grpSpPr>
          <p:sp>
            <p:nvSpPr>
              <p:cNvPr id="71" name="Rectangle 70"/>
              <p:cNvSpPr/>
              <p:nvPr/>
            </p:nvSpPr>
            <p:spPr>
              <a:xfrm>
                <a:off x="3569228" y="1093214"/>
                <a:ext cx="17469380" cy="535847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2" name="Rectangle 71"/>
              <p:cNvSpPr/>
              <p:nvPr/>
            </p:nvSpPr>
            <p:spPr>
              <a:xfrm>
                <a:off x="3661205" y="6429251"/>
                <a:ext cx="17308558" cy="73808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75" name="Rectangle 74"/>
            <p:cNvSpPr/>
            <p:nvPr/>
          </p:nvSpPr>
          <p:spPr>
            <a:xfrm>
              <a:off x="9055708" y="6048799"/>
              <a:ext cx="3067082" cy="25669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6" name="Group 75"/>
            <p:cNvGrpSpPr/>
            <p:nvPr/>
          </p:nvGrpSpPr>
          <p:grpSpPr>
            <a:xfrm>
              <a:off x="6183870" y="2058231"/>
              <a:ext cx="5938920" cy="4021354"/>
              <a:chOff x="3202567" y="1134508"/>
              <a:chExt cx="8772589" cy="5586104"/>
            </a:xfrm>
          </p:grpSpPr>
          <p:sp>
            <p:nvSpPr>
              <p:cNvPr id="77" name="Rectangle 76"/>
              <p:cNvSpPr/>
              <p:nvPr/>
            </p:nvSpPr>
            <p:spPr>
              <a:xfrm>
                <a:off x="7493767" y="1134508"/>
                <a:ext cx="4481389" cy="486847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9" name="Rectangle 78"/>
              <p:cNvSpPr/>
              <p:nvPr/>
            </p:nvSpPr>
            <p:spPr>
              <a:xfrm>
                <a:off x="7642668" y="5985298"/>
                <a:ext cx="4325338" cy="735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0" name="Rectangle 79"/>
              <p:cNvSpPr/>
              <p:nvPr/>
            </p:nvSpPr>
            <p:spPr>
              <a:xfrm>
                <a:off x="3202567" y="5985299"/>
                <a:ext cx="2899302" cy="3246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1" name="Rectangle 80"/>
            <p:cNvSpPr/>
            <p:nvPr/>
          </p:nvSpPr>
          <p:spPr>
            <a:xfrm>
              <a:off x="9039728" y="1003300"/>
              <a:ext cx="2982873" cy="11218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3" name="Rectangle 82"/>
            <p:cNvSpPr/>
            <p:nvPr/>
          </p:nvSpPr>
          <p:spPr>
            <a:xfrm>
              <a:off x="116044" y="1155700"/>
              <a:ext cx="6010695" cy="11218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8348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969" r="6421"/>
          <a:stretch/>
        </p:blipFill>
        <p:spPr>
          <a:xfrm>
            <a:off x="6675516" y="0"/>
            <a:ext cx="5516484" cy="6858000"/>
          </a:xfrm>
          <a:prstGeom prst="rect">
            <a:avLst/>
          </a:prstGeom>
        </p:spPr>
      </p:pic>
      <p:sp>
        <p:nvSpPr>
          <p:cNvPr id="11" name="Title 1"/>
          <p:cNvSpPr txBox="1">
            <a:spLocks/>
          </p:cNvSpPr>
          <p:nvPr/>
        </p:nvSpPr>
        <p:spPr>
          <a:xfrm>
            <a:off x="274638" y="289511"/>
            <a:ext cx="6400877" cy="1916341"/>
          </a:xfrm>
          <a:prstGeom prst="rect">
            <a:avLst/>
          </a:prstGeom>
        </p:spPr>
        <p:txBody>
          <a:bodyPr vert="horz" lIns="182880" tIns="146304" rIns="182880" bIns="146304"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Aft>
                <a:spcPts val="600"/>
              </a:spcAft>
              <a:defRPr/>
            </a:pPr>
            <a:r>
              <a:rPr lang="en-US" sz="4800" dirty="0" err="1">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AdventureWorks</a:t>
            </a:r>
            <a:r>
              <a:rPr lang="en-US" sz="48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 Bikes</a:t>
            </a:r>
          </a:p>
          <a:p>
            <a:pPr algn="l">
              <a:spcAft>
                <a:spcPts val="600"/>
              </a:spcAft>
              <a:defRPr/>
            </a:pPr>
            <a:r>
              <a:rPr lang="en-US" sz="3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An ecommerce SaaS platform </a:t>
            </a:r>
            <a:br>
              <a:rPr lang="en-US" sz="3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40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for bike companies</a:t>
            </a:r>
          </a:p>
        </p:txBody>
      </p:sp>
      <p:sp>
        <p:nvSpPr>
          <p:cNvPr id="10" name="Rectangle 9"/>
          <p:cNvSpPr/>
          <p:nvPr/>
        </p:nvSpPr>
        <p:spPr>
          <a:xfrm>
            <a:off x="391160" y="4175760"/>
            <a:ext cx="4354341" cy="2264889"/>
          </a:xfrm>
          <a:prstGeom prst="rect">
            <a:avLst/>
          </a:prstGeom>
        </p:spPr>
        <p:txBody>
          <a:bodyPr vert="horz" lIns="182880" tIns="146304" rIns="182880" bIns="146304" rtlCol="0">
            <a:noAutofit/>
          </a:bodyPr>
          <a:lstStyle/>
          <a:p>
            <a:pPr>
              <a:lnSpc>
                <a:spcPct val="90000"/>
              </a:lnSpc>
              <a:spcAft>
                <a:spcPts val="600"/>
              </a:spcAft>
            </a:pPr>
            <a:r>
              <a:rPr lang="en-GB" sz="220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Leverage built-in </a:t>
            </a:r>
            <a:br>
              <a:rPr lang="en-GB" sz="220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br>
            <a:r>
              <a:rPr lang="en-GB" sz="220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automation to: </a:t>
            </a:r>
          </a:p>
          <a:p>
            <a:pPr>
              <a:lnSpc>
                <a:spcPct val="90000"/>
              </a:lnSpc>
              <a:spcAft>
                <a:spcPts val="1000"/>
              </a:spcAft>
            </a:pPr>
            <a:r>
              <a:rPr lang="en-US" dirty="0">
                <a:gradFill>
                  <a:gsLst>
                    <a:gs pos="83000">
                      <a:srgbClr val="FFFFFF"/>
                    </a:gs>
                    <a:gs pos="100000">
                      <a:srgbClr val="FFFFFF"/>
                    </a:gs>
                  </a:gsLst>
                  <a:lin ang="5400000" scaled="1"/>
                </a:gradFill>
                <a:latin typeface="Segoe UI Semilight"/>
                <a:cs typeface="Segoe UI Light" panose="020B0502040204020203" pitchFamily="34" charset="0"/>
              </a:rPr>
              <a:t>Manage unpredictable usage </a:t>
            </a:r>
            <a:br>
              <a:rPr lang="en-US" dirty="0">
                <a:gradFill>
                  <a:gsLst>
                    <a:gs pos="83000">
                      <a:srgbClr val="FFFFFF"/>
                    </a:gs>
                    <a:gs pos="100000">
                      <a:srgbClr val="FFFFFF"/>
                    </a:gs>
                  </a:gsLst>
                  <a:lin ang="5400000" scaled="1"/>
                </a:gradFill>
                <a:latin typeface="Segoe UI Semilight"/>
                <a:cs typeface="Segoe UI Light" panose="020B0502040204020203" pitchFamily="34" charset="0"/>
              </a:rPr>
            </a:br>
            <a:r>
              <a:rPr lang="en-US" dirty="0">
                <a:gradFill>
                  <a:gsLst>
                    <a:gs pos="83000">
                      <a:srgbClr val="FFFFFF"/>
                    </a:gs>
                    <a:gs pos="100000">
                      <a:srgbClr val="FFFFFF"/>
                    </a:gs>
                  </a:gsLst>
                  <a:lin ang="5400000" scaled="1"/>
                </a:gradFill>
                <a:latin typeface="Segoe UI Semilight"/>
                <a:cs typeface="Segoe UI Light" panose="020B0502040204020203" pitchFamily="34" charset="0"/>
              </a:rPr>
              <a:t>patterns for multiple databases</a:t>
            </a:r>
          </a:p>
          <a:p>
            <a:pPr>
              <a:lnSpc>
                <a:spcPct val="90000"/>
              </a:lnSpc>
              <a:spcAft>
                <a:spcPts val="1000"/>
              </a:spcAft>
            </a:pPr>
            <a:r>
              <a:rPr lang="en-US" dirty="0">
                <a:gradFill>
                  <a:gsLst>
                    <a:gs pos="83000">
                      <a:srgbClr val="FFFFFF"/>
                    </a:gs>
                    <a:gs pos="100000">
                      <a:srgbClr val="FFFFFF"/>
                    </a:gs>
                  </a:gsLst>
                  <a:lin ang="5400000" scaled="1"/>
                </a:gradFill>
                <a:latin typeface="Segoe UI Semilight"/>
                <a:cs typeface="Segoe UI Light" panose="020B0502040204020203" pitchFamily="34" charset="0"/>
              </a:rPr>
              <a:t>Automatically fine tune DB performance</a:t>
            </a:r>
          </a:p>
          <a:p>
            <a:pPr>
              <a:lnSpc>
                <a:spcPct val="90000"/>
              </a:lnSpc>
              <a:spcAft>
                <a:spcPts val="1000"/>
              </a:spcAft>
            </a:pPr>
            <a:r>
              <a:rPr lang="en-US" dirty="0">
                <a:gradFill>
                  <a:gsLst>
                    <a:gs pos="83000">
                      <a:srgbClr val="FFFFFF"/>
                    </a:gs>
                    <a:gs pos="100000">
                      <a:srgbClr val="FFFFFF"/>
                    </a:gs>
                  </a:gsLst>
                  <a:lin ang="5400000" scaled="1"/>
                </a:gradFill>
                <a:latin typeface="Segoe UI Semilight"/>
                <a:cs typeface="Segoe UI Light" panose="020B0502040204020203" pitchFamily="34" charset="0"/>
              </a:rPr>
              <a:t>Flag potential threats to security</a:t>
            </a:r>
          </a:p>
        </p:txBody>
      </p:sp>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4"/>
          <p:cNvGrpSpPr>
            <a:grpSpLocks noChangeAspect="1"/>
          </p:cNvGrpSpPr>
          <p:nvPr/>
        </p:nvGrpSpPr>
        <p:grpSpPr bwMode="auto">
          <a:xfrm flipH="1">
            <a:off x="4748788" y="5635155"/>
            <a:ext cx="1372835" cy="795435"/>
            <a:chOff x="2474" y="-1113"/>
            <a:chExt cx="1253" cy="726"/>
          </a:xfrm>
          <a:solidFill>
            <a:schemeClr val="accent4"/>
          </a:solidFill>
        </p:grpSpPr>
        <p:sp>
          <p:nvSpPr>
            <p:cNvPr id="27"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464" y="-654"/>
              <a:ext cx="49" cy="51"/>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8"/>
            <p:cNvSpPr>
              <a:spLocks noChangeArrowheads="1"/>
            </p:cNvSpPr>
            <p:nvPr/>
          </p:nvSpPr>
          <p:spPr bwMode="auto">
            <a:xfrm>
              <a:off x="2691" y="-654"/>
              <a:ext cx="49" cy="51"/>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Line 11"/>
            <p:cNvSpPr>
              <a:spLocks noChangeShapeType="1"/>
            </p:cNvSpPr>
            <p:nvPr/>
          </p:nvSpPr>
          <p:spPr bwMode="auto">
            <a:xfrm>
              <a:off x="3266" y="-962"/>
              <a:ext cx="0" cy="0"/>
            </a:xfrm>
            <a:prstGeom prst="line">
              <a:avLst/>
            </a:prstGeom>
            <a:grpFill/>
            <a:ln w="3175" cap="rnd">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14"/>
            <p:cNvSpPr>
              <a:spLocks noChangeArrowheads="1"/>
            </p:cNvSpPr>
            <p:nvPr/>
          </p:nvSpPr>
          <p:spPr bwMode="auto">
            <a:xfrm>
              <a:off x="3091" y="-622"/>
              <a:ext cx="116" cy="116"/>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 name="Content Placeholder 2"/>
          <p:cNvSpPr txBox="1">
            <a:spLocks/>
          </p:cNvSpPr>
          <p:nvPr/>
        </p:nvSpPr>
        <p:spPr>
          <a:xfrm>
            <a:off x="274638" y="2270906"/>
            <a:ext cx="5923993" cy="1538314"/>
          </a:xfrm>
          <a:prstGeom prst="rect">
            <a:avLst/>
          </a:prstGeom>
        </p:spPr>
        <p:txBody>
          <a:bodyPr vert="horz" lIns="182880" tIns="146304" rIns="182880" bIns="146304"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200"/>
              </a:spcAft>
              <a:defRPr/>
            </a:pPr>
            <a:r>
              <a:rPr lang="en-US" sz="2200" dirty="0">
                <a:gradFill>
                  <a:gsLst>
                    <a:gs pos="83000">
                      <a:srgbClr val="FFFFFF"/>
                    </a:gs>
                    <a:gs pos="100000">
                      <a:srgbClr val="FFFFFF"/>
                    </a:gs>
                  </a:gsLst>
                  <a:lin ang="5400000" scaled="1"/>
                </a:gradFill>
                <a:cs typeface="Segoe UI Light" panose="020B0502040204020203" pitchFamily="34" charset="0"/>
              </a:rPr>
              <a:t>Build multitenant apps with customer isolation and efficiency</a:t>
            </a:r>
          </a:p>
          <a:p>
            <a:pPr lvl="0" algn="l">
              <a:spcBef>
                <a:spcPts val="0"/>
              </a:spcBef>
              <a:spcAft>
                <a:spcPts val="1200"/>
              </a:spcAft>
              <a:defRPr/>
            </a:pPr>
            <a:r>
              <a:rPr lang="en-US" sz="2200" dirty="0">
                <a:gradFill>
                  <a:gsLst>
                    <a:gs pos="83000">
                      <a:srgbClr val="FFFFFF"/>
                    </a:gs>
                    <a:gs pos="100000">
                      <a:srgbClr val="FFFFFF"/>
                    </a:gs>
                  </a:gsLst>
                  <a:lin ang="5400000" scaled="1"/>
                </a:gradFill>
                <a:cs typeface="Segoe UI Light" panose="020B0502040204020203" pitchFamily="34" charset="0"/>
              </a:rPr>
              <a:t>Intelligently manage your data environment</a:t>
            </a:r>
          </a:p>
        </p:txBody>
      </p:sp>
    </p:spTree>
    <p:extLst>
      <p:ext uri="{BB962C8B-B14F-4D97-AF65-F5344CB8AC3E}">
        <p14:creationId xmlns:p14="http://schemas.microsoft.com/office/powerpoint/2010/main" val="203986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61952" y="1635327"/>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5640141" y="3452017"/>
            <a:ext cx="2540450" cy="1662084"/>
            <a:chOff x="9210545" y="5074015"/>
            <a:chExt cx="2021653" cy="1322662"/>
          </a:xfrm>
        </p:grpSpPr>
        <p:pic>
          <p:nvPicPr>
            <p:cNvPr id="224" name="Graphic 2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225" name="Graphic 2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88" name="Rectangle 87"/>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55" name="Title 3"/>
          <p:cNvSpPr>
            <a:spLocks noGrp="1"/>
          </p:cNvSpPr>
          <p:nvPr>
            <p:ph type="title"/>
          </p:nvPr>
        </p:nvSpPr>
        <p:spPr>
          <a:xfrm>
            <a:off x="455830" y="289511"/>
            <a:ext cx="11469250" cy="899665"/>
          </a:xfrm>
        </p:spPr>
        <p:txBody>
          <a:bodyPr/>
          <a:lstStyle/>
          <a:p>
            <a:pPr lvl="0"/>
            <a:r>
              <a:rPr lang="en-US" dirty="0"/>
              <a:t>Ecommerce SaaS architecture</a:t>
            </a:r>
            <a:br>
              <a:rPr lang="en-US" dirty="0"/>
            </a:br>
            <a:r>
              <a:rPr lang="en-US" sz="3600" dirty="0" err="1">
                <a:gradFill>
                  <a:gsLst>
                    <a:gs pos="1250">
                      <a:schemeClr val="accent4"/>
                    </a:gs>
                    <a:gs pos="100000">
                      <a:schemeClr val="accent4"/>
                    </a:gs>
                  </a:gsLst>
                  <a:lin ang="5400000" scaled="0"/>
                </a:gradFill>
              </a:rPr>
              <a:t>AdventureWorks</a:t>
            </a:r>
            <a:r>
              <a:rPr lang="en-US" sz="3600" dirty="0">
                <a:gradFill>
                  <a:gsLst>
                    <a:gs pos="1250">
                      <a:schemeClr val="accent4"/>
                    </a:gs>
                    <a:gs pos="100000">
                      <a:schemeClr val="accent4"/>
                    </a:gs>
                  </a:gsLst>
                  <a:lin ang="5400000" scaled="0"/>
                </a:gradFill>
              </a:rPr>
              <a:t> Bikes app </a:t>
            </a:r>
          </a:p>
        </p:txBody>
      </p:sp>
      <p:grpSp>
        <p:nvGrpSpPr>
          <p:cNvPr id="7" name="Group 6"/>
          <p:cNvGrpSpPr/>
          <p:nvPr/>
        </p:nvGrpSpPr>
        <p:grpSpPr>
          <a:xfrm>
            <a:off x="3994196" y="5568599"/>
            <a:ext cx="1418198" cy="1146178"/>
            <a:chOff x="2056874" y="2241332"/>
            <a:chExt cx="1478669" cy="1101014"/>
          </a:xfrm>
        </p:grpSpPr>
        <p:grpSp>
          <p:nvGrpSpPr>
            <p:cNvPr id="8" name="Group 7"/>
            <p:cNvGrpSpPr/>
            <p:nvPr/>
          </p:nvGrpSpPr>
          <p:grpSpPr>
            <a:xfrm>
              <a:off x="2056874" y="2241332"/>
              <a:ext cx="1478669" cy="1101014"/>
              <a:chOff x="3237208" y="3914221"/>
              <a:chExt cx="1100790" cy="819646"/>
            </a:xfrm>
          </p:grpSpPr>
          <p:sp>
            <p:nvSpPr>
              <p:cNvPr id="11" name="Rectangle 10"/>
              <p:cNvSpPr/>
              <p:nvPr/>
            </p:nvSpPr>
            <p:spPr>
              <a:xfrm>
                <a:off x="3237208" y="4010928"/>
                <a:ext cx="1100790" cy="72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reeform 100"/>
              <p:cNvSpPr/>
              <p:nvPr/>
            </p:nvSpPr>
            <p:spPr>
              <a:xfrm>
                <a:off x="3237208" y="3914221"/>
                <a:ext cx="1100790" cy="81964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 name="Rectangle 8"/>
            <p:cNvSpPr/>
            <p:nvPr/>
          </p:nvSpPr>
          <p:spPr>
            <a:xfrm>
              <a:off x="2136544" y="2936999"/>
              <a:ext cx="1314410" cy="354779"/>
            </a:xfrm>
            <a:prstGeom prst="rect">
              <a:avLst/>
            </a:prstGeom>
          </p:spPr>
          <p:txBody>
            <a:bodyPr wrap="square" lIns="0" tIns="0" rIns="0" bIns="0">
              <a:spAutoFit/>
            </a:bodyPr>
            <a:lstStyle/>
            <a:p>
              <a:pPr algn="ctr">
                <a:defRPr/>
              </a:pPr>
              <a:r>
                <a:rPr lang="en-US" sz="1200" b="1" kern="0" dirty="0">
                  <a:gradFill>
                    <a:gsLst>
                      <a:gs pos="1250">
                        <a:schemeClr val="accent1"/>
                      </a:gs>
                      <a:gs pos="100000">
                        <a:schemeClr val="accent1"/>
                      </a:gs>
                    </a:gsLst>
                    <a:lin ang="5400000" scaled="0"/>
                  </a:gradFill>
                  <a:ea typeface="Segoe UI Black" panose="020B0A02040204020203" pitchFamily="34" charset="0"/>
                  <a:cs typeface="Segoe UI Black" panose="020B0A02040204020203" pitchFamily="34" charset="0"/>
                </a:rPr>
                <a:t>Single Page App </a:t>
              </a:r>
              <a:br>
                <a:rPr lang="en-US" sz="1200" b="1" kern="0" dirty="0">
                  <a:gradFill>
                    <a:gsLst>
                      <a:gs pos="1250">
                        <a:schemeClr val="accent1"/>
                      </a:gs>
                      <a:gs pos="100000">
                        <a:schemeClr val="accent1"/>
                      </a:gs>
                    </a:gsLst>
                    <a:lin ang="5400000" scaled="0"/>
                  </a:gradFill>
                  <a:ea typeface="Segoe UI Black" panose="020B0A02040204020203" pitchFamily="34" charset="0"/>
                  <a:cs typeface="Segoe UI Black" panose="020B0A02040204020203" pitchFamily="34" charset="0"/>
                </a:rPr>
              </a:br>
              <a:endParaRPr lang="en-US" sz="1200" b="1" kern="0" dirty="0">
                <a:gradFill>
                  <a:gsLst>
                    <a:gs pos="1250">
                      <a:schemeClr val="accent1"/>
                    </a:gs>
                    <a:gs pos="100000">
                      <a:schemeClr val="accent1"/>
                    </a:gs>
                  </a:gsLst>
                  <a:lin ang="5400000" scaled="0"/>
                </a:gradFill>
                <a:ea typeface="Segoe UI Black" panose="020B0A02040204020203" pitchFamily="34" charset="0"/>
                <a:cs typeface="Segoe UI Black" panose="020B0A02040204020203" pitchFamily="34" charset="0"/>
              </a:endParaRPr>
            </a:p>
          </p:txBody>
        </p:sp>
        <p:sp>
          <p:nvSpPr>
            <p:cNvPr id="10" name="Freeform 99"/>
            <p:cNvSpPr>
              <a:spLocks noChangeAspect="1"/>
            </p:cNvSpPr>
            <p:nvPr/>
          </p:nvSpPr>
          <p:spPr bwMode="auto">
            <a:xfrm>
              <a:off x="2605699" y="2505235"/>
              <a:ext cx="376098" cy="37276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rgbClr val="0078D7"/>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13" name="Freeform: Shape 12"/>
          <p:cNvSpPr/>
          <p:nvPr/>
        </p:nvSpPr>
        <p:spPr bwMode="auto">
          <a:xfrm>
            <a:off x="2376358" y="4728504"/>
            <a:ext cx="1043347" cy="10410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 name="Group 13"/>
          <p:cNvGrpSpPr/>
          <p:nvPr/>
        </p:nvGrpSpPr>
        <p:grpSpPr>
          <a:xfrm>
            <a:off x="3952199" y="3890963"/>
            <a:ext cx="1512433" cy="990931"/>
            <a:chOff x="3263717" y="3358854"/>
            <a:chExt cx="1539325" cy="1150472"/>
          </a:xfrm>
        </p:grpSpPr>
        <p:sp>
          <p:nvSpPr>
            <p:cNvPr id="15" name="Rectangle 14"/>
            <p:cNvSpPr/>
            <p:nvPr/>
          </p:nvSpPr>
          <p:spPr bwMode="auto">
            <a:xfrm>
              <a:off x="3263717" y="3358854"/>
              <a:ext cx="1539325" cy="1150472"/>
            </a:xfrm>
            <a:prstGeom prst="rect">
              <a:avLst/>
            </a:prstGeom>
            <a:solidFill>
              <a:schemeClr val="bg1"/>
            </a:solidFill>
            <a:ln w="38100">
              <a:solidFill>
                <a:srgbClr val="83CC2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lang="en-US" sz="2000" kern="0" dirty="0">
                <a:gradFill>
                  <a:gsLst>
                    <a:gs pos="0">
                      <a:srgbClr val="FFFFFF"/>
                    </a:gs>
                    <a:gs pos="100000">
                      <a:srgbClr val="FFFFFF"/>
                    </a:gs>
                  </a:gsLst>
                  <a:lin ang="5400000" scaled="0"/>
                </a:gradFill>
              </a:endParaRPr>
            </a:p>
          </p:txBody>
        </p:sp>
        <p:sp>
          <p:nvSpPr>
            <p:cNvPr id="16" name="Rectangle 15"/>
            <p:cNvSpPr/>
            <p:nvPr/>
          </p:nvSpPr>
          <p:spPr>
            <a:xfrm>
              <a:off x="3349218" y="3451696"/>
              <a:ext cx="1368324" cy="964788"/>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Entity Framework REST Services</a:t>
              </a:r>
            </a:p>
          </p:txBody>
        </p:sp>
      </p:grpSp>
      <p:sp>
        <p:nvSpPr>
          <p:cNvPr id="17" name="TextBox 16"/>
          <p:cNvSpPr txBox="1"/>
          <p:nvPr/>
        </p:nvSpPr>
        <p:spPr>
          <a:xfrm>
            <a:off x="2097640" y="5809528"/>
            <a:ext cx="1514666" cy="646331"/>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Azure </a:t>
            </a:r>
            <a:r>
              <a:rPr lang="en-US" b="1" kern="0" dirty="0" err="1">
                <a:gradFill>
                  <a:gsLst>
                    <a:gs pos="1250">
                      <a:schemeClr val="tx1"/>
                    </a:gs>
                    <a:gs pos="100000">
                      <a:schemeClr val="tx1"/>
                    </a:gs>
                  </a:gsLst>
                  <a:lin ang="5400000" scaled="0"/>
                </a:gradFill>
              </a:rPr>
              <a:t>AppService</a:t>
            </a:r>
            <a:endParaRPr lang="en-US" b="1" kern="0" dirty="0">
              <a:gradFill>
                <a:gsLst>
                  <a:gs pos="1250">
                    <a:schemeClr val="tx1"/>
                  </a:gs>
                  <a:gs pos="100000">
                    <a:schemeClr val="tx1"/>
                  </a:gs>
                </a:gsLst>
                <a:lin ang="5400000" scaled="0"/>
              </a:gradFill>
            </a:endParaRPr>
          </a:p>
        </p:txBody>
      </p:sp>
      <p:grpSp>
        <p:nvGrpSpPr>
          <p:cNvPr id="18" name="Group 17"/>
          <p:cNvGrpSpPr/>
          <p:nvPr/>
        </p:nvGrpSpPr>
        <p:grpSpPr>
          <a:xfrm>
            <a:off x="3489475" y="4451264"/>
            <a:ext cx="402021" cy="1643743"/>
            <a:chOff x="2737757" y="3957537"/>
            <a:chExt cx="402021" cy="1643743"/>
          </a:xfrm>
        </p:grpSpPr>
        <p:sp>
          <p:nvSpPr>
            <p:cNvPr id="19" name="Left Bracket 18"/>
            <p:cNvSpPr/>
            <p:nvPr/>
          </p:nvSpPr>
          <p:spPr>
            <a:xfrm>
              <a:off x="2931806" y="3957537"/>
              <a:ext cx="207972" cy="1643743"/>
            </a:xfrm>
            <a:prstGeom prst="leftBracket">
              <a:avLst>
                <a:gd name="adj" fmla="val 9764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flipH="1">
              <a:off x="2737757" y="4779408"/>
              <a:ext cx="19404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H="1">
            <a:off x="2088184" y="5249031"/>
            <a:ext cx="567617"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77588" y="4728504"/>
            <a:ext cx="1310596" cy="1041055"/>
            <a:chOff x="3104055" y="3815075"/>
            <a:chExt cx="1233943" cy="918791"/>
          </a:xfrm>
        </p:grpSpPr>
        <p:sp>
          <p:nvSpPr>
            <p:cNvPr id="23" name="Rectangle 22"/>
            <p:cNvSpPr/>
            <p:nvPr/>
          </p:nvSpPr>
          <p:spPr>
            <a:xfrm>
              <a:off x="3104055" y="3923480"/>
              <a:ext cx="1233943" cy="810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5" name="Rectangle 24"/>
          <p:cNvSpPr/>
          <p:nvPr/>
        </p:nvSpPr>
        <p:spPr>
          <a:xfrm>
            <a:off x="804081" y="5366861"/>
            <a:ext cx="1232855" cy="369332"/>
          </a:xfrm>
          <a:prstGeom prst="rect">
            <a:avLst/>
          </a:prstGeom>
        </p:spPr>
        <p:txBody>
          <a:bodyPr wrap="square" lIns="0" tIns="0" rIns="0" bIns="0">
            <a:spAutoFit/>
          </a:bodyPr>
          <a:lstStyle/>
          <a:p>
            <a:pPr algn="ctr">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26" name="Freeform 99"/>
          <p:cNvSpPr>
            <a:spLocks noChangeAspect="1"/>
          </p:cNvSpPr>
          <p:nvPr/>
        </p:nvSpPr>
        <p:spPr bwMode="auto">
          <a:xfrm>
            <a:off x="1222124" y="4940885"/>
            <a:ext cx="421524" cy="417780"/>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nvGrpSpPr>
          <p:cNvPr id="28" name="Group 27"/>
          <p:cNvGrpSpPr/>
          <p:nvPr/>
        </p:nvGrpSpPr>
        <p:grpSpPr>
          <a:xfrm>
            <a:off x="5809279" y="1754603"/>
            <a:ext cx="1076468" cy="1299166"/>
            <a:chOff x="7162204" y="2407480"/>
            <a:chExt cx="1076468" cy="1299166"/>
          </a:xfrm>
        </p:grpSpPr>
        <p:sp>
          <p:nvSpPr>
            <p:cNvPr id="29"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extBox 29"/>
            <p:cNvSpPr txBox="1"/>
            <p:nvPr/>
          </p:nvSpPr>
          <p:spPr>
            <a:xfrm>
              <a:off x="7162204" y="2981524"/>
              <a:ext cx="1076468" cy="46166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bg1"/>
                      </a:gs>
                      <a:gs pos="100000">
                        <a:schemeClr val="bg1"/>
                      </a:gs>
                    </a:gsLst>
                    <a:lin ang="5400000" scaled="0"/>
                  </a:gradFill>
                </a:rPr>
                <a:t>AZURE SQL SERVER</a:t>
              </a:r>
            </a:p>
          </p:txBody>
        </p:sp>
      </p:grpSp>
      <p:grpSp>
        <p:nvGrpSpPr>
          <p:cNvPr id="33" name="Group 32"/>
          <p:cNvGrpSpPr/>
          <p:nvPr/>
        </p:nvGrpSpPr>
        <p:grpSpPr>
          <a:xfrm>
            <a:off x="6952135" y="2771071"/>
            <a:ext cx="4708839" cy="2105721"/>
            <a:chOff x="6708802" y="2751311"/>
            <a:chExt cx="4708839" cy="2105721"/>
          </a:xfrm>
        </p:grpSpPr>
        <p:sp>
          <p:nvSpPr>
            <p:cNvPr id="34" name="Rectangle 33"/>
            <p:cNvSpPr/>
            <p:nvPr/>
          </p:nvSpPr>
          <p:spPr bwMode="auto">
            <a:xfrm rot="5400000">
              <a:off x="8023090" y="1437023"/>
              <a:ext cx="2080264" cy="4708839"/>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kern="0" dirty="0">
                <a:solidFill>
                  <a:srgbClr val="107C10"/>
                </a:solidFill>
                <a:cs typeface="Segoe UI" pitchFamily="34" charset="0"/>
              </a:endParaRPr>
            </a:p>
          </p:txBody>
        </p:sp>
        <p:grpSp>
          <p:nvGrpSpPr>
            <p:cNvPr id="35" name="Group 34"/>
            <p:cNvGrpSpPr/>
            <p:nvPr/>
          </p:nvGrpSpPr>
          <p:grpSpPr>
            <a:xfrm>
              <a:off x="6840543" y="3720971"/>
              <a:ext cx="1009977" cy="752027"/>
              <a:chOff x="6412526" y="3907689"/>
              <a:chExt cx="1009977" cy="752027"/>
            </a:xfrm>
          </p:grpSpPr>
          <p:grpSp>
            <p:nvGrpSpPr>
              <p:cNvPr id="139" name="Group 138"/>
              <p:cNvGrpSpPr/>
              <p:nvPr/>
            </p:nvGrpSpPr>
            <p:grpSpPr>
              <a:xfrm>
                <a:off x="6412527" y="3907689"/>
                <a:ext cx="1009976" cy="752027"/>
                <a:chOff x="2331433" y="3147790"/>
                <a:chExt cx="927810" cy="694772"/>
              </a:xfrm>
              <a:solidFill>
                <a:srgbClr val="107C10"/>
              </a:solidFill>
            </p:grpSpPr>
            <p:sp>
              <p:nvSpPr>
                <p:cNvPr id="160" name="Rectangle 159"/>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1</a:t>
                  </a:r>
                </a:p>
              </p:txBody>
            </p:sp>
            <p:sp>
              <p:nvSpPr>
                <p:cNvPr id="16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4">
                        <a:lumMod val="75000"/>
                      </a:schemeClr>
                    </a:solidFill>
                    <a:effectLst/>
                    <a:uLnTx/>
                    <a:uFillTx/>
                    <a:latin typeface="Segoe UI"/>
                    <a:ea typeface="+mn-ea"/>
                    <a:cs typeface="+mn-cs"/>
                  </a:endParaRPr>
                </a:p>
              </p:txBody>
            </p:sp>
          </p:grpSp>
          <p:sp>
            <p:nvSpPr>
              <p:cNvPr id="140" name="Rectangle 139"/>
              <p:cNvSpPr/>
              <p:nvPr/>
            </p:nvSpPr>
            <p:spPr>
              <a:xfrm>
                <a:off x="6412526" y="3928451"/>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4">
                      <a:lumMod val="75000"/>
                    </a:schemeClr>
                  </a:solidFill>
                  <a:effectLst/>
                  <a:uLnTx/>
                  <a:uFillTx/>
                </a:endParaRPr>
              </a:p>
            </p:txBody>
          </p:sp>
          <p:grpSp>
            <p:nvGrpSpPr>
              <p:cNvPr id="141" name="Group 4"/>
              <p:cNvGrpSpPr>
                <a:grpSpLocks noChangeAspect="1"/>
              </p:cNvGrpSpPr>
              <p:nvPr/>
            </p:nvGrpSpPr>
            <p:grpSpPr bwMode="auto">
              <a:xfrm flipH="1">
                <a:off x="6519895" y="4251239"/>
                <a:ext cx="567627" cy="328889"/>
                <a:chOff x="2474" y="-1113"/>
                <a:chExt cx="1253" cy="726"/>
              </a:xfrm>
              <a:solidFill>
                <a:srgbClr val="0078D7"/>
              </a:solidFill>
            </p:grpSpPr>
            <p:sp>
              <p:nvSpPr>
                <p:cNvPr id="147"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Oval 7"/>
                <p:cNvSpPr>
                  <a:spLocks noChangeArrowheads="1"/>
                </p:cNvSpPr>
                <p:nvPr/>
              </p:nvSpPr>
              <p:spPr bwMode="auto">
                <a:xfrm>
                  <a:off x="3464"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Oval 8"/>
                <p:cNvSpPr>
                  <a:spLocks noChangeArrowheads="1"/>
                </p:cNvSpPr>
                <p:nvPr/>
              </p:nvSpPr>
              <p:spPr bwMode="auto">
                <a:xfrm>
                  <a:off x="2691"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Line 11"/>
                <p:cNvSpPr>
                  <a:spLocks noChangeShapeType="1"/>
                </p:cNvSpPr>
                <p:nvPr/>
              </p:nvSpPr>
              <p:spPr bwMode="auto">
                <a:xfrm>
                  <a:off x="3266" y="-962"/>
                  <a:ext cx="0" cy="0"/>
                </a:xfrm>
                <a:prstGeom prst="line">
                  <a:avLst/>
                </a:prstGeom>
                <a:grpFill/>
                <a:ln w="31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Oval 14"/>
                <p:cNvSpPr>
                  <a:spLocks noChangeArrowheads="1"/>
                </p:cNvSpPr>
                <p:nvPr/>
              </p:nvSpPr>
              <p:spPr bwMode="auto">
                <a:xfrm>
                  <a:off x="3091" y="-622"/>
                  <a:ext cx="116" cy="116"/>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2" name="Group 141"/>
              <p:cNvGrpSpPr/>
              <p:nvPr/>
            </p:nvGrpSpPr>
            <p:grpSpPr>
              <a:xfrm>
                <a:off x="7154716" y="4312181"/>
                <a:ext cx="173935" cy="227691"/>
                <a:chOff x="6748671" y="2634245"/>
                <a:chExt cx="173935" cy="227691"/>
              </a:xfrm>
            </p:grpSpPr>
            <p:cxnSp>
              <p:nvCxnSpPr>
                <p:cNvPr id="143" name="Straight Connector 14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7997087" y="3726641"/>
              <a:ext cx="1009974" cy="752026"/>
              <a:chOff x="7584450" y="3918262"/>
              <a:chExt cx="1009974" cy="752026"/>
            </a:xfrm>
          </p:grpSpPr>
          <p:grpSp>
            <p:nvGrpSpPr>
              <p:cNvPr id="116" name="Group 115"/>
              <p:cNvGrpSpPr/>
              <p:nvPr/>
            </p:nvGrpSpPr>
            <p:grpSpPr>
              <a:xfrm>
                <a:off x="7584451" y="3918262"/>
                <a:ext cx="1009973" cy="752026"/>
                <a:chOff x="2331433" y="3147790"/>
                <a:chExt cx="927809" cy="694770"/>
              </a:xfrm>
              <a:solidFill>
                <a:srgbClr val="107C10"/>
              </a:solidFill>
            </p:grpSpPr>
            <p:sp>
              <p:nvSpPr>
                <p:cNvPr id="137" name="Rectangle 136"/>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2</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7584450" y="3939023"/>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4">
                      <a:lumMod val="75000"/>
                    </a:schemeClr>
                  </a:solidFill>
                  <a:effectLst/>
                  <a:uLnTx/>
                  <a:uFillTx/>
                </a:endParaRPr>
              </a:p>
            </p:txBody>
          </p:sp>
          <p:grpSp>
            <p:nvGrpSpPr>
              <p:cNvPr id="118" name="Group 4"/>
              <p:cNvGrpSpPr>
                <a:grpSpLocks noChangeAspect="1"/>
              </p:cNvGrpSpPr>
              <p:nvPr/>
            </p:nvGrpSpPr>
            <p:grpSpPr bwMode="auto">
              <a:xfrm flipH="1">
                <a:off x="7693847" y="4259896"/>
                <a:ext cx="567627" cy="328889"/>
                <a:chOff x="2474" y="-1113"/>
                <a:chExt cx="1253" cy="726"/>
              </a:xfrm>
              <a:solidFill>
                <a:srgbClr val="00B0F0"/>
              </a:solidFill>
            </p:grpSpPr>
            <p:sp>
              <p:nvSpPr>
                <p:cNvPr id="12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Oval 7"/>
                <p:cNvSpPr>
                  <a:spLocks noChangeArrowheads="1"/>
                </p:cNvSpPr>
                <p:nvPr/>
              </p:nvSpPr>
              <p:spPr bwMode="auto">
                <a:xfrm>
                  <a:off x="3464"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Oval 8"/>
                <p:cNvSpPr>
                  <a:spLocks noChangeArrowheads="1"/>
                </p:cNvSpPr>
                <p:nvPr/>
              </p:nvSpPr>
              <p:spPr bwMode="auto">
                <a:xfrm>
                  <a:off x="2691"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Line 11"/>
                <p:cNvSpPr>
                  <a:spLocks noChangeShapeType="1"/>
                </p:cNvSpPr>
                <p:nvPr/>
              </p:nvSpPr>
              <p:spPr bwMode="auto">
                <a:xfrm>
                  <a:off x="3266" y="-962"/>
                  <a:ext cx="0" cy="0"/>
                </a:xfrm>
                <a:prstGeom prst="line">
                  <a:avLst/>
                </a:prstGeom>
                <a:grpFill/>
                <a:ln w="3175" cap="rnd">
                  <a:solidFill>
                    <a:srgbClr val="00B0F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Oval 14"/>
                <p:cNvSpPr>
                  <a:spLocks noChangeArrowheads="1"/>
                </p:cNvSpPr>
                <p:nvPr/>
              </p:nvSpPr>
              <p:spPr bwMode="auto">
                <a:xfrm>
                  <a:off x="3091" y="-622"/>
                  <a:ext cx="116" cy="116"/>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9" name="Group 118"/>
              <p:cNvGrpSpPr/>
              <p:nvPr/>
            </p:nvGrpSpPr>
            <p:grpSpPr>
              <a:xfrm>
                <a:off x="8328668" y="4320838"/>
                <a:ext cx="173935" cy="227691"/>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7" name="Group 36"/>
            <p:cNvGrpSpPr/>
            <p:nvPr/>
          </p:nvGrpSpPr>
          <p:grpSpPr>
            <a:xfrm>
              <a:off x="9154409" y="3720971"/>
              <a:ext cx="1009974" cy="752026"/>
              <a:chOff x="8756784" y="3914896"/>
              <a:chExt cx="1009974" cy="752026"/>
            </a:xfrm>
          </p:grpSpPr>
          <p:grpSp>
            <p:nvGrpSpPr>
              <p:cNvPr id="92" name="Group 91"/>
              <p:cNvGrpSpPr/>
              <p:nvPr/>
            </p:nvGrpSpPr>
            <p:grpSpPr>
              <a:xfrm>
                <a:off x="8756785" y="3914896"/>
                <a:ext cx="1009973" cy="752026"/>
                <a:chOff x="2331433" y="3147790"/>
                <a:chExt cx="927809" cy="694770"/>
              </a:xfrm>
              <a:solidFill>
                <a:srgbClr val="107C10"/>
              </a:solidFill>
            </p:grpSpPr>
            <p:sp>
              <p:nvSpPr>
                <p:cNvPr id="114" name="Rectangle 113"/>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3</a:t>
                  </a:r>
                </a:p>
              </p:txBody>
            </p:sp>
            <p:sp>
              <p:nvSpPr>
                <p:cNvPr id="11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4" name="Rectangle 93"/>
              <p:cNvSpPr/>
              <p:nvPr/>
            </p:nvSpPr>
            <p:spPr>
              <a:xfrm>
                <a:off x="8756784" y="3935657"/>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4">
                      <a:lumMod val="75000"/>
                    </a:schemeClr>
                  </a:solidFill>
                  <a:effectLst/>
                  <a:uLnTx/>
                  <a:uFillTx/>
                </a:endParaRPr>
              </a:p>
            </p:txBody>
          </p:sp>
          <p:grpSp>
            <p:nvGrpSpPr>
              <p:cNvPr id="95" name="Group 4"/>
              <p:cNvGrpSpPr>
                <a:grpSpLocks noChangeAspect="1"/>
              </p:cNvGrpSpPr>
              <p:nvPr/>
            </p:nvGrpSpPr>
            <p:grpSpPr bwMode="auto">
              <a:xfrm flipH="1">
                <a:off x="8863371" y="4254663"/>
                <a:ext cx="567627" cy="328889"/>
                <a:chOff x="2474" y="-1113"/>
                <a:chExt cx="1253" cy="726"/>
              </a:xfrm>
              <a:solidFill>
                <a:srgbClr val="7030A0"/>
              </a:solidFill>
            </p:grpSpPr>
            <p:sp>
              <p:nvSpPr>
                <p:cNvPr id="101"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Oval 7"/>
                <p:cNvSpPr>
                  <a:spLocks noChangeArrowheads="1"/>
                </p:cNvSpPr>
                <p:nvPr/>
              </p:nvSpPr>
              <p:spPr bwMode="auto">
                <a:xfrm>
                  <a:off x="3464"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Oval 8"/>
                <p:cNvSpPr>
                  <a:spLocks noChangeArrowheads="1"/>
                </p:cNvSpPr>
                <p:nvPr/>
              </p:nvSpPr>
              <p:spPr bwMode="auto">
                <a:xfrm>
                  <a:off x="2691"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Line 11"/>
                <p:cNvSpPr>
                  <a:spLocks noChangeShapeType="1"/>
                </p:cNvSpPr>
                <p:nvPr/>
              </p:nvSpPr>
              <p:spPr bwMode="auto">
                <a:xfrm>
                  <a:off x="3266" y="-962"/>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Oval 14"/>
                <p:cNvSpPr>
                  <a:spLocks noChangeArrowheads="1"/>
                </p:cNvSpPr>
                <p:nvPr/>
              </p:nvSpPr>
              <p:spPr bwMode="auto">
                <a:xfrm>
                  <a:off x="3091" y="-622"/>
                  <a:ext cx="116" cy="116"/>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6" name="Group 95"/>
              <p:cNvGrpSpPr/>
              <p:nvPr/>
            </p:nvGrpSpPr>
            <p:grpSpPr>
              <a:xfrm>
                <a:off x="9498192" y="4315605"/>
                <a:ext cx="173935" cy="227691"/>
                <a:chOff x="6748671" y="2634245"/>
                <a:chExt cx="173935" cy="227691"/>
              </a:xfrm>
            </p:grpSpPr>
            <p:cxnSp>
              <p:nvCxnSpPr>
                <p:cNvPr id="97" name="Straight Connector 9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p:nvPr/>
          </p:nvGrpSpPr>
          <p:grpSpPr>
            <a:xfrm>
              <a:off x="10284041" y="3720971"/>
              <a:ext cx="1009974" cy="752026"/>
              <a:chOff x="9871404" y="3889660"/>
              <a:chExt cx="1009974" cy="752026"/>
            </a:xfrm>
          </p:grpSpPr>
          <p:grpSp>
            <p:nvGrpSpPr>
              <p:cNvPr id="67" name="Group 66"/>
              <p:cNvGrpSpPr/>
              <p:nvPr/>
            </p:nvGrpSpPr>
            <p:grpSpPr>
              <a:xfrm>
                <a:off x="9871405" y="3889660"/>
                <a:ext cx="1009973" cy="752026"/>
                <a:chOff x="2331433" y="3147790"/>
                <a:chExt cx="927809" cy="694770"/>
              </a:xfrm>
              <a:solidFill>
                <a:srgbClr val="107C10"/>
              </a:solidFill>
            </p:grpSpPr>
            <p:sp>
              <p:nvSpPr>
                <p:cNvPr id="90" name="Rectangle 89"/>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4</a:t>
                  </a:r>
                </a:p>
              </p:txBody>
            </p:sp>
            <p:sp>
              <p:nvSpPr>
                <p:cNvPr id="9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9871404" y="3910421"/>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9" name="Group 4"/>
              <p:cNvGrpSpPr>
                <a:grpSpLocks noChangeAspect="1"/>
              </p:cNvGrpSpPr>
              <p:nvPr/>
            </p:nvGrpSpPr>
            <p:grpSpPr bwMode="auto">
              <a:xfrm flipH="1">
                <a:off x="9972013" y="4213290"/>
                <a:ext cx="567627" cy="328889"/>
                <a:chOff x="2474" y="-1113"/>
                <a:chExt cx="1253" cy="726"/>
              </a:xfrm>
              <a:solidFill>
                <a:srgbClr val="FFC000"/>
              </a:solidFill>
            </p:grpSpPr>
            <p:sp>
              <p:nvSpPr>
                <p:cNvPr id="75"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7"/>
                <p:cNvSpPr>
                  <a:spLocks noChangeArrowheads="1"/>
                </p:cNvSpPr>
                <p:nvPr/>
              </p:nvSpPr>
              <p:spPr bwMode="auto">
                <a:xfrm>
                  <a:off x="3464"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
                <p:cNvSpPr>
                  <a:spLocks noChangeArrowheads="1"/>
                </p:cNvSpPr>
                <p:nvPr/>
              </p:nvSpPr>
              <p:spPr bwMode="auto">
                <a:xfrm>
                  <a:off x="2691"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Line 11"/>
                <p:cNvSpPr>
                  <a:spLocks noChangeShapeType="1"/>
                </p:cNvSpPr>
                <p:nvPr/>
              </p:nvSpPr>
              <p:spPr bwMode="auto">
                <a:xfrm>
                  <a:off x="3266" y="-962"/>
                  <a:ext cx="0" cy="0"/>
                </a:xfrm>
                <a:prstGeom prst="line">
                  <a:avLst/>
                </a:prstGeom>
                <a:grpFill/>
                <a:ln w="3175" cap="rnd">
                  <a:solidFill>
                    <a:srgbClr val="FFC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14"/>
                <p:cNvSpPr>
                  <a:spLocks noChangeArrowheads="1"/>
                </p:cNvSpPr>
                <p:nvPr/>
              </p:nvSpPr>
              <p:spPr bwMode="auto">
                <a:xfrm>
                  <a:off x="3091" y="-622"/>
                  <a:ext cx="116" cy="116"/>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0" name="Group 69"/>
              <p:cNvGrpSpPr/>
              <p:nvPr/>
            </p:nvGrpSpPr>
            <p:grpSpPr>
              <a:xfrm>
                <a:off x="10606834" y="4274232"/>
                <a:ext cx="173935" cy="227691"/>
                <a:chOff x="6748671" y="2634245"/>
                <a:chExt cx="173935" cy="227691"/>
              </a:xfrm>
            </p:grpSpPr>
            <p:cxnSp>
              <p:nvCxnSpPr>
                <p:cNvPr id="71" name="Straight Connector 7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9" name="Straight Connector 38"/>
            <p:cNvCxnSpPr>
              <a:cxnSpLocks/>
            </p:cNvCxnSpPr>
            <p:nvPr/>
          </p:nvCxnSpPr>
          <p:spPr>
            <a:xfrm>
              <a:off x="6840543" y="4529890"/>
              <a:ext cx="4453472"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030747" y="4584187"/>
              <a:ext cx="108742"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437448" y="4549255"/>
              <a:ext cx="13335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gradFill>
                    <a:gsLst>
                      <a:gs pos="1250">
                        <a:schemeClr val="tx1"/>
                      </a:gs>
                      <a:gs pos="100000">
                        <a:schemeClr val="tx1"/>
                      </a:gs>
                    </a:gsLst>
                    <a:lin ang="5400000" scaled="0"/>
                  </a:gradFill>
                </a:rPr>
                <a:t>Tenants</a:t>
              </a:r>
            </a:p>
          </p:txBody>
        </p:sp>
        <p:grpSp>
          <p:nvGrpSpPr>
            <p:cNvPr id="42" name="Group 41"/>
            <p:cNvGrpSpPr/>
            <p:nvPr/>
          </p:nvGrpSpPr>
          <p:grpSpPr>
            <a:xfrm>
              <a:off x="6841578" y="2881514"/>
              <a:ext cx="1009974" cy="752026"/>
              <a:chOff x="6428941" y="3051906"/>
              <a:chExt cx="1009974" cy="752026"/>
            </a:xfrm>
          </p:grpSpPr>
          <p:grpSp>
            <p:nvGrpSpPr>
              <p:cNvPr id="43" name="Group 42"/>
              <p:cNvGrpSpPr/>
              <p:nvPr/>
            </p:nvGrpSpPr>
            <p:grpSpPr>
              <a:xfrm>
                <a:off x="6428942" y="3051906"/>
                <a:ext cx="1009973" cy="752026"/>
                <a:chOff x="2331433" y="3147790"/>
                <a:chExt cx="927809" cy="694770"/>
              </a:xfrm>
              <a:solidFill>
                <a:srgbClr val="107C10"/>
              </a:solidFill>
            </p:grpSpPr>
            <p:sp>
              <p:nvSpPr>
                <p:cNvPr id="65" name="Rectangle 64"/>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MASTER</a:t>
                  </a:r>
                </a:p>
              </p:txBody>
            </p:sp>
            <p:sp>
              <p:nvSpPr>
                <p:cNvPr id="6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4" name="Rectangle 43"/>
              <p:cNvSpPr/>
              <p:nvPr/>
            </p:nvSpPr>
            <p:spPr>
              <a:xfrm>
                <a:off x="6428941" y="3072667"/>
                <a:ext cx="929974" cy="67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5" name="Group 4"/>
              <p:cNvGrpSpPr>
                <a:grpSpLocks noChangeAspect="1"/>
              </p:cNvGrpSpPr>
              <p:nvPr/>
            </p:nvGrpSpPr>
            <p:grpSpPr bwMode="auto">
              <a:xfrm flipH="1">
                <a:off x="6529550" y="3375536"/>
                <a:ext cx="567627" cy="328889"/>
                <a:chOff x="2474" y="-1113"/>
                <a:chExt cx="1253" cy="726"/>
              </a:xfrm>
              <a:solidFill>
                <a:schemeClr val="accent3"/>
              </a:solidFill>
            </p:grpSpPr>
            <p:sp>
              <p:nvSpPr>
                <p:cNvPr id="51"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Oval 7"/>
                <p:cNvSpPr>
                  <a:spLocks noChangeArrowheads="1"/>
                </p:cNvSpPr>
                <p:nvPr/>
              </p:nvSpPr>
              <p:spPr bwMode="auto">
                <a:xfrm>
                  <a:off x="3464"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Oval 8"/>
                <p:cNvSpPr>
                  <a:spLocks noChangeArrowheads="1"/>
                </p:cNvSpPr>
                <p:nvPr/>
              </p:nvSpPr>
              <p:spPr bwMode="auto">
                <a:xfrm>
                  <a:off x="2691"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Line 11"/>
                <p:cNvSpPr>
                  <a:spLocks noChangeShapeType="1"/>
                </p:cNvSpPr>
                <p:nvPr/>
              </p:nvSpPr>
              <p:spPr bwMode="auto">
                <a:xfrm>
                  <a:off x="3266" y="-962"/>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14"/>
                <p:cNvSpPr>
                  <a:spLocks noChangeArrowheads="1"/>
                </p:cNvSpPr>
                <p:nvPr/>
              </p:nvSpPr>
              <p:spPr bwMode="auto">
                <a:xfrm>
                  <a:off x="3091" y="-622"/>
                  <a:ext cx="116" cy="116"/>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6" name="Group 45"/>
              <p:cNvGrpSpPr/>
              <p:nvPr/>
            </p:nvGrpSpPr>
            <p:grpSpPr>
              <a:xfrm>
                <a:off x="7164371" y="3436478"/>
                <a:ext cx="173935" cy="227691"/>
                <a:chOff x="6748671" y="2634245"/>
                <a:chExt cx="173935" cy="227691"/>
              </a:xfrm>
            </p:grpSpPr>
            <p:cxnSp>
              <p:nvCxnSpPr>
                <p:cNvPr id="47" name="Straight Connector 4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62" name="Group 161"/>
          <p:cNvGrpSpPr/>
          <p:nvPr/>
        </p:nvGrpSpPr>
        <p:grpSpPr>
          <a:xfrm>
            <a:off x="7005252" y="1697299"/>
            <a:ext cx="845416" cy="952577"/>
            <a:chOff x="7486800" y="883984"/>
            <a:chExt cx="709417" cy="799339"/>
          </a:xfrm>
        </p:grpSpPr>
        <p:sp>
          <p:nvSpPr>
            <p:cNvPr id="163" name="Rectangle 162"/>
            <p:cNvSpPr/>
            <p:nvPr/>
          </p:nvSpPr>
          <p:spPr>
            <a:xfrm>
              <a:off x="7486800" y="895923"/>
              <a:ext cx="709416" cy="78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TextBox 163"/>
            <p:cNvSpPr txBox="1"/>
            <p:nvPr/>
          </p:nvSpPr>
          <p:spPr>
            <a:xfrm>
              <a:off x="7486800" y="883984"/>
              <a:ext cx="709417" cy="325414"/>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ELASTIC </a:t>
              </a:r>
              <a:b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DATABASE </a:t>
              </a:r>
              <a:b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POOLS</a:t>
              </a:r>
            </a:p>
          </p:txBody>
        </p:sp>
        <p:sp>
          <p:nvSpPr>
            <p:cNvPr id="165" name="Freeform: Shape 221"/>
            <p:cNvSpPr/>
            <p:nvPr/>
          </p:nvSpPr>
          <p:spPr bwMode="auto">
            <a:xfrm>
              <a:off x="7729367" y="1240478"/>
              <a:ext cx="277987" cy="412262"/>
            </a:xfrm>
            <a:custGeom>
              <a:avLst/>
              <a:gdLst>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1757 w 856935"/>
                <a:gd name="connsiteY90" fmla="*/ 416612 h 1270853"/>
                <a:gd name="connsiteX91" fmla="*/ 59429 w 856935"/>
                <a:gd name="connsiteY91" fmla="*/ 496115 h 1270853"/>
                <a:gd name="connsiteX92" fmla="*/ 60408 w 856935"/>
                <a:gd name="connsiteY92" fmla="*/ 496429 h 1270853"/>
                <a:gd name="connsiteX93" fmla="*/ 62040 w 856935"/>
                <a:gd name="connsiteY93" fmla="*/ 498312 h 1270853"/>
                <a:gd name="connsiteX94" fmla="*/ 64651 w 856935"/>
                <a:gd name="connsiteY94" fmla="*/ 500822 h 1270853"/>
                <a:gd name="connsiteX95" fmla="*/ 68894 w 856935"/>
                <a:gd name="connsiteY95" fmla="*/ 504275 h 1270853"/>
                <a:gd name="connsiteX96" fmla="*/ 74443 w 856935"/>
                <a:gd name="connsiteY96" fmla="*/ 508041 h 1270853"/>
                <a:gd name="connsiteX97" fmla="*/ 80645 w 856935"/>
                <a:gd name="connsiteY97" fmla="*/ 512748 h 1270853"/>
                <a:gd name="connsiteX98" fmla="*/ 88152 w 856935"/>
                <a:gd name="connsiteY98" fmla="*/ 518083 h 1270853"/>
                <a:gd name="connsiteX99" fmla="*/ 97618 w 856935"/>
                <a:gd name="connsiteY99" fmla="*/ 523419 h 1270853"/>
                <a:gd name="connsiteX100" fmla="*/ 107410 w 856935"/>
                <a:gd name="connsiteY100" fmla="*/ 529382 h 1270853"/>
                <a:gd name="connsiteX101" fmla="*/ 119161 w 856935"/>
                <a:gd name="connsiteY101" fmla="*/ 535659 h 1270853"/>
                <a:gd name="connsiteX102" fmla="*/ 131890 w 856935"/>
                <a:gd name="connsiteY102" fmla="*/ 542249 h 1270853"/>
                <a:gd name="connsiteX103" fmla="*/ 145926 w 856935"/>
                <a:gd name="connsiteY103" fmla="*/ 548840 h 1270853"/>
                <a:gd name="connsiteX104" fmla="*/ 161593 w 856935"/>
                <a:gd name="connsiteY104" fmla="*/ 555117 h 1270853"/>
                <a:gd name="connsiteX105" fmla="*/ 178240 w 856935"/>
                <a:gd name="connsiteY105" fmla="*/ 561707 h 1270853"/>
                <a:gd name="connsiteX106" fmla="*/ 196192 w 856935"/>
                <a:gd name="connsiteY106" fmla="*/ 567984 h 1270853"/>
                <a:gd name="connsiteX107" fmla="*/ 215776 w 856935"/>
                <a:gd name="connsiteY107" fmla="*/ 573947 h 1270853"/>
                <a:gd name="connsiteX108" fmla="*/ 236666 w 856935"/>
                <a:gd name="connsiteY108" fmla="*/ 579596 h 1270853"/>
                <a:gd name="connsiteX109" fmla="*/ 258862 w 856935"/>
                <a:gd name="connsiteY109" fmla="*/ 584617 h 1270853"/>
                <a:gd name="connsiteX110" fmla="*/ 282363 w 856935"/>
                <a:gd name="connsiteY110" fmla="*/ 589325 h 1270853"/>
                <a:gd name="connsiteX111" fmla="*/ 307822 w 856935"/>
                <a:gd name="connsiteY111" fmla="*/ 593405 h 1270853"/>
                <a:gd name="connsiteX112" fmla="*/ 333935 w 856935"/>
                <a:gd name="connsiteY112" fmla="*/ 596857 h 1270853"/>
                <a:gd name="connsiteX113" fmla="*/ 362006 w 856935"/>
                <a:gd name="connsiteY113" fmla="*/ 599054 h 1270853"/>
                <a:gd name="connsiteX114" fmla="*/ 391382 w 856935"/>
                <a:gd name="connsiteY114" fmla="*/ 600623 h 1270853"/>
                <a:gd name="connsiteX115" fmla="*/ 422717 w 856935"/>
                <a:gd name="connsiteY115" fmla="*/ 600937 h 1270853"/>
                <a:gd name="connsiteX116" fmla="*/ 453725 w 856935"/>
                <a:gd name="connsiteY116" fmla="*/ 600623 h 1270853"/>
                <a:gd name="connsiteX117" fmla="*/ 483102 w 856935"/>
                <a:gd name="connsiteY117" fmla="*/ 599054 h 1270853"/>
                <a:gd name="connsiteX118" fmla="*/ 511172 w 856935"/>
                <a:gd name="connsiteY118" fmla="*/ 596857 h 1270853"/>
                <a:gd name="connsiteX119" fmla="*/ 538264 w 856935"/>
                <a:gd name="connsiteY119" fmla="*/ 593405 h 1270853"/>
                <a:gd name="connsiteX120" fmla="*/ 563397 w 856935"/>
                <a:gd name="connsiteY120" fmla="*/ 589953 h 1270853"/>
                <a:gd name="connsiteX121" fmla="*/ 587225 w 856935"/>
                <a:gd name="connsiteY121" fmla="*/ 585245 h 1270853"/>
                <a:gd name="connsiteX122" fmla="*/ 610073 w 856935"/>
                <a:gd name="connsiteY122" fmla="*/ 580224 h 1270853"/>
                <a:gd name="connsiteX123" fmla="*/ 631289 w 856935"/>
                <a:gd name="connsiteY123" fmla="*/ 574888 h 1270853"/>
                <a:gd name="connsiteX124" fmla="*/ 650873 w 856935"/>
                <a:gd name="connsiteY124" fmla="*/ 568926 h 1270853"/>
                <a:gd name="connsiteX125" fmla="*/ 669805 w 856935"/>
                <a:gd name="connsiteY125" fmla="*/ 562963 h 1270853"/>
                <a:gd name="connsiteX126" fmla="*/ 686778 w 856935"/>
                <a:gd name="connsiteY126" fmla="*/ 556686 h 1270853"/>
                <a:gd name="connsiteX127" fmla="*/ 702445 w 856935"/>
                <a:gd name="connsiteY127" fmla="*/ 550409 h 1270853"/>
                <a:gd name="connsiteX128" fmla="*/ 717134 w 856935"/>
                <a:gd name="connsiteY128" fmla="*/ 543818 h 1270853"/>
                <a:gd name="connsiteX129" fmla="*/ 730516 w 856935"/>
                <a:gd name="connsiteY129" fmla="*/ 537542 h 1270853"/>
                <a:gd name="connsiteX130" fmla="*/ 742267 w 856935"/>
                <a:gd name="connsiteY130" fmla="*/ 531579 h 1270853"/>
                <a:gd name="connsiteX131" fmla="*/ 753038 w 856935"/>
                <a:gd name="connsiteY131" fmla="*/ 525929 h 1270853"/>
                <a:gd name="connsiteX132" fmla="*/ 762504 w 856935"/>
                <a:gd name="connsiteY132" fmla="*/ 520594 h 1270853"/>
                <a:gd name="connsiteX133" fmla="*/ 770337 w 856935"/>
                <a:gd name="connsiteY133" fmla="*/ 515259 h 1270853"/>
                <a:gd name="connsiteX134" fmla="*/ 777192 w 856935"/>
                <a:gd name="connsiteY134" fmla="*/ 511179 h 1270853"/>
                <a:gd name="connsiteX135" fmla="*/ 783067 w 856935"/>
                <a:gd name="connsiteY135" fmla="*/ 507099 h 1270853"/>
                <a:gd name="connsiteX136" fmla="*/ 786984 w 856935"/>
                <a:gd name="connsiteY136" fmla="*/ 503647 h 1270853"/>
                <a:gd name="connsiteX137" fmla="*/ 789922 w 856935"/>
                <a:gd name="connsiteY137" fmla="*/ 501450 h 1270853"/>
                <a:gd name="connsiteX138" fmla="*/ 791880 w 856935"/>
                <a:gd name="connsiteY138" fmla="*/ 500195 h 1270853"/>
                <a:gd name="connsiteX139" fmla="*/ 792533 w 856935"/>
                <a:gd name="connsiteY139" fmla="*/ 499567 h 1270853"/>
                <a:gd name="connsiteX140" fmla="*/ 829652 w 856935"/>
                <a:gd name="connsiteY140" fmla="*/ 425188 h 1270853"/>
                <a:gd name="connsiteX141" fmla="*/ 824530 w 856935"/>
                <a:gd name="connsiteY141" fmla="*/ 427864 h 1270853"/>
                <a:gd name="connsiteX142" fmla="*/ 814532 w 856935"/>
                <a:gd name="connsiteY142" fmla="*/ 432882 h 1270853"/>
                <a:gd name="connsiteX143" fmla="*/ 802464 w 856935"/>
                <a:gd name="connsiteY143" fmla="*/ 438570 h 1270853"/>
                <a:gd name="connsiteX144" fmla="*/ 789018 w 856935"/>
                <a:gd name="connsiteY144" fmla="*/ 444592 h 1270853"/>
                <a:gd name="connsiteX145" fmla="*/ 774193 w 856935"/>
                <a:gd name="connsiteY145" fmla="*/ 450614 h 1270853"/>
                <a:gd name="connsiteX146" fmla="*/ 757988 w 856935"/>
                <a:gd name="connsiteY146" fmla="*/ 457305 h 1270853"/>
                <a:gd name="connsiteX147" fmla="*/ 740405 w 856935"/>
                <a:gd name="connsiteY147" fmla="*/ 463662 h 1270853"/>
                <a:gd name="connsiteX148" fmla="*/ 721097 w 856935"/>
                <a:gd name="connsiteY148" fmla="*/ 470353 h 1270853"/>
                <a:gd name="connsiteX149" fmla="*/ 700755 w 856935"/>
                <a:gd name="connsiteY149" fmla="*/ 476710 h 1270853"/>
                <a:gd name="connsiteX150" fmla="*/ 679034 w 856935"/>
                <a:gd name="connsiteY150" fmla="*/ 482732 h 1270853"/>
                <a:gd name="connsiteX151" fmla="*/ 655934 w 856935"/>
                <a:gd name="connsiteY151" fmla="*/ 488754 h 1270853"/>
                <a:gd name="connsiteX152" fmla="*/ 631455 w 856935"/>
                <a:gd name="connsiteY152" fmla="*/ 494442 h 1270853"/>
                <a:gd name="connsiteX153" fmla="*/ 605597 w 856935"/>
                <a:gd name="connsiteY153" fmla="*/ 499795 h 1270853"/>
                <a:gd name="connsiteX154" fmla="*/ 579049 w 856935"/>
                <a:gd name="connsiteY154" fmla="*/ 504144 h 1270853"/>
                <a:gd name="connsiteX155" fmla="*/ 550433 w 856935"/>
                <a:gd name="connsiteY155" fmla="*/ 508493 h 1270853"/>
                <a:gd name="connsiteX156" fmla="*/ 521127 w 856935"/>
                <a:gd name="connsiteY156" fmla="*/ 511504 h 1270853"/>
                <a:gd name="connsiteX157" fmla="*/ 490442 w 856935"/>
                <a:gd name="connsiteY157" fmla="*/ 514181 h 1270853"/>
                <a:gd name="connsiteX158" fmla="*/ 458722 w 856935"/>
                <a:gd name="connsiteY158" fmla="*/ 515519 h 1270853"/>
                <a:gd name="connsiteX159" fmla="*/ 425969 w 856935"/>
                <a:gd name="connsiteY159" fmla="*/ 516188 h 1270853"/>
                <a:gd name="connsiteX160" fmla="*/ 392870 w 856935"/>
                <a:gd name="connsiteY160" fmla="*/ 515519 h 1270853"/>
                <a:gd name="connsiteX161" fmla="*/ 361151 w 856935"/>
                <a:gd name="connsiteY161" fmla="*/ 514181 h 1270853"/>
                <a:gd name="connsiteX162" fmla="*/ 330466 w 856935"/>
                <a:gd name="connsiteY162" fmla="*/ 511170 h 1270853"/>
                <a:gd name="connsiteX163" fmla="*/ 301160 w 856935"/>
                <a:gd name="connsiteY163" fmla="*/ 507824 h 1270853"/>
                <a:gd name="connsiteX164" fmla="*/ 273233 w 856935"/>
                <a:gd name="connsiteY164" fmla="*/ 503475 h 1270853"/>
                <a:gd name="connsiteX165" fmla="*/ 246340 w 856935"/>
                <a:gd name="connsiteY165" fmla="*/ 498456 h 1270853"/>
                <a:gd name="connsiteX166" fmla="*/ 221172 w 856935"/>
                <a:gd name="connsiteY166" fmla="*/ 493103 h 1270853"/>
                <a:gd name="connsiteX167" fmla="*/ 196692 w 856935"/>
                <a:gd name="connsiteY167" fmla="*/ 487081 h 1270853"/>
                <a:gd name="connsiteX168" fmla="*/ 173937 w 856935"/>
                <a:gd name="connsiteY168" fmla="*/ 480725 h 1270853"/>
                <a:gd name="connsiteX169" fmla="*/ 152216 w 856935"/>
                <a:gd name="connsiteY169" fmla="*/ 474033 h 1270853"/>
                <a:gd name="connsiteX170" fmla="*/ 131874 w 856935"/>
                <a:gd name="connsiteY170" fmla="*/ 467008 h 1270853"/>
                <a:gd name="connsiteX171" fmla="*/ 113257 w 856935"/>
                <a:gd name="connsiteY171" fmla="*/ 459982 h 1270853"/>
                <a:gd name="connsiteX172" fmla="*/ 95673 w 856935"/>
                <a:gd name="connsiteY172" fmla="*/ 452956 h 1270853"/>
                <a:gd name="connsiteX173" fmla="*/ 79468 w 856935"/>
                <a:gd name="connsiteY173" fmla="*/ 446265 h 1270853"/>
                <a:gd name="connsiteX174" fmla="*/ 64988 w 856935"/>
                <a:gd name="connsiteY174" fmla="*/ 439574 h 1270853"/>
                <a:gd name="connsiteX175" fmla="*/ 52231 w 856935"/>
                <a:gd name="connsiteY175" fmla="*/ 433217 h 1270853"/>
                <a:gd name="connsiteX176" fmla="*/ 40164 w 856935"/>
                <a:gd name="connsiteY176" fmla="*/ 427195 h 1270853"/>
                <a:gd name="connsiteX177" fmla="*/ 30165 w 856935"/>
                <a:gd name="connsiteY177" fmla="*/ 421507 h 1270853"/>
                <a:gd name="connsiteX178" fmla="*/ 427926 w 856935"/>
                <a:gd name="connsiteY178" fmla="*/ 59370 h 1270853"/>
                <a:gd name="connsiteX179" fmla="*/ 149449 w 856935"/>
                <a:gd name="connsiteY179" fmla="*/ 141103 h 1270853"/>
                <a:gd name="connsiteX180" fmla="*/ 427926 w 856935"/>
                <a:gd name="connsiteY180" fmla="*/ 222835 h 1270853"/>
                <a:gd name="connsiteX181" fmla="*/ 706403 w 856935"/>
                <a:gd name="connsiteY181" fmla="*/ 141103 h 1270853"/>
                <a:gd name="connsiteX182" fmla="*/ 427926 w 856935"/>
                <a:gd name="connsiteY182" fmla="*/ 59370 h 1270853"/>
                <a:gd name="connsiteX183" fmla="*/ 427926 w 856935"/>
                <a:gd name="connsiteY183" fmla="*/ 0 h 1270853"/>
                <a:gd name="connsiteX184" fmla="*/ 829291 w 856935"/>
                <a:gd name="connsiteY184" fmla="*/ 147746 h 1270853"/>
                <a:gd name="connsiteX185" fmla="*/ 830758 w 856935"/>
                <a:gd name="connsiteY185" fmla="*/ 159594 h 1270853"/>
                <a:gd name="connsiteX186" fmla="*/ 831373 w 856935"/>
                <a:gd name="connsiteY186" fmla="*/ 159594 h 1270853"/>
                <a:gd name="connsiteX187" fmla="*/ 831373 w 856935"/>
                <a:gd name="connsiteY187" fmla="*/ 164572 h 1270853"/>
                <a:gd name="connsiteX188" fmla="*/ 831373 w 856935"/>
                <a:gd name="connsiteY188" fmla="*/ 263608 h 1270853"/>
                <a:gd name="connsiteX189" fmla="*/ 831373 w 856935"/>
                <a:gd name="connsiteY189" fmla="*/ 304668 h 1270853"/>
                <a:gd name="connsiteX190" fmla="*/ 830758 w 856935"/>
                <a:gd name="connsiteY190" fmla="*/ 304668 h 1270853"/>
                <a:gd name="connsiteX191" fmla="*/ 829292 w 856935"/>
                <a:gd name="connsiteY191" fmla="*/ 316516 h 1270853"/>
                <a:gd name="connsiteX192" fmla="*/ 817480 w 856935"/>
                <a:gd name="connsiteY192" fmla="*/ 340912 h 1270853"/>
                <a:gd name="connsiteX193" fmla="*/ 853836 w 856935"/>
                <a:gd name="connsiteY193" fmla="*/ 411470 h 1270853"/>
                <a:gd name="connsiteX194" fmla="*/ 853146 w 856935"/>
                <a:gd name="connsiteY194" fmla="*/ 412140 h 1270853"/>
                <a:gd name="connsiteX195" fmla="*/ 850388 w 856935"/>
                <a:gd name="connsiteY195" fmla="*/ 413478 h 1270853"/>
                <a:gd name="connsiteX196" fmla="*/ 846596 w 856935"/>
                <a:gd name="connsiteY196" fmla="*/ 415820 h 1270853"/>
                <a:gd name="connsiteX197" fmla="*/ 844317 w 856935"/>
                <a:gd name="connsiteY197" fmla="*/ 417121 h 1270853"/>
                <a:gd name="connsiteX198" fmla="*/ 855386 w 856935"/>
                <a:gd name="connsiteY198" fmla="*/ 436854 h 1270853"/>
                <a:gd name="connsiteX199" fmla="*/ 828626 w 856935"/>
                <a:gd name="connsiteY199" fmla="*/ 491160 h 1270853"/>
                <a:gd name="connsiteX200" fmla="*/ 831111 w 856935"/>
                <a:gd name="connsiteY200" fmla="*/ 498821 h 1270853"/>
                <a:gd name="connsiteX201" fmla="*/ 832142 w 856935"/>
                <a:gd name="connsiteY201" fmla="*/ 511148 h 1270853"/>
                <a:gd name="connsiteX202" fmla="*/ 831185 w 856935"/>
                <a:gd name="connsiteY202" fmla="*/ 522586 h 1270853"/>
                <a:gd name="connsiteX203" fmla="*/ 855385 w 856935"/>
                <a:gd name="connsiteY203" fmla="*/ 569551 h 1270853"/>
                <a:gd name="connsiteX204" fmla="*/ 854695 w 856935"/>
                <a:gd name="connsiteY204" fmla="*/ 570221 h 1270853"/>
                <a:gd name="connsiteX205" fmla="*/ 851937 w 856935"/>
                <a:gd name="connsiteY205" fmla="*/ 571559 h 1270853"/>
                <a:gd name="connsiteX206" fmla="*/ 848145 w 856935"/>
                <a:gd name="connsiteY206" fmla="*/ 573901 h 1270853"/>
                <a:gd name="connsiteX207" fmla="*/ 845866 w 856935"/>
                <a:gd name="connsiteY207" fmla="*/ 575202 h 1270853"/>
                <a:gd name="connsiteX208" fmla="*/ 856935 w 856935"/>
                <a:gd name="connsiteY208" fmla="*/ 594935 h 1270853"/>
                <a:gd name="connsiteX209" fmla="*/ 831374 w 856935"/>
                <a:gd name="connsiteY209" fmla="*/ 646807 h 1270853"/>
                <a:gd name="connsiteX210" fmla="*/ 831375 w 856935"/>
                <a:gd name="connsiteY210" fmla="*/ 781246 h 1270853"/>
                <a:gd name="connsiteX211" fmla="*/ 831375 w 856935"/>
                <a:gd name="connsiteY211" fmla="*/ 1106280 h 1270853"/>
                <a:gd name="connsiteX212" fmla="*/ 831375 w 856935"/>
                <a:gd name="connsiteY212" fmla="*/ 1106281 h 1270853"/>
                <a:gd name="connsiteX213" fmla="*/ 831375 w 856935"/>
                <a:gd name="connsiteY213" fmla="*/ 1106283 h 1270853"/>
                <a:gd name="connsiteX214" fmla="*/ 831375 w 856935"/>
                <a:gd name="connsiteY214" fmla="*/ 1111260 h 1270853"/>
                <a:gd name="connsiteX215" fmla="*/ 830759 w 856935"/>
                <a:gd name="connsiteY215" fmla="*/ 1111260 h 1270853"/>
                <a:gd name="connsiteX216" fmla="*/ 829292 w 856935"/>
                <a:gd name="connsiteY216" fmla="*/ 1123108 h 1270853"/>
                <a:gd name="connsiteX217" fmla="*/ 427927 w 856935"/>
                <a:gd name="connsiteY217" fmla="*/ 1270853 h 1270853"/>
                <a:gd name="connsiteX218" fmla="*/ 26562 w 856935"/>
                <a:gd name="connsiteY218" fmla="*/ 1123108 h 1270853"/>
                <a:gd name="connsiteX219" fmla="*/ 25095 w 856935"/>
                <a:gd name="connsiteY219" fmla="*/ 1111260 h 1270853"/>
                <a:gd name="connsiteX220" fmla="*/ 24479 w 856935"/>
                <a:gd name="connsiteY220" fmla="*/ 1111260 h 1270853"/>
                <a:gd name="connsiteX221" fmla="*/ 24479 w 856935"/>
                <a:gd name="connsiteY221" fmla="*/ 1106281 h 1270853"/>
                <a:gd name="connsiteX222" fmla="*/ 24479 w 856935"/>
                <a:gd name="connsiteY222" fmla="*/ 636563 h 1270853"/>
                <a:gd name="connsiteX223" fmla="*/ 1549 w 856935"/>
                <a:gd name="connsiteY223" fmla="*/ 587555 h 1270853"/>
                <a:gd name="connsiteX224" fmla="*/ 11301 w 856935"/>
                <a:gd name="connsiteY224" fmla="*/ 567517 h 1270853"/>
                <a:gd name="connsiteX225" fmla="*/ 10338 w 856935"/>
                <a:gd name="connsiteY225" fmla="*/ 566875 h 1270853"/>
                <a:gd name="connsiteX226" fmla="*/ 6546 w 856935"/>
                <a:gd name="connsiteY226" fmla="*/ 564533 h 1270853"/>
                <a:gd name="connsiteX227" fmla="*/ 3788 w 856935"/>
                <a:gd name="connsiteY227" fmla="*/ 562860 h 1270853"/>
                <a:gd name="connsiteX228" fmla="*/ 3098 w 856935"/>
                <a:gd name="connsiteY228" fmla="*/ 562191 h 1270853"/>
                <a:gd name="connsiteX229" fmla="*/ 24133 w 856935"/>
                <a:gd name="connsiteY229" fmla="*/ 519119 h 1270853"/>
                <a:gd name="connsiteX230" fmla="*/ 23244 w 856935"/>
                <a:gd name="connsiteY230" fmla="*/ 511148 h 1270853"/>
                <a:gd name="connsiteX231" fmla="*/ 24619 w 856935"/>
                <a:gd name="connsiteY231" fmla="*/ 498821 h 1270853"/>
                <a:gd name="connsiteX232" fmla="*/ 27645 w 856935"/>
                <a:gd name="connsiteY232" fmla="*/ 488559 h 1270853"/>
                <a:gd name="connsiteX233" fmla="*/ 0 w 856935"/>
                <a:gd name="connsiteY233" fmla="*/ 429474 h 1270853"/>
                <a:gd name="connsiteX234" fmla="*/ 9752 w 856935"/>
                <a:gd name="connsiteY234" fmla="*/ 409436 h 1270853"/>
                <a:gd name="connsiteX235" fmla="*/ 8789 w 856935"/>
                <a:gd name="connsiteY235" fmla="*/ 408794 h 1270853"/>
                <a:gd name="connsiteX236" fmla="*/ 4997 w 856935"/>
                <a:gd name="connsiteY236" fmla="*/ 406452 h 1270853"/>
                <a:gd name="connsiteX237" fmla="*/ 2239 w 856935"/>
                <a:gd name="connsiteY237" fmla="*/ 404779 h 1270853"/>
                <a:gd name="connsiteX238" fmla="*/ 1549 w 856935"/>
                <a:gd name="connsiteY238" fmla="*/ 404110 h 1270853"/>
                <a:gd name="connsiteX239" fmla="*/ 35406 w 856935"/>
                <a:gd name="connsiteY239" fmla="*/ 334783 h 1270853"/>
                <a:gd name="connsiteX240" fmla="*/ 26562 w 856935"/>
                <a:gd name="connsiteY240" fmla="*/ 316516 h 1270853"/>
                <a:gd name="connsiteX241" fmla="*/ 25095 w 856935"/>
                <a:gd name="connsiteY241" fmla="*/ 304668 h 1270853"/>
                <a:gd name="connsiteX242" fmla="*/ 24479 w 856935"/>
                <a:gd name="connsiteY242" fmla="*/ 304668 h 1270853"/>
                <a:gd name="connsiteX243" fmla="*/ 24479 w 856935"/>
                <a:gd name="connsiteY243" fmla="*/ 299689 h 1270853"/>
                <a:gd name="connsiteX244" fmla="*/ 24479 w 856935"/>
                <a:gd name="connsiteY244" fmla="*/ 164565 h 1270853"/>
                <a:gd name="connsiteX245" fmla="*/ 26561 w 856935"/>
                <a:gd name="connsiteY245" fmla="*/ 147746 h 1270853"/>
                <a:gd name="connsiteX246" fmla="*/ 427926 w 856935"/>
                <a:gd name="connsiteY24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10338 w 856935"/>
                <a:gd name="connsiteY227" fmla="*/ 566875 h 1270853"/>
                <a:gd name="connsiteX228" fmla="*/ 3788 w 856935"/>
                <a:gd name="connsiteY228" fmla="*/ 562860 h 1270853"/>
                <a:gd name="connsiteX229" fmla="*/ 3098 w 856935"/>
                <a:gd name="connsiteY229" fmla="*/ 562191 h 1270853"/>
                <a:gd name="connsiteX230" fmla="*/ 24133 w 856935"/>
                <a:gd name="connsiteY230" fmla="*/ 519119 h 1270853"/>
                <a:gd name="connsiteX231" fmla="*/ 23244 w 856935"/>
                <a:gd name="connsiteY231" fmla="*/ 511148 h 1270853"/>
                <a:gd name="connsiteX232" fmla="*/ 24619 w 856935"/>
                <a:gd name="connsiteY232" fmla="*/ 498821 h 1270853"/>
                <a:gd name="connsiteX233" fmla="*/ 27645 w 856935"/>
                <a:gd name="connsiteY233" fmla="*/ 488559 h 1270853"/>
                <a:gd name="connsiteX234" fmla="*/ 0 w 856935"/>
                <a:gd name="connsiteY234" fmla="*/ 429474 h 1270853"/>
                <a:gd name="connsiteX235" fmla="*/ 9752 w 856935"/>
                <a:gd name="connsiteY235" fmla="*/ 409436 h 1270853"/>
                <a:gd name="connsiteX236" fmla="*/ 8789 w 856935"/>
                <a:gd name="connsiteY236" fmla="*/ 408794 h 1270853"/>
                <a:gd name="connsiteX237" fmla="*/ 4997 w 856935"/>
                <a:gd name="connsiteY237" fmla="*/ 406452 h 1270853"/>
                <a:gd name="connsiteX238" fmla="*/ 2239 w 856935"/>
                <a:gd name="connsiteY238" fmla="*/ 404779 h 1270853"/>
                <a:gd name="connsiteX239" fmla="*/ 1549 w 856935"/>
                <a:gd name="connsiteY239" fmla="*/ 404110 h 1270853"/>
                <a:gd name="connsiteX240" fmla="*/ 35406 w 856935"/>
                <a:gd name="connsiteY240" fmla="*/ 334783 h 1270853"/>
                <a:gd name="connsiteX241" fmla="*/ 26562 w 856935"/>
                <a:gd name="connsiteY241" fmla="*/ 316516 h 1270853"/>
                <a:gd name="connsiteX242" fmla="*/ 25095 w 856935"/>
                <a:gd name="connsiteY242" fmla="*/ 304668 h 1270853"/>
                <a:gd name="connsiteX243" fmla="*/ 24479 w 856935"/>
                <a:gd name="connsiteY243" fmla="*/ 304668 h 1270853"/>
                <a:gd name="connsiteX244" fmla="*/ 24479 w 856935"/>
                <a:gd name="connsiteY244" fmla="*/ 299689 h 1270853"/>
                <a:gd name="connsiteX245" fmla="*/ 24479 w 856935"/>
                <a:gd name="connsiteY245" fmla="*/ 164565 h 1270853"/>
                <a:gd name="connsiteX246" fmla="*/ 26561 w 856935"/>
                <a:gd name="connsiteY246" fmla="*/ 147746 h 1270853"/>
                <a:gd name="connsiteX247" fmla="*/ 427926 w 856935"/>
                <a:gd name="connsiteY247"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10338 w 856935"/>
                <a:gd name="connsiteY227" fmla="*/ 566875 h 1270853"/>
                <a:gd name="connsiteX228" fmla="*/ 3098 w 856935"/>
                <a:gd name="connsiteY228" fmla="*/ 562191 h 1270853"/>
                <a:gd name="connsiteX229" fmla="*/ 24133 w 856935"/>
                <a:gd name="connsiteY229" fmla="*/ 519119 h 1270853"/>
                <a:gd name="connsiteX230" fmla="*/ 23244 w 856935"/>
                <a:gd name="connsiteY230" fmla="*/ 511148 h 1270853"/>
                <a:gd name="connsiteX231" fmla="*/ 24619 w 856935"/>
                <a:gd name="connsiteY231" fmla="*/ 498821 h 1270853"/>
                <a:gd name="connsiteX232" fmla="*/ 27645 w 856935"/>
                <a:gd name="connsiteY232" fmla="*/ 488559 h 1270853"/>
                <a:gd name="connsiteX233" fmla="*/ 0 w 856935"/>
                <a:gd name="connsiteY233" fmla="*/ 429474 h 1270853"/>
                <a:gd name="connsiteX234" fmla="*/ 9752 w 856935"/>
                <a:gd name="connsiteY234" fmla="*/ 409436 h 1270853"/>
                <a:gd name="connsiteX235" fmla="*/ 8789 w 856935"/>
                <a:gd name="connsiteY235" fmla="*/ 408794 h 1270853"/>
                <a:gd name="connsiteX236" fmla="*/ 4997 w 856935"/>
                <a:gd name="connsiteY236" fmla="*/ 406452 h 1270853"/>
                <a:gd name="connsiteX237" fmla="*/ 2239 w 856935"/>
                <a:gd name="connsiteY237" fmla="*/ 404779 h 1270853"/>
                <a:gd name="connsiteX238" fmla="*/ 1549 w 856935"/>
                <a:gd name="connsiteY238" fmla="*/ 404110 h 1270853"/>
                <a:gd name="connsiteX239" fmla="*/ 35406 w 856935"/>
                <a:gd name="connsiteY239" fmla="*/ 334783 h 1270853"/>
                <a:gd name="connsiteX240" fmla="*/ 26562 w 856935"/>
                <a:gd name="connsiteY240" fmla="*/ 316516 h 1270853"/>
                <a:gd name="connsiteX241" fmla="*/ 25095 w 856935"/>
                <a:gd name="connsiteY241" fmla="*/ 304668 h 1270853"/>
                <a:gd name="connsiteX242" fmla="*/ 24479 w 856935"/>
                <a:gd name="connsiteY242" fmla="*/ 304668 h 1270853"/>
                <a:gd name="connsiteX243" fmla="*/ 24479 w 856935"/>
                <a:gd name="connsiteY243" fmla="*/ 299689 h 1270853"/>
                <a:gd name="connsiteX244" fmla="*/ 24479 w 856935"/>
                <a:gd name="connsiteY244" fmla="*/ 164565 h 1270853"/>
                <a:gd name="connsiteX245" fmla="*/ 26561 w 856935"/>
                <a:gd name="connsiteY245" fmla="*/ 147746 h 1270853"/>
                <a:gd name="connsiteX246" fmla="*/ 427926 w 856935"/>
                <a:gd name="connsiteY24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11301 w 856935"/>
                <a:gd name="connsiteY226" fmla="*/ 567517 h 1270853"/>
                <a:gd name="connsiteX227" fmla="*/ 3098 w 856935"/>
                <a:gd name="connsiteY227" fmla="*/ 562191 h 1270853"/>
                <a:gd name="connsiteX228" fmla="*/ 24133 w 856935"/>
                <a:gd name="connsiteY228" fmla="*/ 519119 h 1270853"/>
                <a:gd name="connsiteX229" fmla="*/ 23244 w 856935"/>
                <a:gd name="connsiteY229" fmla="*/ 511148 h 1270853"/>
                <a:gd name="connsiteX230" fmla="*/ 24619 w 856935"/>
                <a:gd name="connsiteY230" fmla="*/ 498821 h 1270853"/>
                <a:gd name="connsiteX231" fmla="*/ 27645 w 856935"/>
                <a:gd name="connsiteY231" fmla="*/ 488559 h 1270853"/>
                <a:gd name="connsiteX232" fmla="*/ 0 w 856935"/>
                <a:gd name="connsiteY232" fmla="*/ 429474 h 1270853"/>
                <a:gd name="connsiteX233" fmla="*/ 9752 w 856935"/>
                <a:gd name="connsiteY233" fmla="*/ 409436 h 1270853"/>
                <a:gd name="connsiteX234" fmla="*/ 8789 w 856935"/>
                <a:gd name="connsiteY234" fmla="*/ 408794 h 1270853"/>
                <a:gd name="connsiteX235" fmla="*/ 4997 w 856935"/>
                <a:gd name="connsiteY235" fmla="*/ 406452 h 1270853"/>
                <a:gd name="connsiteX236" fmla="*/ 2239 w 856935"/>
                <a:gd name="connsiteY236" fmla="*/ 404779 h 1270853"/>
                <a:gd name="connsiteX237" fmla="*/ 1549 w 856935"/>
                <a:gd name="connsiteY237" fmla="*/ 404110 h 1270853"/>
                <a:gd name="connsiteX238" fmla="*/ 35406 w 856935"/>
                <a:gd name="connsiteY238" fmla="*/ 334783 h 1270853"/>
                <a:gd name="connsiteX239" fmla="*/ 26562 w 856935"/>
                <a:gd name="connsiteY239" fmla="*/ 316516 h 1270853"/>
                <a:gd name="connsiteX240" fmla="*/ 25095 w 856935"/>
                <a:gd name="connsiteY240" fmla="*/ 304668 h 1270853"/>
                <a:gd name="connsiteX241" fmla="*/ 24479 w 856935"/>
                <a:gd name="connsiteY241" fmla="*/ 304668 h 1270853"/>
                <a:gd name="connsiteX242" fmla="*/ 24479 w 856935"/>
                <a:gd name="connsiteY242" fmla="*/ 299689 h 1270853"/>
                <a:gd name="connsiteX243" fmla="*/ 24479 w 856935"/>
                <a:gd name="connsiteY243" fmla="*/ 164565 h 1270853"/>
                <a:gd name="connsiteX244" fmla="*/ 26561 w 856935"/>
                <a:gd name="connsiteY244" fmla="*/ 147746 h 1270853"/>
                <a:gd name="connsiteX245" fmla="*/ 427926 w 856935"/>
                <a:gd name="connsiteY245"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4997 w 856935"/>
                <a:gd name="connsiteY234" fmla="*/ 406452 h 1270853"/>
                <a:gd name="connsiteX235" fmla="*/ 2239 w 856935"/>
                <a:gd name="connsiteY235" fmla="*/ 404779 h 1270853"/>
                <a:gd name="connsiteX236" fmla="*/ 1549 w 856935"/>
                <a:gd name="connsiteY236" fmla="*/ 404110 h 1270853"/>
                <a:gd name="connsiteX237" fmla="*/ 35406 w 856935"/>
                <a:gd name="connsiteY237" fmla="*/ 334783 h 1270853"/>
                <a:gd name="connsiteX238" fmla="*/ 26562 w 856935"/>
                <a:gd name="connsiteY238" fmla="*/ 316516 h 1270853"/>
                <a:gd name="connsiteX239" fmla="*/ 25095 w 856935"/>
                <a:gd name="connsiteY239" fmla="*/ 304668 h 1270853"/>
                <a:gd name="connsiteX240" fmla="*/ 24479 w 856935"/>
                <a:gd name="connsiteY240" fmla="*/ 304668 h 1270853"/>
                <a:gd name="connsiteX241" fmla="*/ 24479 w 856935"/>
                <a:gd name="connsiteY241" fmla="*/ 299689 h 1270853"/>
                <a:gd name="connsiteX242" fmla="*/ 24479 w 856935"/>
                <a:gd name="connsiteY242" fmla="*/ 164565 h 1270853"/>
                <a:gd name="connsiteX243" fmla="*/ 26561 w 856935"/>
                <a:gd name="connsiteY243" fmla="*/ 147746 h 1270853"/>
                <a:gd name="connsiteX244" fmla="*/ 427926 w 856935"/>
                <a:gd name="connsiteY244"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2239 w 856935"/>
                <a:gd name="connsiteY234" fmla="*/ 404779 h 1270853"/>
                <a:gd name="connsiteX235" fmla="*/ 1549 w 856935"/>
                <a:gd name="connsiteY235" fmla="*/ 404110 h 1270853"/>
                <a:gd name="connsiteX236" fmla="*/ 35406 w 856935"/>
                <a:gd name="connsiteY236" fmla="*/ 334783 h 1270853"/>
                <a:gd name="connsiteX237" fmla="*/ 26562 w 856935"/>
                <a:gd name="connsiteY237" fmla="*/ 316516 h 1270853"/>
                <a:gd name="connsiteX238" fmla="*/ 25095 w 856935"/>
                <a:gd name="connsiteY238" fmla="*/ 304668 h 1270853"/>
                <a:gd name="connsiteX239" fmla="*/ 24479 w 856935"/>
                <a:gd name="connsiteY239" fmla="*/ 304668 h 1270853"/>
                <a:gd name="connsiteX240" fmla="*/ 24479 w 856935"/>
                <a:gd name="connsiteY240" fmla="*/ 299689 h 1270853"/>
                <a:gd name="connsiteX241" fmla="*/ 24479 w 856935"/>
                <a:gd name="connsiteY241" fmla="*/ 164565 h 1270853"/>
                <a:gd name="connsiteX242" fmla="*/ 26561 w 856935"/>
                <a:gd name="connsiteY242" fmla="*/ 147746 h 1270853"/>
                <a:gd name="connsiteX243" fmla="*/ 427926 w 856935"/>
                <a:gd name="connsiteY243"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8789 w 856935"/>
                <a:gd name="connsiteY233" fmla="*/ 408794 h 1270853"/>
                <a:gd name="connsiteX234" fmla="*/ 1549 w 856935"/>
                <a:gd name="connsiteY234" fmla="*/ 404110 h 1270853"/>
                <a:gd name="connsiteX235" fmla="*/ 35406 w 856935"/>
                <a:gd name="connsiteY235" fmla="*/ 334783 h 1270853"/>
                <a:gd name="connsiteX236" fmla="*/ 26562 w 856935"/>
                <a:gd name="connsiteY236" fmla="*/ 316516 h 1270853"/>
                <a:gd name="connsiteX237" fmla="*/ 25095 w 856935"/>
                <a:gd name="connsiteY237" fmla="*/ 304668 h 1270853"/>
                <a:gd name="connsiteX238" fmla="*/ 24479 w 856935"/>
                <a:gd name="connsiteY238" fmla="*/ 304668 h 1270853"/>
                <a:gd name="connsiteX239" fmla="*/ 24479 w 856935"/>
                <a:gd name="connsiteY239" fmla="*/ 299689 h 1270853"/>
                <a:gd name="connsiteX240" fmla="*/ 24479 w 856935"/>
                <a:gd name="connsiteY240" fmla="*/ 164565 h 1270853"/>
                <a:gd name="connsiteX241" fmla="*/ 26561 w 856935"/>
                <a:gd name="connsiteY241" fmla="*/ 147746 h 1270853"/>
                <a:gd name="connsiteX242" fmla="*/ 427926 w 856935"/>
                <a:gd name="connsiteY242"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9752 w 856935"/>
                <a:gd name="connsiteY232" fmla="*/ 409436 h 1270853"/>
                <a:gd name="connsiteX233" fmla="*/ 1549 w 856935"/>
                <a:gd name="connsiteY233" fmla="*/ 404110 h 1270853"/>
                <a:gd name="connsiteX234" fmla="*/ 35406 w 856935"/>
                <a:gd name="connsiteY234" fmla="*/ 334783 h 1270853"/>
                <a:gd name="connsiteX235" fmla="*/ 26562 w 856935"/>
                <a:gd name="connsiteY235" fmla="*/ 316516 h 1270853"/>
                <a:gd name="connsiteX236" fmla="*/ 25095 w 856935"/>
                <a:gd name="connsiteY236" fmla="*/ 304668 h 1270853"/>
                <a:gd name="connsiteX237" fmla="*/ 24479 w 856935"/>
                <a:gd name="connsiteY237" fmla="*/ 304668 h 1270853"/>
                <a:gd name="connsiteX238" fmla="*/ 24479 w 856935"/>
                <a:gd name="connsiteY238" fmla="*/ 299689 h 1270853"/>
                <a:gd name="connsiteX239" fmla="*/ 24479 w 856935"/>
                <a:gd name="connsiteY239" fmla="*/ 164565 h 1270853"/>
                <a:gd name="connsiteX240" fmla="*/ 26561 w 856935"/>
                <a:gd name="connsiteY240" fmla="*/ 147746 h 1270853"/>
                <a:gd name="connsiteX241" fmla="*/ 427926 w 856935"/>
                <a:gd name="connsiteY241"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44317 w 856935"/>
                <a:gd name="connsiteY199" fmla="*/ 417121 h 1270853"/>
                <a:gd name="connsiteX200" fmla="*/ 855386 w 856935"/>
                <a:gd name="connsiteY200" fmla="*/ 436854 h 1270853"/>
                <a:gd name="connsiteX201" fmla="*/ 828626 w 856935"/>
                <a:gd name="connsiteY201" fmla="*/ 491160 h 1270853"/>
                <a:gd name="connsiteX202" fmla="*/ 831111 w 856935"/>
                <a:gd name="connsiteY202" fmla="*/ 498821 h 1270853"/>
                <a:gd name="connsiteX203" fmla="*/ 832142 w 856935"/>
                <a:gd name="connsiteY203" fmla="*/ 511148 h 1270853"/>
                <a:gd name="connsiteX204" fmla="*/ 831185 w 856935"/>
                <a:gd name="connsiteY204" fmla="*/ 522586 h 1270853"/>
                <a:gd name="connsiteX205" fmla="*/ 855385 w 856935"/>
                <a:gd name="connsiteY205" fmla="*/ 569551 h 1270853"/>
                <a:gd name="connsiteX206" fmla="*/ 854695 w 856935"/>
                <a:gd name="connsiteY206" fmla="*/ 570221 h 1270853"/>
                <a:gd name="connsiteX207" fmla="*/ 851937 w 856935"/>
                <a:gd name="connsiteY207" fmla="*/ 571559 h 1270853"/>
                <a:gd name="connsiteX208" fmla="*/ 848145 w 856935"/>
                <a:gd name="connsiteY208" fmla="*/ 573901 h 1270853"/>
                <a:gd name="connsiteX209" fmla="*/ 845866 w 856935"/>
                <a:gd name="connsiteY209" fmla="*/ 575202 h 1270853"/>
                <a:gd name="connsiteX210" fmla="*/ 856935 w 856935"/>
                <a:gd name="connsiteY210" fmla="*/ 594935 h 1270853"/>
                <a:gd name="connsiteX211" fmla="*/ 831374 w 856935"/>
                <a:gd name="connsiteY211" fmla="*/ 646807 h 1270853"/>
                <a:gd name="connsiteX212" fmla="*/ 831375 w 856935"/>
                <a:gd name="connsiteY212" fmla="*/ 781246 h 1270853"/>
                <a:gd name="connsiteX213" fmla="*/ 831375 w 856935"/>
                <a:gd name="connsiteY213" fmla="*/ 1106280 h 1270853"/>
                <a:gd name="connsiteX214" fmla="*/ 831375 w 856935"/>
                <a:gd name="connsiteY214" fmla="*/ 1106281 h 1270853"/>
                <a:gd name="connsiteX215" fmla="*/ 831375 w 856935"/>
                <a:gd name="connsiteY215" fmla="*/ 1106283 h 1270853"/>
                <a:gd name="connsiteX216" fmla="*/ 831375 w 856935"/>
                <a:gd name="connsiteY216" fmla="*/ 1111260 h 1270853"/>
                <a:gd name="connsiteX217" fmla="*/ 830759 w 856935"/>
                <a:gd name="connsiteY217" fmla="*/ 1111260 h 1270853"/>
                <a:gd name="connsiteX218" fmla="*/ 829292 w 856935"/>
                <a:gd name="connsiteY218" fmla="*/ 1123108 h 1270853"/>
                <a:gd name="connsiteX219" fmla="*/ 427927 w 856935"/>
                <a:gd name="connsiteY219" fmla="*/ 1270853 h 1270853"/>
                <a:gd name="connsiteX220" fmla="*/ 26562 w 856935"/>
                <a:gd name="connsiteY220" fmla="*/ 1123108 h 1270853"/>
                <a:gd name="connsiteX221" fmla="*/ 25095 w 856935"/>
                <a:gd name="connsiteY221" fmla="*/ 1111260 h 1270853"/>
                <a:gd name="connsiteX222" fmla="*/ 24479 w 856935"/>
                <a:gd name="connsiteY222" fmla="*/ 1111260 h 1270853"/>
                <a:gd name="connsiteX223" fmla="*/ 24479 w 856935"/>
                <a:gd name="connsiteY223" fmla="*/ 1106281 h 1270853"/>
                <a:gd name="connsiteX224" fmla="*/ 24479 w 856935"/>
                <a:gd name="connsiteY224" fmla="*/ 636563 h 1270853"/>
                <a:gd name="connsiteX225" fmla="*/ 1549 w 856935"/>
                <a:gd name="connsiteY225" fmla="*/ 587555 h 1270853"/>
                <a:gd name="connsiteX226" fmla="*/ 3098 w 856935"/>
                <a:gd name="connsiteY226" fmla="*/ 562191 h 1270853"/>
                <a:gd name="connsiteX227" fmla="*/ 24133 w 856935"/>
                <a:gd name="connsiteY227" fmla="*/ 519119 h 1270853"/>
                <a:gd name="connsiteX228" fmla="*/ 23244 w 856935"/>
                <a:gd name="connsiteY228" fmla="*/ 511148 h 1270853"/>
                <a:gd name="connsiteX229" fmla="*/ 24619 w 856935"/>
                <a:gd name="connsiteY229" fmla="*/ 498821 h 1270853"/>
                <a:gd name="connsiteX230" fmla="*/ 27645 w 856935"/>
                <a:gd name="connsiteY230" fmla="*/ 488559 h 1270853"/>
                <a:gd name="connsiteX231" fmla="*/ 0 w 856935"/>
                <a:gd name="connsiteY231" fmla="*/ 429474 h 1270853"/>
                <a:gd name="connsiteX232" fmla="*/ 1549 w 856935"/>
                <a:gd name="connsiteY232" fmla="*/ 404110 h 1270853"/>
                <a:gd name="connsiteX233" fmla="*/ 35406 w 856935"/>
                <a:gd name="connsiteY233" fmla="*/ 334783 h 1270853"/>
                <a:gd name="connsiteX234" fmla="*/ 26562 w 856935"/>
                <a:gd name="connsiteY234" fmla="*/ 316516 h 1270853"/>
                <a:gd name="connsiteX235" fmla="*/ 25095 w 856935"/>
                <a:gd name="connsiteY235" fmla="*/ 304668 h 1270853"/>
                <a:gd name="connsiteX236" fmla="*/ 24479 w 856935"/>
                <a:gd name="connsiteY236" fmla="*/ 304668 h 1270853"/>
                <a:gd name="connsiteX237" fmla="*/ 24479 w 856935"/>
                <a:gd name="connsiteY237" fmla="*/ 299689 h 1270853"/>
                <a:gd name="connsiteX238" fmla="*/ 24479 w 856935"/>
                <a:gd name="connsiteY238" fmla="*/ 164565 h 1270853"/>
                <a:gd name="connsiteX239" fmla="*/ 26561 w 856935"/>
                <a:gd name="connsiteY239" fmla="*/ 147746 h 1270853"/>
                <a:gd name="connsiteX240" fmla="*/ 427926 w 856935"/>
                <a:gd name="connsiteY240"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46596 w 856935"/>
                <a:gd name="connsiteY198" fmla="*/ 415820 h 1270853"/>
                <a:gd name="connsiteX199" fmla="*/ 855386 w 856935"/>
                <a:gd name="connsiteY199" fmla="*/ 436854 h 1270853"/>
                <a:gd name="connsiteX200" fmla="*/ 828626 w 856935"/>
                <a:gd name="connsiteY200" fmla="*/ 491160 h 1270853"/>
                <a:gd name="connsiteX201" fmla="*/ 831111 w 856935"/>
                <a:gd name="connsiteY201" fmla="*/ 498821 h 1270853"/>
                <a:gd name="connsiteX202" fmla="*/ 832142 w 856935"/>
                <a:gd name="connsiteY202" fmla="*/ 511148 h 1270853"/>
                <a:gd name="connsiteX203" fmla="*/ 831185 w 856935"/>
                <a:gd name="connsiteY203" fmla="*/ 522586 h 1270853"/>
                <a:gd name="connsiteX204" fmla="*/ 855385 w 856935"/>
                <a:gd name="connsiteY204" fmla="*/ 569551 h 1270853"/>
                <a:gd name="connsiteX205" fmla="*/ 854695 w 856935"/>
                <a:gd name="connsiteY205" fmla="*/ 570221 h 1270853"/>
                <a:gd name="connsiteX206" fmla="*/ 851937 w 856935"/>
                <a:gd name="connsiteY206" fmla="*/ 571559 h 1270853"/>
                <a:gd name="connsiteX207" fmla="*/ 848145 w 856935"/>
                <a:gd name="connsiteY207" fmla="*/ 573901 h 1270853"/>
                <a:gd name="connsiteX208" fmla="*/ 845866 w 856935"/>
                <a:gd name="connsiteY208" fmla="*/ 575202 h 1270853"/>
                <a:gd name="connsiteX209" fmla="*/ 856935 w 856935"/>
                <a:gd name="connsiteY209" fmla="*/ 594935 h 1270853"/>
                <a:gd name="connsiteX210" fmla="*/ 831374 w 856935"/>
                <a:gd name="connsiteY210" fmla="*/ 646807 h 1270853"/>
                <a:gd name="connsiteX211" fmla="*/ 831375 w 856935"/>
                <a:gd name="connsiteY211" fmla="*/ 781246 h 1270853"/>
                <a:gd name="connsiteX212" fmla="*/ 831375 w 856935"/>
                <a:gd name="connsiteY212" fmla="*/ 1106280 h 1270853"/>
                <a:gd name="connsiteX213" fmla="*/ 831375 w 856935"/>
                <a:gd name="connsiteY213" fmla="*/ 1106281 h 1270853"/>
                <a:gd name="connsiteX214" fmla="*/ 831375 w 856935"/>
                <a:gd name="connsiteY214" fmla="*/ 1106283 h 1270853"/>
                <a:gd name="connsiteX215" fmla="*/ 831375 w 856935"/>
                <a:gd name="connsiteY215" fmla="*/ 1111260 h 1270853"/>
                <a:gd name="connsiteX216" fmla="*/ 830759 w 856935"/>
                <a:gd name="connsiteY216" fmla="*/ 1111260 h 1270853"/>
                <a:gd name="connsiteX217" fmla="*/ 829292 w 856935"/>
                <a:gd name="connsiteY217" fmla="*/ 1123108 h 1270853"/>
                <a:gd name="connsiteX218" fmla="*/ 427927 w 856935"/>
                <a:gd name="connsiteY218" fmla="*/ 1270853 h 1270853"/>
                <a:gd name="connsiteX219" fmla="*/ 26562 w 856935"/>
                <a:gd name="connsiteY219" fmla="*/ 1123108 h 1270853"/>
                <a:gd name="connsiteX220" fmla="*/ 25095 w 856935"/>
                <a:gd name="connsiteY220" fmla="*/ 1111260 h 1270853"/>
                <a:gd name="connsiteX221" fmla="*/ 24479 w 856935"/>
                <a:gd name="connsiteY221" fmla="*/ 1111260 h 1270853"/>
                <a:gd name="connsiteX222" fmla="*/ 24479 w 856935"/>
                <a:gd name="connsiteY222" fmla="*/ 1106281 h 1270853"/>
                <a:gd name="connsiteX223" fmla="*/ 24479 w 856935"/>
                <a:gd name="connsiteY223" fmla="*/ 636563 h 1270853"/>
                <a:gd name="connsiteX224" fmla="*/ 1549 w 856935"/>
                <a:gd name="connsiteY224" fmla="*/ 587555 h 1270853"/>
                <a:gd name="connsiteX225" fmla="*/ 3098 w 856935"/>
                <a:gd name="connsiteY225" fmla="*/ 562191 h 1270853"/>
                <a:gd name="connsiteX226" fmla="*/ 24133 w 856935"/>
                <a:gd name="connsiteY226" fmla="*/ 519119 h 1270853"/>
                <a:gd name="connsiteX227" fmla="*/ 23244 w 856935"/>
                <a:gd name="connsiteY227" fmla="*/ 511148 h 1270853"/>
                <a:gd name="connsiteX228" fmla="*/ 24619 w 856935"/>
                <a:gd name="connsiteY228" fmla="*/ 498821 h 1270853"/>
                <a:gd name="connsiteX229" fmla="*/ 27645 w 856935"/>
                <a:gd name="connsiteY229" fmla="*/ 488559 h 1270853"/>
                <a:gd name="connsiteX230" fmla="*/ 0 w 856935"/>
                <a:gd name="connsiteY230" fmla="*/ 429474 h 1270853"/>
                <a:gd name="connsiteX231" fmla="*/ 1549 w 856935"/>
                <a:gd name="connsiteY231" fmla="*/ 404110 h 1270853"/>
                <a:gd name="connsiteX232" fmla="*/ 35406 w 856935"/>
                <a:gd name="connsiteY232" fmla="*/ 334783 h 1270853"/>
                <a:gd name="connsiteX233" fmla="*/ 26562 w 856935"/>
                <a:gd name="connsiteY233" fmla="*/ 316516 h 1270853"/>
                <a:gd name="connsiteX234" fmla="*/ 25095 w 856935"/>
                <a:gd name="connsiteY234" fmla="*/ 304668 h 1270853"/>
                <a:gd name="connsiteX235" fmla="*/ 24479 w 856935"/>
                <a:gd name="connsiteY235" fmla="*/ 304668 h 1270853"/>
                <a:gd name="connsiteX236" fmla="*/ 24479 w 856935"/>
                <a:gd name="connsiteY236" fmla="*/ 299689 h 1270853"/>
                <a:gd name="connsiteX237" fmla="*/ 24479 w 856935"/>
                <a:gd name="connsiteY237" fmla="*/ 164565 h 1270853"/>
                <a:gd name="connsiteX238" fmla="*/ 26561 w 856935"/>
                <a:gd name="connsiteY238" fmla="*/ 147746 h 1270853"/>
                <a:gd name="connsiteX239" fmla="*/ 427926 w 856935"/>
                <a:gd name="connsiteY239"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0388 w 856935"/>
                <a:gd name="connsiteY197" fmla="*/ 413478 h 1270853"/>
                <a:gd name="connsiteX198" fmla="*/ 855386 w 856935"/>
                <a:gd name="connsiteY198" fmla="*/ 436854 h 1270853"/>
                <a:gd name="connsiteX199" fmla="*/ 828626 w 856935"/>
                <a:gd name="connsiteY199" fmla="*/ 491160 h 1270853"/>
                <a:gd name="connsiteX200" fmla="*/ 831111 w 856935"/>
                <a:gd name="connsiteY200" fmla="*/ 498821 h 1270853"/>
                <a:gd name="connsiteX201" fmla="*/ 832142 w 856935"/>
                <a:gd name="connsiteY201" fmla="*/ 511148 h 1270853"/>
                <a:gd name="connsiteX202" fmla="*/ 831185 w 856935"/>
                <a:gd name="connsiteY202" fmla="*/ 522586 h 1270853"/>
                <a:gd name="connsiteX203" fmla="*/ 855385 w 856935"/>
                <a:gd name="connsiteY203" fmla="*/ 569551 h 1270853"/>
                <a:gd name="connsiteX204" fmla="*/ 854695 w 856935"/>
                <a:gd name="connsiteY204" fmla="*/ 570221 h 1270853"/>
                <a:gd name="connsiteX205" fmla="*/ 851937 w 856935"/>
                <a:gd name="connsiteY205" fmla="*/ 571559 h 1270853"/>
                <a:gd name="connsiteX206" fmla="*/ 848145 w 856935"/>
                <a:gd name="connsiteY206" fmla="*/ 573901 h 1270853"/>
                <a:gd name="connsiteX207" fmla="*/ 845866 w 856935"/>
                <a:gd name="connsiteY207" fmla="*/ 575202 h 1270853"/>
                <a:gd name="connsiteX208" fmla="*/ 856935 w 856935"/>
                <a:gd name="connsiteY208" fmla="*/ 594935 h 1270853"/>
                <a:gd name="connsiteX209" fmla="*/ 831374 w 856935"/>
                <a:gd name="connsiteY209" fmla="*/ 646807 h 1270853"/>
                <a:gd name="connsiteX210" fmla="*/ 831375 w 856935"/>
                <a:gd name="connsiteY210" fmla="*/ 781246 h 1270853"/>
                <a:gd name="connsiteX211" fmla="*/ 831375 w 856935"/>
                <a:gd name="connsiteY211" fmla="*/ 1106280 h 1270853"/>
                <a:gd name="connsiteX212" fmla="*/ 831375 w 856935"/>
                <a:gd name="connsiteY212" fmla="*/ 1106281 h 1270853"/>
                <a:gd name="connsiteX213" fmla="*/ 831375 w 856935"/>
                <a:gd name="connsiteY213" fmla="*/ 1106283 h 1270853"/>
                <a:gd name="connsiteX214" fmla="*/ 831375 w 856935"/>
                <a:gd name="connsiteY214" fmla="*/ 1111260 h 1270853"/>
                <a:gd name="connsiteX215" fmla="*/ 830759 w 856935"/>
                <a:gd name="connsiteY215" fmla="*/ 1111260 h 1270853"/>
                <a:gd name="connsiteX216" fmla="*/ 829292 w 856935"/>
                <a:gd name="connsiteY216" fmla="*/ 1123108 h 1270853"/>
                <a:gd name="connsiteX217" fmla="*/ 427927 w 856935"/>
                <a:gd name="connsiteY217" fmla="*/ 1270853 h 1270853"/>
                <a:gd name="connsiteX218" fmla="*/ 26562 w 856935"/>
                <a:gd name="connsiteY218" fmla="*/ 1123108 h 1270853"/>
                <a:gd name="connsiteX219" fmla="*/ 25095 w 856935"/>
                <a:gd name="connsiteY219" fmla="*/ 1111260 h 1270853"/>
                <a:gd name="connsiteX220" fmla="*/ 24479 w 856935"/>
                <a:gd name="connsiteY220" fmla="*/ 1111260 h 1270853"/>
                <a:gd name="connsiteX221" fmla="*/ 24479 w 856935"/>
                <a:gd name="connsiteY221" fmla="*/ 1106281 h 1270853"/>
                <a:gd name="connsiteX222" fmla="*/ 24479 w 856935"/>
                <a:gd name="connsiteY222" fmla="*/ 636563 h 1270853"/>
                <a:gd name="connsiteX223" fmla="*/ 1549 w 856935"/>
                <a:gd name="connsiteY223" fmla="*/ 587555 h 1270853"/>
                <a:gd name="connsiteX224" fmla="*/ 3098 w 856935"/>
                <a:gd name="connsiteY224" fmla="*/ 562191 h 1270853"/>
                <a:gd name="connsiteX225" fmla="*/ 24133 w 856935"/>
                <a:gd name="connsiteY225" fmla="*/ 519119 h 1270853"/>
                <a:gd name="connsiteX226" fmla="*/ 23244 w 856935"/>
                <a:gd name="connsiteY226" fmla="*/ 511148 h 1270853"/>
                <a:gd name="connsiteX227" fmla="*/ 24619 w 856935"/>
                <a:gd name="connsiteY227" fmla="*/ 498821 h 1270853"/>
                <a:gd name="connsiteX228" fmla="*/ 27645 w 856935"/>
                <a:gd name="connsiteY228" fmla="*/ 488559 h 1270853"/>
                <a:gd name="connsiteX229" fmla="*/ 0 w 856935"/>
                <a:gd name="connsiteY229" fmla="*/ 429474 h 1270853"/>
                <a:gd name="connsiteX230" fmla="*/ 1549 w 856935"/>
                <a:gd name="connsiteY230" fmla="*/ 404110 h 1270853"/>
                <a:gd name="connsiteX231" fmla="*/ 35406 w 856935"/>
                <a:gd name="connsiteY231" fmla="*/ 334783 h 1270853"/>
                <a:gd name="connsiteX232" fmla="*/ 26562 w 856935"/>
                <a:gd name="connsiteY232" fmla="*/ 316516 h 1270853"/>
                <a:gd name="connsiteX233" fmla="*/ 25095 w 856935"/>
                <a:gd name="connsiteY233" fmla="*/ 304668 h 1270853"/>
                <a:gd name="connsiteX234" fmla="*/ 24479 w 856935"/>
                <a:gd name="connsiteY234" fmla="*/ 304668 h 1270853"/>
                <a:gd name="connsiteX235" fmla="*/ 24479 w 856935"/>
                <a:gd name="connsiteY235" fmla="*/ 299689 h 1270853"/>
                <a:gd name="connsiteX236" fmla="*/ 24479 w 856935"/>
                <a:gd name="connsiteY236" fmla="*/ 164565 h 1270853"/>
                <a:gd name="connsiteX237" fmla="*/ 26561 w 856935"/>
                <a:gd name="connsiteY237" fmla="*/ 147746 h 1270853"/>
                <a:gd name="connsiteX238" fmla="*/ 427926 w 856935"/>
                <a:gd name="connsiteY238"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3146 w 856935"/>
                <a:gd name="connsiteY196" fmla="*/ 412140 h 1270853"/>
                <a:gd name="connsiteX197" fmla="*/ 855386 w 856935"/>
                <a:gd name="connsiteY197" fmla="*/ 436854 h 1270853"/>
                <a:gd name="connsiteX198" fmla="*/ 828626 w 856935"/>
                <a:gd name="connsiteY198" fmla="*/ 491160 h 1270853"/>
                <a:gd name="connsiteX199" fmla="*/ 831111 w 856935"/>
                <a:gd name="connsiteY199" fmla="*/ 498821 h 1270853"/>
                <a:gd name="connsiteX200" fmla="*/ 832142 w 856935"/>
                <a:gd name="connsiteY200" fmla="*/ 511148 h 1270853"/>
                <a:gd name="connsiteX201" fmla="*/ 831185 w 856935"/>
                <a:gd name="connsiteY201" fmla="*/ 522586 h 1270853"/>
                <a:gd name="connsiteX202" fmla="*/ 855385 w 856935"/>
                <a:gd name="connsiteY202" fmla="*/ 569551 h 1270853"/>
                <a:gd name="connsiteX203" fmla="*/ 854695 w 856935"/>
                <a:gd name="connsiteY203" fmla="*/ 570221 h 1270853"/>
                <a:gd name="connsiteX204" fmla="*/ 851937 w 856935"/>
                <a:gd name="connsiteY204" fmla="*/ 571559 h 1270853"/>
                <a:gd name="connsiteX205" fmla="*/ 848145 w 856935"/>
                <a:gd name="connsiteY205" fmla="*/ 573901 h 1270853"/>
                <a:gd name="connsiteX206" fmla="*/ 845866 w 856935"/>
                <a:gd name="connsiteY206" fmla="*/ 575202 h 1270853"/>
                <a:gd name="connsiteX207" fmla="*/ 856935 w 856935"/>
                <a:gd name="connsiteY207" fmla="*/ 594935 h 1270853"/>
                <a:gd name="connsiteX208" fmla="*/ 831374 w 856935"/>
                <a:gd name="connsiteY208" fmla="*/ 646807 h 1270853"/>
                <a:gd name="connsiteX209" fmla="*/ 831375 w 856935"/>
                <a:gd name="connsiteY209" fmla="*/ 781246 h 1270853"/>
                <a:gd name="connsiteX210" fmla="*/ 831375 w 856935"/>
                <a:gd name="connsiteY210" fmla="*/ 1106280 h 1270853"/>
                <a:gd name="connsiteX211" fmla="*/ 831375 w 856935"/>
                <a:gd name="connsiteY211" fmla="*/ 1106281 h 1270853"/>
                <a:gd name="connsiteX212" fmla="*/ 831375 w 856935"/>
                <a:gd name="connsiteY212" fmla="*/ 1106283 h 1270853"/>
                <a:gd name="connsiteX213" fmla="*/ 831375 w 856935"/>
                <a:gd name="connsiteY213" fmla="*/ 1111260 h 1270853"/>
                <a:gd name="connsiteX214" fmla="*/ 830759 w 856935"/>
                <a:gd name="connsiteY214" fmla="*/ 1111260 h 1270853"/>
                <a:gd name="connsiteX215" fmla="*/ 829292 w 856935"/>
                <a:gd name="connsiteY215" fmla="*/ 1123108 h 1270853"/>
                <a:gd name="connsiteX216" fmla="*/ 427927 w 856935"/>
                <a:gd name="connsiteY216" fmla="*/ 1270853 h 1270853"/>
                <a:gd name="connsiteX217" fmla="*/ 26562 w 856935"/>
                <a:gd name="connsiteY217" fmla="*/ 1123108 h 1270853"/>
                <a:gd name="connsiteX218" fmla="*/ 25095 w 856935"/>
                <a:gd name="connsiteY218" fmla="*/ 1111260 h 1270853"/>
                <a:gd name="connsiteX219" fmla="*/ 24479 w 856935"/>
                <a:gd name="connsiteY219" fmla="*/ 1111260 h 1270853"/>
                <a:gd name="connsiteX220" fmla="*/ 24479 w 856935"/>
                <a:gd name="connsiteY220" fmla="*/ 1106281 h 1270853"/>
                <a:gd name="connsiteX221" fmla="*/ 24479 w 856935"/>
                <a:gd name="connsiteY221" fmla="*/ 636563 h 1270853"/>
                <a:gd name="connsiteX222" fmla="*/ 1549 w 856935"/>
                <a:gd name="connsiteY222" fmla="*/ 587555 h 1270853"/>
                <a:gd name="connsiteX223" fmla="*/ 3098 w 856935"/>
                <a:gd name="connsiteY223" fmla="*/ 562191 h 1270853"/>
                <a:gd name="connsiteX224" fmla="*/ 24133 w 856935"/>
                <a:gd name="connsiteY224" fmla="*/ 519119 h 1270853"/>
                <a:gd name="connsiteX225" fmla="*/ 23244 w 856935"/>
                <a:gd name="connsiteY225" fmla="*/ 511148 h 1270853"/>
                <a:gd name="connsiteX226" fmla="*/ 24619 w 856935"/>
                <a:gd name="connsiteY226" fmla="*/ 498821 h 1270853"/>
                <a:gd name="connsiteX227" fmla="*/ 27645 w 856935"/>
                <a:gd name="connsiteY227" fmla="*/ 488559 h 1270853"/>
                <a:gd name="connsiteX228" fmla="*/ 0 w 856935"/>
                <a:gd name="connsiteY228" fmla="*/ 429474 h 1270853"/>
                <a:gd name="connsiteX229" fmla="*/ 1549 w 856935"/>
                <a:gd name="connsiteY229" fmla="*/ 404110 h 1270853"/>
                <a:gd name="connsiteX230" fmla="*/ 35406 w 856935"/>
                <a:gd name="connsiteY230" fmla="*/ 334783 h 1270853"/>
                <a:gd name="connsiteX231" fmla="*/ 26562 w 856935"/>
                <a:gd name="connsiteY231" fmla="*/ 316516 h 1270853"/>
                <a:gd name="connsiteX232" fmla="*/ 25095 w 856935"/>
                <a:gd name="connsiteY232" fmla="*/ 304668 h 1270853"/>
                <a:gd name="connsiteX233" fmla="*/ 24479 w 856935"/>
                <a:gd name="connsiteY233" fmla="*/ 304668 h 1270853"/>
                <a:gd name="connsiteX234" fmla="*/ 24479 w 856935"/>
                <a:gd name="connsiteY234" fmla="*/ 299689 h 1270853"/>
                <a:gd name="connsiteX235" fmla="*/ 24479 w 856935"/>
                <a:gd name="connsiteY235" fmla="*/ 164565 h 1270853"/>
                <a:gd name="connsiteX236" fmla="*/ 26561 w 856935"/>
                <a:gd name="connsiteY236" fmla="*/ 147746 h 1270853"/>
                <a:gd name="connsiteX237" fmla="*/ 427926 w 856935"/>
                <a:gd name="connsiteY237"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48145 w 856935"/>
                <a:gd name="connsiteY204" fmla="*/ 573901 h 1270853"/>
                <a:gd name="connsiteX205" fmla="*/ 845866 w 856935"/>
                <a:gd name="connsiteY205" fmla="*/ 575202 h 1270853"/>
                <a:gd name="connsiteX206" fmla="*/ 856935 w 856935"/>
                <a:gd name="connsiteY206" fmla="*/ 594935 h 1270853"/>
                <a:gd name="connsiteX207" fmla="*/ 831374 w 856935"/>
                <a:gd name="connsiteY207" fmla="*/ 646807 h 1270853"/>
                <a:gd name="connsiteX208" fmla="*/ 831375 w 856935"/>
                <a:gd name="connsiteY208" fmla="*/ 781246 h 1270853"/>
                <a:gd name="connsiteX209" fmla="*/ 831375 w 856935"/>
                <a:gd name="connsiteY209" fmla="*/ 1106280 h 1270853"/>
                <a:gd name="connsiteX210" fmla="*/ 831375 w 856935"/>
                <a:gd name="connsiteY210" fmla="*/ 1106281 h 1270853"/>
                <a:gd name="connsiteX211" fmla="*/ 831375 w 856935"/>
                <a:gd name="connsiteY211" fmla="*/ 1106283 h 1270853"/>
                <a:gd name="connsiteX212" fmla="*/ 831375 w 856935"/>
                <a:gd name="connsiteY212" fmla="*/ 1111260 h 1270853"/>
                <a:gd name="connsiteX213" fmla="*/ 830759 w 856935"/>
                <a:gd name="connsiteY213" fmla="*/ 1111260 h 1270853"/>
                <a:gd name="connsiteX214" fmla="*/ 829292 w 856935"/>
                <a:gd name="connsiteY214" fmla="*/ 1123108 h 1270853"/>
                <a:gd name="connsiteX215" fmla="*/ 427927 w 856935"/>
                <a:gd name="connsiteY215" fmla="*/ 1270853 h 1270853"/>
                <a:gd name="connsiteX216" fmla="*/ 26562 w 856935"/>
                <a:gd name="connsiteY216" fmla="*/ 1123108 h 1270853"/>
                <a:gd name="connsiteX217" fmla="*/ 25095 w 856935"/>
                <a:gd name="connsiteY217" fmla="*/ 1111260 h 1270853"/>
                <a:gd name="connsiteX218" fmla="*/ 24479 w 856935"/>
                <a:gd name="connsiteY218" fmla="*/ 1111260 h 1270853"/>
                <a:gd name="connsiteX219" fmla="*/ 24479 w 856935"/>
                <a:gd name="connsiteY219" fmla="*/ 1106281 h 1270853"/>
                <a:gd name="connsiteX220" fmla="*/ 24479 w 856935"/>
                <a:gd name="connsiteY220" fmla="*/ 636563 h 1270853"/>
                <a:gd name="connsiteX221" fmla="*/ 1549 w 856935"/>
                <a:gd name="connsiteY221" fmla="*/ 587555 h 1270853"/>
                <a:gd name="connsiteX222" fmla="*/ 3098 w 856935"/>
                <a:gd name="connsiteY222" fmla="*/ 562191 h 1270853"/>
                <a:gd name="connsiteX223" fmla="*/ 24133 w 856935"/>
                <a:gd name="connsiteY223" fmla="*/ 519119 h 1270853"/>
                <a:gd name="connsiteX224" fmla="*/ 23244 w 856935"/>
                <a:gd name="connsiteY224" fmla="*/ 511148 h 1270853"/>
                <a:gd name="connsiteX225" fmla="*/ 24619 w 856935"/>
                <a:gd name="connsiteY225" fmla="*/ 498821 h 1270853"/>
                <a:gd name="connsiteX226" fmla="*/ 27645 w 856935"/>
                <a:gd name="connsiteY226" fmla="*/ 488559 h 1270853"/>
                <a:gd name="connsiteX227" fmla="*/ 0 w 856935"/>
                <a:gd name="connsiteY227" fmla="*/ 429474 h 1270853"/>
                <a:gd name="connsiteX228" fmla="*/ 1549 w 856935"/>
                <a:gd name="connsiteY228" fmla="*/ 404110 h 1270853"/>
                <a:gd name="connsiteX229" fmla="*/ 35406 w 856935"/>
                <a:gd name="connsiteY229" fmla="*/ 334783 h 1270853"/>
                <a:gd name="connsiteX230" fmla="*/ 26562 w 856935"/>
                <a:gd name="connsiteY230" fmla="*/ 316516 h 1270853"/>
                <a:gd name="connsiteX231" fmla="*/ 25095 w 856935"/>
                <a:gd name="connsiteY231" fmla="*/ 304668 h 1270853"/>
                <a:gd name="connsiteX232" fmla="*/ 24479 w 856935"/>
                <a:gd name="connsiteY232" fmla="*/ 304668 h 1270853"/>
                <a:gd name="connsiteX233" fmla="*/ 24479 w 856935"/>
                <a:gd name="connsiteY233" fmla="*/ 299689 h 1270853"/>
                <a:gd name="connsiteX234" fmla="*/ 24479 w 856935"/>
                <a:gd name="connsiteY234" fmla="*/ 164565 h 1270853"/>
                <a:gd name="connsiteX235" fmla="*/ 26561 w 856935"/>
                <a:gd name="connsiteY235" fmla="*/ 147746 h 1270853"/>
                <a:gd name="connsiteX236" fmla="*/ 427926 w 856935"/>
                <a:gd name="connsiteY236"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48145 w 856935"/>
                <a:gd name="connsiteY204" fmla="*/ 573901 h 1270853"/>
                <a:gd name="connsiteX205" fmla="*/ 856935 w 856935"/>
                <a:gd name="connsiteY205" fmla="*/ 594935 h 1270853"/>
                <a:gd name="connsiteX206" fmla="*/ 831374 w 856935"/>
                <a:gd name="connsiteY206" fmla="*/ 646807 h 1270853"/>
                <a:gd name="connsiteX207" fmla="*/ 831375 w 856935"/>
                <a:gd name="connsiteY207" fmla="*/ 781246 h 1270853"/>
                <a:gd name="connsiteX208" fmla="*/ 831375 w 856935"/>
                <a:gd name="connsiteY208" fmla="*/ 1106280 h 1270853"/>
                <a:gd name="connsiteX209" fmla="*/ 831375 w 856935"/>
                <a:gd name="connsiteY209" fmla="*/ 1106281 h 1270853"/>
                <a:gd name="connsiteX210" fmla="*/ 831375 w 856935"/>
                <a:gd name="connsiteY210" fmla="*/ 1106283 h 1270853"/>
                <a:gd name="connsiteX211" fmla="*/ 831375 w 856935"/>
                <a:gd name="connsiteY211" fmla="*/ 1111260 h 1270853"/>
                <a:gd name="connsiteX212" fmla="*/ 830759 w 856935"/>
                <a:gd name="connsiteY212" fmla="*/ 1111260 h 1270853"/>
                <a:gd name="connsiteX213" fmla="*/ 829292 w 856935"/>
                <a:gd name="connsiteY213" fmla="*/ 1123108 h 1270853"/>
                <a:gd name="connsiteX214" fmla="*/ 427927 w 856935"/>
                <a:gd name="connsiteY214" fmla="*/ 1270853 h 1270853"/>
                <a:gd name="connsiteX215" fmla="*/ 26562 w 856935"/>
                <a:gd name="connsiteY215" fmla="*/ 1123108 h 1270853"/>
                <a:gd name="connsiteX216" fmla="*/ 25095 w 856935"/>
                <a:gd name="connsiteY216" fmla="*/ 1111260 h 1270853"/>
                <a:gd name="connsiteX217" fmla="*/ 24479 w 856935"/>
                <a:gd name="connsiteY217" fmla="*/ 1111260 h 1270853"/>
                <a:gd name="connsiteX218" fmla="*/ 24479 w 856935"/>
                <a:gd name="connsiteY218" fmla="*/ 1106281 h 1270853"/>
                <a:gd name="connsiteX219" fmla="*/ 24479 w 856935"/>
                <a:gd name="connsiteY219" fmla="*/ 636563 h 1270853"/>
                <a:gd name="connsiteX220" fmla="*/ 1549 w 856935"/>
                <a:gd name="connsiteY220" fmla="*/ 587555 h 1270853"/>
                <a:gd name="connsiteX221" fmla="*/ 3098 w 856935"/>
                <a:gd name="connsiteY221" fmla="*/ 562191 h 1270853"/>
                <a:gd name="connsiteX222" fmla="*/ 24133 w 856935"/>
                <a:gd name="connsiteY222" fmla="*/ 519119 h 1270853"/>
                <a:gd name="connsiteX223" fmla="*/ 23244 w 856935"/>
                <a:gd name="connsiteY223" fmla="*/ 511148 h 1270853"/>
                <a:gd name="connsiteX224" fmla="*/ 24619 w 856935"/>
                <a:gd name="connsiteY224" fmla="*/ 498821 h 1270853"/>
                <a:gd name="connsiteX225" fmla="*/ 27645 w 856935"/>
                <a:gd name="connsiteY225" fmla="*/ 488559 h 1270853"/>
                <a:gd name="connsiteX226" fmla="*/ 0 w 856935"/>
                <a:gd name="connsiteY226" fmla="*/ 429474 h 1270853"/>
                <a:gd name="connsiteX227" fmla="*/ 1549 w 856935"/>
                <a:gd name="connsiteY227" fmla="*/ 404110 h 1270853"/>
                <a:gd name="connsiteX228" fmla="*/ 35406 w 856935"/>
                <a:gd name="connsiteY228" fmla="*/ 334783 h 1270853"/>
                <a:gd name="connsiteX229" fmla="*/ 26562 w 856935"/>
                <a:gd name="connsiteY229" fmla="*/ 316516 h 1270853"/>
                <a:gd name="connsiteX230" fmla="*/ 25095 w 856935"/>
                <a:gd name="connsiteY230" fmla="*/ 304668 h 1270853"/>
                <a:gd name="connsiteX231" fmla="*/ 24479 w 856935"/>
                <a:gd name="connsiteY231" fmla="*/ 304668 h 1270853"/>
                <a:gd name="connsiteX232" fmla="*/ 24479 w 856935"/>
                <a:gd name="connsiteY232" fmla="*/ 299689 h 1270853"/>
                <a:gd name="connsiteX233" fmla="*/ 24479 w 856935"/>
                <a:gd name="connsiteY233" fmla="*/ 164565 h 1270853"/>
                <a:gd name="connsiteX234" fmla="*/ 26561 w 856935"/>
                <a:gd name="connsiteY234" fmla="*/ 147746 h 1270853"/>
                <a:gd name="connsiteX235" fmla="*/ 427926 w 856935"/>
                <a:gd name="connsiteY235"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1937 w 856935"/>
                <a:gd name="connsiteY203" fmla="*/ 571559 h 1270853"/>
                <a:gd name="connsiteX204" fmla="*/ 856935 w 856935"/>
                <a:gd name="connsiteY204" fmla="*/ 594935 h 1270853"/>
                <a:gd name="connsiteX205" fmla="*/ 831374 w 856935"/>
                <a:gd name="connsiteY205" fmla="*/ 646807 h 1270853"/>
                <a:gd name="connsiteX206" fmla="*/ 831375 w 856935"/>
                <a:gd name="connsiteY206" fmla="*/ 781246 h 1270853"/>
                <a:gd name="connsiteX207" fmla="*/ 831375 w 856935"/>
                <a:gd name="connsiteY207" fmla="*/ 1106280 h 1270853"/>
                <a:gd name="connsiteX208" fmla="*/ 831375 w 856935"/>
                <a:gd name="connsiteY208" fmla="*/ 1106281 h 1270853"/>
                <a:gd name="connsiteX209" fmla="*/ 831375 w 856935"/>
                <a:gd name="connsiteY209" fmla="*/ 1106283 h 1270853"/>
                <a:gd name="connsiteX210" fmla="*/ 831375 w 856935"/>
                <a:gd name="connsiteY210" fmla="*/ 1111260 h 1270853"/>
                <a:gd name="connsiteX211" fmla="*/ 830759 w 856935"/>
                <a:gd name="connsiteY211" fmla="*/ 1111260 h 1270853"/>
                <a:gd name="connsiteX212" fmla="*/ 829292 w 856935"/>
                <a:gd name="connsiteY212" fmla="*/ 1123108 h 1270853"/>
                <a:gd name="connsiteX213" fmla="*/ 427927 w 856935"/>
                <a:gd name="connsiteY213" fmla="*/ 1270853 h 1270853"/>
                <a:gd name="connsiteX214" fmla="*/ 26562 w 856935"/>
                <a:gd name="connsiteY214" fmla="*/ 1123108 h 1270853"/>
                <a:gd name="connsiteX215" fmla="*/ 25095 w 856935"/>
                <a:gd name="connsiteY215" fmla="*/ 1111260 h 1270853"/>
                <a:gd name="connsiteX216" fmla="*/ 24479 w 856935"/>
                <a:gd name="connsiteY216" fmla="*/ 1111260 h 1270853"/>
                <a:gd name="connsiteX217" fmla="*/ 24479 w 856935"/>
                <a:gd name="connsiteY217" fmla="*/ 1106281 h 1270853"/>
                <a:gd name="connsiteX218" fmla="*/ 24479 w 856935"/>
                <a:gd name="connsiteY218" fmla="*/ 636563 h 1270853"/>
                <a:gd name="connsiteX219" fmla="*/ 1549 w 856935"/>
                <a:gd name="connsiteY219" fmla="*/ 587555 h 1270853"/>
                <a:gd name="connsiteX220" fmla="*/ 3098 w 856935"/>
                <a:gd name="connsiteY220" fmla="*/ 562191 h 1270853"/>
                <a:gd name="connsiteX221" fmla="*/ 24133 w 856935"/>
                <a:gd name="connsiteY221" fmla="*/ 519119 h 1270853"/>
                <a:gd name="connsiteX222" fmla="*/ 23244 w 856935"/>
                <a:gd name="connsiteY222" fmla="*/ 511148 h 1270853"/>
                <a:gd name="connsiteX223" fmla="*/ 24619 w 856935"/>
                <a:gd name="connsiteY223" fmla="*/ 498821 h 1270853"/>
                <a:gd name="connsiteX224" fmla="*/ 27645 w 856935"/>
                <a:gd name="connsiteY224" fmla="*/ 488559 h 1270853"/>
                <a:gd name="connsiteX225" fmla="*/ 0 w 856935"/>
                <a:gd name="connsiteY225" fmla="*/ 429474 h 1270853"/>
                <a:gd name="connsiteX226" fmla="*/ 1549 w 856935"/>
                <a:gd name="connsiteY226" fmla="*/ 404110 h 1270853"/>
                <a:gd name="connsiteX227" fmla="*/ 35406 w 856935"/>
                <a:gd name="connsiteY227" fmla="*/ 334783 h 1270853"/>
                <a:gd name="connsiteX228" fmla="*/ 26562 w 856935"/>
                <a:gd name="connsiteY228" fmla="*/ 316516 h 1270853"/>
                <a:gd name="connsiteX229" fmla="*/ 25095 w 856935"/>
                <a:gd name="connsiteY229" fmla="*/ 304668 h 1270853"/>
                <a:gd name="connsiteX230" fmla="*/ 24479 w 856935"/>
                <a:gd name="connsiteY230" fmla="*/ 304668 h 1270853"/>
                <a:gd name="connsiteX231" fmla="*/ 24479 w 856935"/>
                <a:gd name="connsiteY231" fmla="*/ 299689 h 1270853"/>
                <a:gd name="connsiteX232" fmla="*/ 24479 w 856935"/>
                <a:gd name="connsiteY232" fmla="*/ 164565 h 1270853"/>
                <a:gd name="connsiteX233" fmla="*/ 26561 w 856935"/>
                <a:gd name="connsiteY233" fmla="*/ 147746 h 1270853"/>
                <a:gd name="connsiteX234" fmla="*/ 427926 w 856935"/>
                <a:gd name="connsiteY234"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4695 w 856935"/>
                <a:gd name="connsiteY202" fmla="*/ 570221 h 1270853"/>
                <a:gd name="connsiteX203" fmla="*/ 856935 w 856935"/>
                <a:gd name="connsiteY203" fmla="*/ 594935 h 1270853"/>
                <a:gd name="connsiteX204" fmla="*/ 831374 w 856935"/>
                <a:gd name="connsiteY204" fmla="*/ 646807 h 1270853"/>
                <a:gd name="connsiteX205" fmla="*/ 831375 w 856935"/>
                <a:gd name="connsiteY205" fmla="*/ 781246 h 1270853"/>
                <a:gd name="connsiteX206" fmla="*/ 831375 w 856935"/>
                <a:gd name="connsiteY206" fmla="*/ 1106280 h 1270853"/>
                <a:gd name="connsiteX207" fmla="*/ 831375 w 856935"/>
                <a:gd name="connsiteY207" fmla="*/ 1106281 h 1270853"/>
                <a:gd name="connsiteX208" fmla="*/ 831375 w 856935"/>
                <a:gd name="connsiteY208" fmla="*/ 1106283 h 1270853"/>
                <a:gd name="connsiteX209" fmla="*/ 831375 w 856935"/>
                <a:gd name="connsiteY209" fmla="*/ 1111260 h 1270853"/>
                <a:gd name="connsiteX210" fmla="*/ 830759 w 856935"/>
                <a:gd name="connsiteY210" fmla="*/ 1111260 h 1270853"/>
                <a:gd name="connsiteX211" fmla="*/ 829292 w 856935"/>
                <a:gd name="connsiteY211" fmla="*/ 1123108 h 1270853"/>
                <a:gd name="connsiteX212" fmla="*/ 427927 w 856935"/>
                <a:gd name="connsiteY212" fmla="*/ 1270853 h 1270853"/>
                <a:gd name="connsiteX213" fmla="*/ 26562 w 856935"/>
                <a:gd name="connsiteY213" fmla="*/ 1123108 h 1270853"/>
                <a:gd name="connsiteX214" fmla="*/ 25095 w 856935"/>
                <a:gd name="connsiteY214" fmla="*/ 1111260 h 1270853"/>
                <a:gd name="connsiteX215" fmla="*/ 24479 w 856935"/>
                <a:gd name="connsiteY215" fmla="*/ 1111260 h 1270853"/>
                <a:gd name="connsiteX216" fmla="*/ 24479 w 856935"/>
                <a:gd name="connsiteY216" fmla="*/ 1106281 h 1270853"/>
                <a:gd name="connsiteX217" fmla="*/ 24479 w 856935"/>
                <a:gd name="connsiteY217" fmla="*/ 636563 h 1270853"/>
                <a:gd name="connsiteX218" fmla="*/ 1549 w 856935"/>
                <a:gd name="connsiteY218" fmla="*/ 587555 h 1270853"/>
                <a:gd name="connsiteX219" fmla="*/ 3098 w 856935"/>
                <a:gd name="connsiteY219" fmla="*/ 562191 h 1270853"/>
                <a:gd name="connsiteX220" fmla="*/ 24133 w 856935"/>
                <a:gd name="connsiteY220" fmla="*/ 519119 h 1270853"/>
                <a:gd name="connsiteX221" fmla="*/ 23244 w 856935"/>
                <a:gd name="connsiteY221" fmla="*/ 511148 h 1270853"/>
                <a:gd name="connsiteX222" fmla="*/ 24619 w 856935"/>
                <a:gd name="connsiteY222" fmla="*/ 498821 h 1270853"/>
                <a:gd name="connsiteX223" fmla="*/ 27645 w 856935"/>
                <a:gd name="connsiteY223" fmla="*/ 488559 h 1270853"/>
                <a:gd name="connsiteX224" fmla="*/ 0 w 856935"/>
                <a:gd name="connsiteY224" fmla="*/ 429474 h 1270853"/>
                <a:gd name="connsiteX225" fmla="*/ 1549 w 856935"/>
                <a:gd name="connsiteY225" fmla="*/ 404110 h 1270853"/>
                <a:gd name="connsiteX226" fmla="*/ 35406 w 856935"/>
                <a:gd name="connsiteY226" fmla="*/ 334783 h 1270853"/>
                <a:gd name="connsiteX227" fmla="*/ 26562 w 856935"/>
                <a:gd name="connsiteY227" fmla="*/ 316516 h 1270853"/>
                <a:gd name="connsiteX228" fmla="*/ 25095 w 856935"/>
                <a:gd name="connsiteY228" fmla="*/ 304668 h 1270853"/>
                <a:gd name="connsiteX229" fmla="*/ 24479 w 856935"/>
                <a:gd name="connsiteY229" fmla="*/ 304668 h 1270853"/>
                <a:gd name="connsiteX230" fmla="*/ 24479 w 856935"/>
                <a:gd name="connsiteY230" fmla="*/ 299689 h 1270853"/>
                <a:gd name="connsiteX231" fmla="*/ 24479 w 856935"/>
                <a:gd name="connsiteY231" fmla="*/ 164565 h 1270853"/>
                <a:gd name="connsiteX232" fmla="*/ 26561 w 856935"/>
                <a:gd name="connsiteY232" fmla="*/ 147746 h 1270853"/>
                <a:gd name="connsiteX233" fmla="*/ 427926 w 856935"/>
                <a:gd name="connsiteY233"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304668 h 1270853"/>
                <a:gd name="connsiteX229" fmla="*/ 24479 w 856935"/>
                <a:gd name="connsiteY229" fmla="*/ 299689 h 1270853"/>
                <a:gd name="connsiteX230" fmla="*/ 24479 w 856935"/>
                <a:gd name="connsiteY230" fmla="*/ 164565 h 1270853"/>
                <a:gd name="connsiteX231" fmla="*/ 26561 w 856935"/>
                <a:gd name="connsiteY231" fmla="*/ 147746 h 1270853"/>
                <a:gd name="connsiteX232" fmla="*/ 427926 w 856935"/>
                <a:gd name="connsiteY232"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304668 h 1270853"/>
                <a:gd name="connsiteX229" fmla="*/ 24479 w 856935"/>
                <a:gd name="connsiteY229" fmla="*/ 164565 h 1270853"/>
                <a:gd name="connsiteX230" fmla="*/ 26561 w 856935"/>
                <a:gd name="connsiteY230" fmla="*/ 147746 h 1270853"/>
                <a:gd name="connsiteX231" fmla="*/ 427926 w 856935"/>
                <a:gd name="connsiteY231" fmla="*/ 0 h 1270853"/>
                <a:gd name="connsiteX0" fmla="*/ 24693 w 856935"/>
                <a:gd name="connsiteY0" fmla="*/ 575500 h 1270853"/>
                <a:gd name="connsiteX1" fmla="*/ 20913 w 856935"/>
                <a:gd name="connsiteY1" fmla="*/ 583169 h 1270853"/>
                <a:gd name="connsiteX2" fmla="*/ 59429 w 856935"/>
                <a:gd name="connsiteY2" fmla="*/ 664454 h 1270853"/>
                <a:gd name="connsiteX3" fmla="*/ 60408 w 856935"/>
                <a:gd name="connsiteY3" fmla="*/ 664768 h 1270853"/>
                <a:gd name="connsiteX4" fmla="*/ 62040 w 856935"/>
                <a:gd name="connsiteY4" fmla="*/ 666651 h 1270853"/>
                <a:gd name="connsiteX5" fmla="*/ 64651 w 856935"/>
                <a:gd name="connsiteY5" fmla="*/ 669161 h 1270853"/>
                <a:gd name="connsiteX6" fmla="*/ 68894 w 856935"/>
                <a:gd name="connsiteY6" fmla="*/ 672614 h 1270853"/>
                <a:gd name="connsiteX7" fmla="*/ 74443 w 856935"/>
                <a:gd name="connsiteY7" fmla="*/ 676380 h 1270853"/>
                <a:gd name="connsiteX8" fmla="*/ 80645 w 856935"/>
                <a:gd name="connsiteY8" fmla="*/ 681087 h 1270853"/>
                <a:gd name="connsiteX9" fmla="*/ 88152 w 856935"/>
                <a:gd name="connsiteY9" fmla="*/ 686422 h 1270853"/>
                <a:gd name="connsiteX10" fmla="*/ 97618 w 856935"/>
                <a:gd name="connsiteY10" fmla="*/ 691758 h 1270853"/>
                <a:gd name="connsiteX11" fmla="*/ 107410 w 856935"/>
                <a:gd name="connsiteY11" fmla="*/ 697721 h 1270853"/>
                <a:gd name="connsiteX12" fmla="*/ 119161 w 856935"/>
                <a:gd name="connsiteY12" fmla="*/ 703998 h 1270853"/>
                <a:gd name="connsiteX13" fmla="*/ 131890 w 856935"/>
                <a:gd name="connsiteY13" fmla="*/ 710588 h 1270853"/>
                <a:gd name="connsiteX14" fmla="*/ 145926 w 856935"/>
                <a:gd name="connsiteY14" fmla="*/ 717179 h 1270853"/>
                <a:gd name="connsiteX15" fmla="*/ 161593 w 856935"/>
                <a:gd name="connsiteY15" fmla="*/ 723456 h 1270853"/>
                <a:gd name="connsiteX16" fmla="*/ 178240 w 856935"/>
                <a:gd name="connsiteY16" fmla="*/ 730046 h 1270853"/>
                <a:gd name="connsiteX17" fmla="*/ 196192 w 856935"/>
                <a:gd name="connsiteY17" fmla="*/ 736323 h 1270853"/>
                <a:gd name="connsiteX18" fmla="*/ 215776 w 856935"/>
                <a:gd name="connsiteY18" fmla="*/ 742286 h 1270853"/>
                <a:gd name="connsiteX19" fmla="*/ 236666 w 856935"/>
                <a:gd name="connsiteY19" fmla="*/ 747935 h 1270853"/>
                <a:gd name="connsiteX20" fmla="*/ 258862 w 856935"/>
                <a:gd name="connsiteY20" fmla="*/ 752956 h 1270853"/>
                <a:gd name="connsiteX21" fmla="*/ 282363 w 856935"/>
                <a:gd name="connsiteY21" fmla="*/ 757664 h 1270853"/>
                <a:gd name="connsiteX22" fmla="*/ 307822 w 856935"/>
                <a:gd name="connsiteY22" fmla="*/ 761744 h 1270853"/>
                <a:gd name="connsiteX23" fmla="*/ 333935 w 856935"/>
                <a:gd name="connsiteY23" fmla="*/ 765196 h 1270853"/>
                <a:gd name="connsiteX24" fmla="*/ 362006 w 856935"/>
                <a:gd name="connsiteY24" fmla="*/ 767393 h 1270853"/>
                <a:gd name="connsiteX25" fmla="*/ 391382 w 856935"/>
                <a:gd name="connsiteY25" fmla="*/ 768962 h 1270853"/>
                <a:gd name="connsiteX26" fmla="*/ 422717 w 856935"/>
                <a:gd name="connsiteY26" fmla="*/ 769276 h 1270853"/>
                <a:gd name="connsiteX27" fmla="*/ 453725 w 856935"/>
                <a:gd name="connsiteY27" fmla="*/ 768962 h 1270853"/>
                <a:gd name="connsiteX28" fmla="*/ 483102 w 856935"/>
                <a:gd name="connsiteY28" fmla="*/ 767393 h 1270853"/>
                <a:gd name="connsiteX29" fmla="*/ 511172 w 856935"/>
                <a:gd name="connsiteY29" fmla="*/ 765196 h 1270853"/>
                <a:gd name="connsiteX30" fmla="*/ 538264 w 856935"/>
                <a:gd name="connsiteY30" fmla="*/ 761744 h 1270853"/>
                <a:gd name="connsiteX31" fmla="*/ 563397 w 856935"/>
                <a:gd name="connsiteY31" fmla="*/ 758292 h 1270853"/>
                <a:gd name="connsiteX32" fmla="*/ 587225 w 856935"/>
                <a:gd name="connsiteY32" fmla="*/ 753584 h 1270853"/>
                <a:gd name="connsiteX33" fmla="*/ 610073 w 856935"/>
                <a:gd name="connsiteY33" fmla="*/ 748563 h 1270853"/>
                <a:gd name="connsiteX34" fmla="*/ 631289 w 856935"/>
                <a:gd name="connsiteY34" fmla="*/ 743227 h 1270853"/>
                <a:gd name="connsiteX35" fmla="*/ 650873 w 856935"/>
                <a:gd name="connsiteY35" fmla="*/ 737265 h 1270853"/>
                <a:gd name="connsiteX36" fmla="*/ 669805 w 856935"/>
                <a:gd name="connsiteY36" fmla="*/ 731302 h 1270853"/>
                <a:gd name="connsiteX37" fmla="*/ 686778 w 856935"/>
                <a:gd name="connsiteY37" fmla="*/ 725025 h 1270853"/>
                <a:gd name="connsiteX38" fmla="*/ 702445 w 856935"/>
                <a:gd name="connsiteY38" fmla="*/ 718748 h 1270853"/>
                <a:gd name="connsiteX39" fmla="*/ 717134 w 856935"/>
                <a:gd name="connsiteY39" fmla="*/ 712157 h 1270853"/>
                <a:gd name="connsiteX40" fmla="*/ 730516 w 856935"/>
                <a:gd name="connsiteY40" fmla="*/ 705881 h 1270853"/>
                <a:gd name="connsiteX41" fmla="*/ 742267 w 856935"/>
                <a:gd name="connsiteY41" fmla="*/ 699918 h 1270853"/>
                <a:gd name="connsiteX42" fmla="*/ 753038 w 856935"/>
                <a:gd name="connsiteY42" fmla="*/ 694268 h 1270853"/>
                <a:gd name="connsiteX43" fmla="*/ 762504 w 856935"/>
                <a:gd name="connsiteY43" fmla="*/ 688933 h 1270853"/>
                <a:gd name="connsiteX44" fmla="*/ 770337 w 856935"/>
                <a:gd name="connsiteY44" fmla="*/ 683598 h 1270853"/>
                <a:gd name="connsiteX45" fmla="*/ 777192 w 856935"/>
                <a:gd name="connsiteY45" fmla="*/ 679518 h 1270853"/>
                <a:gd name="connsiteX46" fmla="*/ 783067 w 856935"/>
                <a:gd name="connsiteY46" fmla="*/ 675438 h 1270853"/>
                <a:gd name="connsiteX47" fmla="*/ 786984 w 856935"/>
                <a:gd name="connsiteY47" fmla="*/ 671986 h 1270853"/>
                <a:gd name="connsiteX48" fmla="*/ 789922 w 856935"/>
                <a:gd name="connsiteY48" fmla="*/ 669789 h 1270853"/>
                <a:gd name="connsiteX49" fmla="*/ 791880 w 856935"/>
                <a:gd name="connsiteY49" fmla="*/ 668534 h 1270853"/>
                <a:gd name="connsiteX50" fmla="*/ 792533 w 856935"/>
                <a:gd name="connsiteY50" fmla="*/ 667906 h 1270853"/>
                <a:gd name="connsiteX51" fmla="*/ 831375 w 856935"/>
                <a:gd name="connsiteY51" fmla="*/ 590074 h 1270853"/>
                <a:gd name="connsiteX52" fmla="*/ 828354 w 856935"/>
                <a:gd name="connsiteY52" fmla="*/ 584756 h 1270853"/>
                <a:gd name="connsiteX53" fmla="*/ 826079 w 856935"/>
                <a:gd name="connsiteY53" fmla="*/ 585945 h 1270853"/>
                <a:gd name="connsiteX54" fmla="*/ 816080 w 856935"/>
                <a:gd name="connsiteY54" fmla="*/ 590963 h 1270853"/>
                <a:gd name="connsiteX55" fmla="*/ 804013 w 856935"/>
                <a:gd name="connsiteY55" fmla="*/ 596651 h 1270853"/>
                <a:gd name="connsiteX56" fmla="*/ 790567 w 856935"/>
                <a:gd name="connsiteY56" fmla="*/ 602673 h 1270853"/>
                <a:gd name="connsiteX57" fmla="*/ 775742 w 856935"/>
                <a:gd name="connsiteY57" fmla="*/ 608695 h 1270853"/>
                <a:gd name="connsiteX58" fmla="*/ 759537 w 856935"/>
                <a:gd name="connsiteY58" fmla="*/ 615386 h 1270853"/>
                <a:gd name="connsiteX59" fmla="*/ 741954 w 856935"/>
                <a:gd name="connsiteY59" fmla="*/ 621743 h 1270853"/>
                <a:gd name="connsiteX60" fmla="*/ 722646 w 856935"/>
                <a:gd name="connsiteY60" fmla="*/ 628434 h 1270853"/>
                <a:gd name="connsiteX61" fmla="*/ 702304 w 856935"/>
                <a:gd name="connsiteY61" fmla="*/ 634791 h 1270853"/>
                <a:gd name="connsiteX62" fmla="*/ 680583 w 856935"/>
                <a:gd name="connsiteY62" fmla="*/ 640813 h 1270853"/>
                <a:gd name="connsiteX63" fmla="*/ 657483 w 856935"/>
                <a:gd name="connsiteY63" fmla="*/ 646835 h 1270853"/>
                <a:gd name="connsiteX64" fmla="*/ 633004 w 856935"/>
                <a:gd name="connsiteY64" fmla="*/ 652523 h 1270853"/>
                <a:gd name="connsiteX65" fmla="*/ 607146 w 856935"/>
                <a:gd name="connsiteY65" fmla="*/ 657876 h 1270853"/>
                <a:gd name="connsiteX66" fmla="*/ 580598 w 856935"/>
                <a:gd name="connsiteY66" fmla="*/ 662225 h 1270853"/>
                <a:gd name="connsiteX67" fmla="*/ 551982 w 856935"/>
                <a:gd name="connsiteY67" fmla="*/ 666574 h 1270853"/>
                <a:gd name="connsiteX68" fmla="*/ 522676 w 856935"/>
                <a:gd name="connsiteY68" fmla="*/ 669585 h 1270853"/>
                <a:gd name="connsiteX69" fmla="*/ 491991 w 856935"/>
                <a:gd name="connsiteY69" fmla="*/ 672262 h 1270853"/>
                <a:gd name="connsiteX70" fmla="*/ 460271 w 856935"/>
                <a:gd name="connsiteY70" fmla="*/ 673600 h 1270853"/>
                <a:gd name="connsiteX71" fmla="*/ 427518 w 856935"/>
                <a:gd name="connsiteY71" fmla="*/ 674269 h 1270853"/>
                <a:gd name="connsiteX72" fmla="*/ 394419 w 856935"/>
                <a:gd name="connsiteY72" fmla="*/ 673600 h 1270853"/>
                <a:gd name="connsiteX73" fmla="*/ 362700 w 856935"/>
                <a:gd name="connsiteY73" fmla="*/ 672262 h 1270853"/>
                <a:gd name="connsiteX74" fmla="*/ 332015 w 856935"/>
                <a:gd name="connsiteY74" fmla="*/ 669251 h 1270853"/>
                <a:gd name="connsiteX75" fmla="*/ 302709 w 856935"/>
                <a:gd name="connsiteY75" fmla="*/ 665905 h 1270853"/>
                <a:gd name="connsiteX76" fmla="*/ 274782 w 856935"/>
                <a:gd name="connsiteY76" fmla="*/ 661556 h 1270853"/>
                <a:gd name="connsiteX77" fmla="*/ 247889 w 856935"/>
                <a:gd name="connsiteY77" fmla="*/ 656537 h 1270853"/>
                <a:gd name="connsiteX78" fmla="*/ 222720 w 856935"/>
                <a:gd name="connsiteY78" fmla="*/ 651184 h 1270853"/>
                <a:gd name="connsiteX79" fmla="*/ 198241 w 856935"/>
                <a:gd name="connsiteY79" fmla="*/ 645162 h 1270853"/>
                <a:gd name="connsiteX80" fmla="*/ 175486 w 856935"/>
                <a:gd name="connsiteY80" fmla="*/ 638806 h 1270853"/>
                <a:gd name="connsiteX81" fmla="*/ 153765 w 856935"/>
                <a:gd name="connsiteY81" fmla="*/ 632114 h 1270853"/>
                <a:gd name="connsiteX82" fmla="*/ 133423 w 856935"/>
                <a:gd name="connsiteY82" fmla="*/ 625089 h 1270853"/>
                <a:gd name="connsiteX83" fmla="*/ 114806 w 856935"/>
                <a:gd name="connsiteY83" fmla="*/ 618063 h 1270853"/>
                <a:gd name="connsiteX84" fmla="*/ 97222 w 856935"/>
                <a:gd name="connsiteY84" fmla="*/ 611037 h 1270853"/>
                <a:gd name="connsiteX85" fmla="*/ 81017 w 856935"/>
                <a:gd name="connsiteY85" fmla="*/ 604346 h 1270853"/>
                <a:gd name="connsiteX86" fmla="*/ 66537 w 856935"/>
                <a:gd name="connsiteY86" fmla="*/ 597655 h 1270853"/>
                <a:gd name="connsiteX87" fmla="*/ 53780 w 856935"/>
                <a:gd name="connsiteY87" fmla="*/ 591298 h 1270853"/>
                <a:gd name="connsiteX88" fmla="*/ 41713 w 856935"/>
                <a:gd name="connsiteY88" fmla="*/ 585276 h 1270853"/>
                <a:gd name="connsiteX89" fmla="*/ 31714 w 856935"/>
                <a:gd name="connsiteY89" fmla="*/ 579588 h 1270853"/>
                <a:gd name="connsiteX90" fmla="*/ 24693 w 856935"/>
                <a:gd name="connsiteY90" fmla="*/ 575500 h 1270853"/>
                <a:gd name="connsiteX91" fmla="*/ 21757 w 856935"/>
                <a:gd name="connsiteY91" fmla="*/ 416612 h 1270853"/>
                <a:gd name="connsiteX92" fmla="*/ 59429 w 856935"/>
                <a:gd name="connsiteY92" fmla="*/ 496115 h 1270853"/>
                <a:gd name="connsiteX93" fmla="*/ 60408 w 856935"/>
                <a:gd name="connsiteY93" fmla="*/ 496429 h 1270853"/>
                <a:gd name="connsiteX94" fmla="*/ 62040 w 856935"/>
                <a:gd name="connsiteY94" fmla="*/ 498312 h 1270853"/>
                <a:gd name="connsiteX95" fmla="*/ 64651 w 856935"/>
                <a:gd name="connsiteY95" fmla="*/ 500822 h 1270853"/>
                <a:gd name="connsiteX96" fmla="*/ 68894 w 856935"/>
                <a:gd name="connsiteY96" fmla="*/ 504275 h 1270853"/>
                <a:gd name="connsiteX97" fmla="*/ 74443 w 856935"/>
                <a:gd name="connsiteY97" fmla="*/ 508041 h 1270853"/>
                <a:gd name="connsiteX98" fmla="*/ 80645 w 856935"/>
                <a:gd name="connsiteY98" fmla="*/ 512748 h 1270853"/>
                <a:gd name="connsiteX99" fmla="*/ 88152 w 856935"/>
                <a:gd name="connsiteY99" fmla="*/ 518083 h 1270853"/>
                <a:gd name="connsiteX100" fmla="*/ 97618 w 856935"/>
                <a:gd name="connsiteY100" fmla="*/ 523419 h 1270853"/>
                <a:gd name="connsiteX101" fmla="*/ 107410 w 856935"/>
                <a:gd name="connsiteY101" fmla="*/ 529382 h 1270853"/>
                <a:gd name="connsiteX102" fmla="*/ 119161 w 856935"/>
                <a:gd name="connsiteY102" fmla="*/ 535659 h 1270853"/>
                <a:gd name="connsiteX103" fmla="*/ 131890 w 856935"/>
                <a:gd name="connsiteY103" fmla="*/ 542249 h 1270853"/>
                <a:gd name="connsiteX104" fmla="*/ 145926 w 856935"/>
                <a:gd name="connsiteY104" fmla="*/ 548840 h 1270853"/>
                <a:gd name="connsiteX105" fmla="*/ 161593 w 856935"/>
                <a:gd name="connsiteY105" fmla="*/ 555117 h 1270853"/>
                <a:gd name="connsiteX106" fmla="*/ 178240 w 856935"/>
                <a:gd name="connsiteY106" fmla="*/ 561707 h 1270853"/>
                <a:gd name="connsiteX107" fmla="*/ 196192 w 856935"/>
                <a:gd name="connsiteY107" fmla="*/ 567984 h 1270853"/>
                <a:gd name="connsiteX108" fmla="*/ 215776 w 856935"/>
                <a:gd name="connsiteY108" fmla="*/ 573947 h 1270853"/>
                <a:gd name="connsiteX109" fmla="*/ 236666 w 856935"/>
                <a:gd name="connsiteY109" fmla="*/ 579596 h 1270853"/>
                <a:gd name="connsiteX110" fmla="*/ 258862 w 856935"/>
                <a:gd name="connsiteY110" fmla="*/ 584617 h 1270853"/>
                <a:gd name="connsiteX111" fmla="*/ 282363 w 856935"/>
                <a:gd name="connsiteY111" fmla="*/ 589325 h 1270853"/>
                <a:gd name="connsiteX112" fmla="*/ 307822 w 856935"/>
                <a:gd name="connsiteY112" fmla="*/ 593405 h 1270853"/>
                <a:gd name="connsiteX113" fmla="*/ 333935 w 856935"/>
                <a:gd name="connsiteY113" fmla="*/ 596857 h 1270853"/>
                <a:gd name="connsiteX114" fmla="*/ 362006 w 856935"/>
                <a:gd name="connsiteY114" fmla="*/ 599054 h 1270853"/>
                <a:gd name="connsiteX115" fmla="*/ 391382 w 856935"/>
                <a:gd name="connsiteY115" fmla="*/ 600623 h 1270853"/>
                <a:gd name="connsiteX116" fmla="*/ 422717 w 856935"/>
                <a:gd name="connsiteY116" fmla="*/ 600937 h 1270853"/>
                <a:gd name="connsiteX117" fmla="*/ 453725 w 856935"/>
                <a:gd name="connsiteY117" fmla="*/ 600623 h 1270853"/>
                <a:gd name="connsiteX118" fmla="*/ 483102 w 856935"/>
                <a:gd name="connsiteY118" fmla="*/ 599054 h 1270853"/>
                <a:gd name="connsiteX119" fmla="*/ 511172 w 856935"/>
                <a:gd name="connsiteY119" fmla="*/ 596857 h 1270853"/>
                <a:gd name="connsiteX120" fmla="*/ 538264 w 856935"/>
                <a:gd name="connsiteY120" fmla="*/ 593405 h 1270853"/>
                <a:gd name="connsiteX121" fmla="*/ 563397 w 856935"/>
                <a:gd name="connsiteY121" fmla="*/ 589953 h 1270853"/>
                <a:gd name="connsiteX122" fmla="*/ 587225 w 856935"/>
                <a:gd name="connsiteY122" fmla="*/ 585245 h 1270853"/>
                <a:gd name="connsiteX123" fmla="*/ 610073 w 856935"/>
                <a:gd name="connsiteY123" fmla="*/ 580224 h 1270853"/>
                <a:gd name="connsiteX124" fmla="*/ 631289 w 856935"/>
                <a:gd name="connsiteY124" fmla="*/ 574888 h 1270853"/>
                <a:gd name="connsiteX125" fmla="*/ 650873 w 856935"/>
                <a:gd name="connsiteY125" fmla="*/ 568926 h 1270853"/>
                <a:gd name="connsiteX126" fmla="*/ 669805 w 856935"/>
                <a:gd name="connsiteY126" fmla="*/ 562963 h 1270853"/>
                <a:gd name="connsiteX127" fmla="*/ 686778 w 856935"/>
                <a:gd name="connsiteY127" fmla="*/ 556686 h 1270853"/>
                <a:gd name="connsiteX128" fmla="*/ 702445 w 856935"/>
                <a:gd name="connsiteY128" fmla="*/ 550409 h 1270853"/>
                <a:gd name="connsiteX129" fmla="*/ 717134 w 856935"/>
                <a:gd name="connsiteY129" fmla="*/ 543818 h 1270853"/>
                <a:gd name="connsiteX130" fmla="*/ 730516 w 856935"/>
                <a:gd name="connsiteY130" fmla="*/ 537542 h 1270853"/>
                <a:gd name="connsiteX131" fmla="*/ 742267 w 856935"/>
                <a:gd name="connsiteY131" fmla="*/ 531579 h 1270853"/>
                <a:gd name="connsiteX132" fmla="*/ 753038 w 856935"/>
                <a:gd name="connsiteY132" fmla="*/ 525929 h 1270853"/>
                <a:gd name="connsiteX133" fmla="*/ 762504 w 856935"/>
                <a:gd name="connsiteY133" fmla="*/ 520594 h 1270853"/>
                <a:gd name="connsiteX134" fmla="*/ 770337 w 856935"/>
                <a:gd name="connsiteY134" fmla="*/ 515259 h 1270853"/>
                <a:gd name="connsiteX135" fmla="*/ 777192 w 856935"/>
                <a:gd name="connsiteY135" fmla="*/ 511179 h 1270853"/>
                <a:gd name="connsiteX136" fmla="*/ 783067 w 856935"/>
                <a:gd name="connsiteY136" fmla="*/ 507099 h 1270853"/>
                <a:gd name="connsiteX137" fmla="*/ 786984 w 856935"/>
                <a:gd name="connsiteY137" fmla="*/ 503647 h 1270853"/>
                <a:gd name="connsiteX138" fmla="*/ 789922 w 856935"/>
                <a:gd name="connsiteY138" fmla="*/ 501450 h 1270853"/>
                <a:gd name="connsiteX139" fmla="*/ 791880 w 856935"/>
                <a:gd name="connsiteY139" fmla="*/ 500195 h 1270853"/>
                <a:gd name="connsiteX140" fmla="*/ 792533 w 856935"/>
                <a:gd name="connsiteY140" fmla="*/ 499567 h 1270853"/>
                <a:gd name="connsiteX141" fmla="*/ 829652 w 856935"/>
                <a:gd name="connsiteY141" fmla="*/ 425188 h 1270853"/>
                <a:gd name="connsiteX142" fmla="*/ 824530 w 856935"/>
                <a:gd name="connsiteY142" fmla="*/ 427864 h 1270853"/>
                <a:gd name="connsiteX143" fmla="*/ 814532 w 856935"/>
                <a:gd name="connsiteY143" fmla="*/ 432882 h 1270853"/>
                <a:gd name="connsiteX144" fmla="*/ 802464 w 856935"/>
                <a:gd name="connsiteY144" fmla="*/ 438570 h 1270853"/>
                <a:gd name="connsiteX145" fmla="*/ 789018 w 856935"/>
                <a:gd name="connsiteY145" fmla="*/ 444592 h 1270853"/>
                <a:gd name="connsiteX146" fmla="*/ 774193 w 856935"/>
                <a:gd name="connsiteY146" fmla="*/ 450614 h 1270853"/>
                <a:gd name="connsiteX147" fmla="*/ 757988 w 856935"/>
                <a:gd name="connsiteY147" fmla="*/ 457305 h 1270853"/>
                <a:gd name="connsiteX148" fmla="*/ 740405 w 856935"/>
                <a:gd name="connsiteY148" fmla="*/ 463662 h 1270853"/>
                <a:gd name="connsiteX149" fmla="*/ 721097 w 856935"/>
                <a:gd name="connsiteY149" fmla="*/ 470353 h 1270853"/>
                <a:gd name="connsiteX150" fmla="*/ 700755 w 856935"/>
                <a:gd name="connsiteY150" fmla="*/ 476710 h 1270853"/>
                <a:gd name="connsiteX151" fmla="*/ 679034 w 856935"/>
                <a:gd name="connsiteY151" fmla="*/ 482732 h 1270853"/>
                <a:gd name="connsiteX152" fmla="*/ 655934 w 856935"/>
                <a:gd name="connsiteY152" fmla="*/ 488754 h 1270853"/>
                <a:gd name="connsiteX153" fmla="*/ 631455 w 856935"/>
                <a:gd name="connsiteY153" fmla="*/ 494442 h 1270853"/>
                <a:gd name="connsiteX154" fmla="*/ 605597 w 856935"/>
                <a:gd name="connsiteY154" fmla="*/ 499795 h 1270853"/>
                <a:gd name="connsiteX155" fmla="*/ 579049 w 856935"/>
                <a:gd name="connsiteY155" fmla="*/ 504144 h 1270853"/>
                <a:gd name="connsiteX156" fmla="*/ 550433 w 856935"/>
                <a:gd name="connsiteY156" fmla="*/ 508493 h 1270853"/>
                <a:gd name="connsiteX157" fmla="*/ 521127 w 856935"/>
                <a:gd name="connsiteY157" fmla="*/ 511504 h 1270853"/>
                <a:gd name="connsiteX158" fmla="*/ 490442 w 856935"/>
                <a:gd name="connsiteY158" fmla="*/ 514181 h 1270853"/>
                <a:gd name="connsiteX159" fmla="*/ 458722 w 856935"/>
                <a:gd name="connsiteY159" fmla="*/ 515519 h 1270853"/>
                <a:gd name="connsiteX160" fmla="*/ 425969 w 856935"/>
                <a:gd name="connsiteY160" fmla="*/ 516188 h 1270853"/>
                <a:gd name="connsiteX161" fmla="*/ 392870 w 856935"/>
                <a:gd name="connsiteY161" fmla="*/ 515519 h 1270853"/>
                <a:gd name="connsiteX162" fmla="*/ 361151 w 856935"/>
                <a:gd name="connsiteY162" fmla="*/ 514181 h 1270853"/>
                <a:gd name="connsiteX163" fmla="*/ 330466 w 856935"/>
                <a:gd name="connsiteY163" fmla="*/ 511170 h 1270853"/>
                <a:gd name="connsiteX164" fmla="*/ 301160 w 856935"/>
                <a:gd name="connsiteY164" fmla="*/ 507824 h 1270853"/>
                <a:gd name="connsiteX165" fmla="*/ 273233 w 856935"/>
                <a:gd name="connsiteY165" fmla="*/ 503475 h 1270853"/>
                <a:gd name="connsiteX166" fmla="*/ 246340 w 856935"/>
                <a:gd name="connsiteY166" fmla="*/ 498456 h 1270853"/>
                <a:gd name="connsiteX167" fmla="*/ 221172 w 856935"/>
                <a:gd name="connsiteY167" fmla="*/ 493103 h 1270853"/>
                <a:gd name="connsiteX168" fmla="*/ 196692 w 856935"/>
                <a:gd name="connsiteY168" fmla="*/ 487081 h 1270853"/>
                <a:gd name="connsiteX169" fmla="*/ 173937 w 856935"/>
                <a:gd name="connsiteY169" fmla="*/ 480725 h 1270853"/>
                <a:gd name="connsiteX170" fmla="*/ 152216 w 856935"/>
                <a:gd name="connsiteY170" fmla="*/ 474033 h 1270853"/>
                <a:gd name="connsiteX171" fmla="*/ 131874 w 856935"/>
                <a:gd name="connsiteY171" fmla="*/ 467008 h 1270853"/>
                <a:gd name="connsiteX172" fmla="*/ 113257 w 856935"/>
                <a:gd name="connsiteY172" fmla="*/ 459982 h 1270853"/>
                <a:gd name="connsiteX173" fmla="*/ 95673 w 856935"/>
                <a:gd name="connsiteY173" fmla="*/ 452956 h 1270853"/>
                <a:gd name="connsiteX174" fmla="*/ 79468 w 856935"/>
                <a:gd name="connsiteY174" fmla="*/ 446265 h 1270853"/>
                <a:gd name="connsiteX175" fmla="*/ 64988 w 856935"/>
                <a:gd name="connsiteY175" fmla="*/ 439574 h 1270853"/>
                <a:gd name="connsiteX176" fmla="*/ 52231 w 856935"/>
                <a:gd name="connsiteY176" fmla="*/ 433217 h 1270853"/>
                <a:gd name="connsiteX177" fmla="*/ 40164 w 856935"/>
                <a:gd name="connsiteY177" fmla="*/ 427195 h 1270853"/>
                <a:gd name="connsiteX178" fmla="*/ 30165 w 856935"/>
                <a:gd name="connsiteY178" fmla="*/ 421507 h 1270853"/>
                <a:gd name="connsiteX179" fmla="*/ 21757 w 856935"/>
                <a:gd name="connsiteY179" fmla="*/ 416612 h 1270853"/>
                <a:gd name="connsiteX180" fmla="*/ 427926 w 856935"/>
                <a:gd name="connsiteY180" fmla="*/ 59370 h 1270853"/>
                <a:gd name="connsiteX181" fmla="*/ 149449 w 856935"/>
                <a:gd name="connsiteY181" fmla="*/ 141103 h 1270853"/>
                <a:gd name="connsiteX182" fmla="*/ 427926 w 856935"/>
                <a:gd name="connsiteY182" fmla="*/ 222835 h 1270853"/>
                <a:gd name="connsiteX183" fmla="*/ 706403 w 856935"/>
                <a:gd name="connsiteY183" fmla="*/ 141103 h 1270853"/>
                <a:gd name="connsiteX184" fmla="*/ 427926 w 856935"/>
                <a:gd name="connsiteY184" fmla="*/ 59370 h 1270853"/>
                <a:gd name="connsiteX185" fmla="*/ 427926 w 856935"/>
                <a:gd name="connsiteY185" fmla="*/ 0 h 1270853"/>
                <a:gd name="connsiteX186" fmla="*/ 829291 w 856935"/>
                <a:gd name="connsiteY186" fmla="*/ 147746 h 1270853"/>
                <a:gd name="connsiteX187" fmla="*/ 830758 w 856935"/>
                <a:gd name="connsiteY187" fmla="*/ 159594 h 1270853"/>
                <a:gd name="connsiteX188" fmla="*/ 831373 w 856935"/>
                <a:gd name="connsiteY188" fmla="*/ 159594 h 1270853"/>
                <a:gd name="connsiteX189" fmla="*/ 831373 w 856935"/>
                <a:gd name="connsiteY189" fmla="*/ 164572 h 1270853"/>
                <a:gd name="connsiteX190" fmla="*/ 831373 w 856935"/>
                <a:gd name="connsiteY190" fmla="*/ 263608 h 1270853"/>
                <a:gd name="connsiteX191" fmla="*/ 831373 w 856935"/>
                <a:gd name="connsiteY191" fmla="*/ 304668 h 1270853"/>
                <a:gd name="connsiteX192" fmla="*/ 830758 w 856935"/>
                <a:gd name="connsiteY192" fmla="*/ 304668 h 1270853"/>
                <a:gd name="connsiteX193" fmla="*/ 829292 w 856935"/>
                <a:gd name="connsiteY193" fmla="*/ 316516 h 1270853"/>
                <a:gd name="connsiteX194" fmla="*/ 817480 w 856935"/>
                <a:gd name="connsiteY194" fmla="*/ 340912 h 1270853"/>
                <a:gd name="connsiteX195" fmla="*/ 853836 w 856935"/>
                <a:gd name="connsiteY195" fmla="*/ 411470 h 1270853"/>
                <a:gd name="connsiteX196" fmla="*/ 855386 w 856935"/>
                <a:gd name="connsiteY196" fmla="*/ 436854 h 1270853"/>
                <a:gd name="connsiteX197" fmla="*/ 828626 w 856935"/>
                <a:gd name="connsiteY197" fmla="*/ 491160 h 1270853"/>
                <a:gd name="connsiteX198" fmla="*/ 831111 w 856935"/>
                <a:gd name="connsiteY198" fmla="*/ 498821 h 1270853"/>
                <a:gd name="connsiteX199" fmla="*/ 832142 w 856935"/>
                <a:gd name="connsiteY199" fmla="*/ 511148 h 1270853"/>
                <a:gd name="connsiteX200" fmla="*/ 831185 w 856935"/>
                <a:gd name="connsiteY200" fmla="*/ 522586 h 1270853"/>
                <a:gd name="connsiteX201" fmla="*/ 855385 w 856935"/>
                <a:gd name="connsiteY201" fmla="*/ 569551 h 1270853"/>
                <a:gd name="connsiteX202" fmla="*/ 856935 w 856935"/>
                <a:gd name="connsiteY202" fmla="*/ 594935 h 1270853"/>
                <a:gd name="connsiteX203" fmla="*/ 831374 w 856935"/>
                <a:gd name="connsiteY203" fmla="*/ 646807 h 1270853"/>
                <a:gd name="connsiteX204" fmla="*/ 831375 w 856935"/>
                <a:gd name="connsiteY204" fmla="*/ 781246 h 1270853"/>
                <a:gd name="connsiteX205" fmla="*/ 831375 w 856935"/>
                <a:gd name="connsiteY205" fmla="*/ 1106280 h 1270853"/>
                <a:gd name="connsiteX206" fmla="*/ 831375 w 856935"/>
                <a:gd name="connsiteY206" fmla="*/ 1106281 h 1270853"/>
                <a:gd name="connsiteX207" fmla="*/ 831375 w 856935"/>
                <a:gd name="connsiteY207" fmla="*/ 1106283 h 1270853"/>
                <a:gd name="connsiteX208" fmla="*/ 831375 w 856935"/>
                <a:gd name="connsiteY208" fmla="*/ 1111260 h 1270853"/>
                <a:gd name="connsiteX209" fmla="*/ 830759 w 856935"/>
                <a:gd name="connsiteY209" fmla="*/ 1111260 h 1270853"/>
                <a:gd name="connsiteX210" fmla="*/ 829292 w 856935"/>
                <a:gd name="connsiteY210" fmla="*/ 1123108 h 1270853"/>
                <a:gd name="connsiteX211" fmla="*/ 427927 w 856935"/>
                <a:gd name="connsiteY211" fmla="*/ 1270853 h 1270853"/>
                <a:gd name="connsiteX212" fmla="*/ 26562 w 856935"/>
                <a:gd name="connsiteY212" fmla="*/ 1123108 h 1270853"/>
                <a:gd name="connsiteX213" fmla="*/ 25095 w 856935"/>
                <a:gd name="connsiteY213" fmla="*/ 1111260 h 1270853"/>
                <a:gd name="connsiteX214" fmla="*/ 24479 w 856935"/>
                <a:gd name="connsiteY214" fmla="*/ 1111260 h 1270853"/>
                <a:gd name="connsiteX215" fmla="*/ 24479 w 856935"/>
                <a:gd name="connsiteY215" fmla="*/ 1106281 h 1270853"/>
                <a:gd name="connsiteX216" fmla="*/ 24479 w 856935"/>
                <a:gd name="connsiteY216" fmla="*/ 636563 h 1270853"/>
                <a:gd name="connsiteX217" fmla="*/ 1549 w 856935"/>
                <a:gd name="connsiteY217" fmla="*/ 587555 h 1270853"/>
                <a:gd name="connsiteX218" fmla="*/ 3098 w 856935"/>
                <a:gd name="connsiteY218" fmla="*/ 562191 h 1270853"/>
                <a:gd name="connsiteX219" fmla="*/ 24133 w 856935"/>
                <a:gd name="connsiteY219" fmla="*/ 519119 h 1270853"/>
                <a:gd name="connsiteX220" fmla="*/ 23244 w 856935"/>
                <a:gd name="connsiteY220" fmla="*/ 511148 h 1270853"/>
                <a:gd name="connsiteX221" fmla="*/ 24619 w 856935"/>
                <a:gd name="connsiteY221" fmla="*/ 498821 h 1270853"/>
                <a:gd name="connsiteX222" fmla="*/ 27645 w 856935"/>
                <a:gd name="connsiteY222" fmla="*/ 488559 h 1270853"/>
                <a:gd name="connsiteX223" fmla="*/ 0 w 856935"/>
                <a:gd name="connsiteY223" fmla="*/ 429474 h 1270853"/>
                <a:gd name="connsiteX224" fmla="*/ 1549 w 856935"/>
                <a:gd name="connsiteY224" fmla="*/ 404110 h 1270853"/>
                <a:gd name="connsiteX225" fmla="*/ 35406 w 856935"/>
                <a:gd name="connsiteY225" fmla="*/ 334783 h 1270853"/>
                <a:gd name="connsiteX226" fmla="*/ 26562 w 856935"/>
                <a:gd name="connsiteY226" fmla="*/ 316516 h 1270853"/>
                <a:gd name="connsiteX227" fmla="*/ 25095 w 856935"/>
                <a:gd name="connsiteY227" fmla="*/ 304668 h 1270853"/>
                <a:gd name="connsiteX228" fmla="*/ 24479 w 856935"/>
                <a:gd name="connsiteY228" fmla="*/ 164565 h 1270853"/>
                <a:gd name="connsiteX229" fmla="*/ 26561 w 856935"/>
                <a:gd name="connsiteY229" fmla="*/ 147746 h 1270853"/>
                <a:gd name="connsiteX230" fmla="*/ 427926 w 856935"/>
                <a:gd name="connsiteY230" fmla="*/ 0 h 12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856935" h="1270853">
                  <a:moveTo>
                    <a:pt x="24693" y="575500"/>
                  </a:moveTo>
                  <a:lnTo>
                    <a:pt x="20913" y="583169"/>
                  </a:lnTo>
                  <a:lnTo>
                    <a:pt x="59429" y="664454"/>
                  </a:lnTo>
                  <a:lnTo>
                    <a:pt x="60408" y="664768"/>
                  </a:lnTo>
                  <a:lnTo>
                    <a:pt x="62040" y="666651"/>
                  </a:lnTo>
                  <a:lnTo>
                    <a:pt x="64651" y="669161"/>
                  </a:lnTo>
                  <a:lnTo>
                    <a:pt x="68894" y="672614"/>
                  </a:lnTo>
                  <a:lnTo>
                    <a:pt x="74443" y="676380"/>
                  </a:lnTo>
                  <a:lnTo>
                    <a:pt x="80645" y="681087"/>
                  </a:lnTo>
                  <a:lnTo>
                    <a:pt x="88152" y="686422"/>
                  </a:lnTo>
                  <a:lnTo>
                    <a:pt x="97618" y="691758"/>
                  </a:lnTo>
                  <a:lnTo>
                    <a:pt x="107410" y="697721"/>
                  </a:lnTo>
                  <a:lnTo>
                    <a:pt x="119161" y="703998"/>
                  </a:lnTo>
                  <a:lnTo>
                    <a:pt x="131890" y="710588"/>
                  </a:lnTo>
                  <a:lnTo>
                    <a:pt x="145926" y="717179"/>
                  </a:lnTo>
                  <a:lnTo>
                    <a:pt x="161593" y="723456"/>
                  </a:lnTo>
                  <a:lnTo>
                    <a:pt x="178240" y="730046"/>
                  </a:lnTo>
                  <a:lnTo>
                    <a:pt x="196192" y="736323"/>
                  </a:lnTo>
                  <a:lnTo>
                    <a:pt x="215776" y="742286"/>
                  </a:lnTo>
                  <a:lnTo>
                    <a:pt x="236666" y="747935"/>
                  </a:lnTo>
                  <a:lnTo>
                    <a:pt x="258862" y="752956"/>
                  </a:lnTo>
                  <a:lnTo>
                    <a:pt x="282363" y="757664"/>
                  </a:lnTo>
                  <a:lnTo>
                    <a:pt x="307822" y="761744"/>
                  </a:lnTo>
                  <a:lnTo>
                    <a:pt x="333935" y="765196"/>
                  </a:lnTo>
                  <a:lnTo>
                    <a:pt x="362006" y="767393"/>
                  </a:lnTo>
                  <a:lnTo>
                    <a:pt x="391382" y="768962"/>
                  </a:lnTo>
                  <a:lnTo>
                    <a:pt x="422717" y="769276"/>
                  </a:lnTo>
                  <a:lnTo>
                    <a:pt x="453725" y="768962"/>
                  </a:lnTo>
                  <a:lnTo>
                    <a:pt x="483102" y="767393"/>
                  </a:lnTo>
                  <a:lnTo>
                    <a:pt x="511172" y="765196"/>
                  </a:lnTo>
                  <a:lnTo>
                    <a:pt x="538264" y="761744"/>
                  </a:lnTo>
                  <a:lnTo>
                    <a:pt x="563397" y="758292"/>
                  </a:lnTo>
                  <a:lnTo>
                    <a:pt x="587225" y="753584"/>
                  </a:lnTo>
                  <a:lnTo>
                    <a:pt x="610073" y="748563"/>
                  </a:lnTo>
                  <a:lnTo>
                    <a:pt x="631289" y="743227"/>
                  </a:lnTo>
                  <a:lnTo>
                    <a:pt x="650873" y="737265"/>
                  </a:lnTo>
                  <a:lnTo>
                    <a:pt x="669805" y="731302"/>
                  </a:lnTo>
                  <a:lnTo>
                    <a:pt x="686778" y="725025"/>
                  </a:lnTo>
                  <a:lnTo>
                    <a:pt x="702445" y="718748"/>
                  </a:lnTo>
                  <a:lnTo>
                    <a:pt x="717134" y="712157"/>
                  </a:lnTo>
                  <a:lnTo>
                    <a:pt x="730516" y="705881"/>
                  </a:lnTo>
                  <a:lnTo>
                    <a:pt x="742267" y="699918"/>
                  </a:lnTo>
                  <a:lnTo>
                    <a:pt x="753038" y="694268"/>
                  </a:lnTo>
                  <a:lnTo>
                    <a:pt x="762504" y="688933"/>
                  </a:lnTo>
                  <a:lnTo>
                    <a:pt x="770337" y="683598"/>
                  </a:lnTo>
                  <a:lnTo>
                    <a:pt x="777192" y="679518"/>
                  </a:lnTo>
                  <a:lnTo>
                    <a:pt x="783067" y="675438"/>
                  </a:lnTo>
                  <a:lnTo>
                    <a:pt x="786984" y="671986"/>
                  </a:lnTo>
                  <a:lnTo>
                    <a:pt x="789922" y="669789"/>
                  </a:lnTo>
                  <a:lnTo>
                    <a:pt x="791880" y="668534"/>
                  </a:lnTo>
                  <a:lnTo>
                    <a:pt x="792533" y="667906"/>
                  </a:lnTo>
                  <a:lnTo>
                    <a:pt x="831375" y="590074"/>
                  </a:lnTo>
                  <a:lnTo>
                    <a:pt x="828354" y="584756"/>
                  </a:lnTo>
                  <a:lnTo>
                    <a:pt x="826079" y="585945"/>
                  </a:lnTo>
                  <a:lnTo>
                    <a:pt x="816080" y="590963"/>
                  </a:lnTo>
                  <a:lnTo>
                    <a:pt x="804013" y="596651"/>
                  </a:lnTo>
                  <a:lnTo>
                    <a:pt x="790567" y="602673"/>
                  </a:lnTo>
                  <a:lnTo>
                    <a:pt x="775742" y="608695"/>
                  </a:lnTo>
                  <a:lnTo>
                    <a:pt x="759537" y="615386"/>
                  </a:lnTo>
                  <a:lnTo>
                    <a:pt x="741954" y="621743"/>
                  </a:lnTo>
                  <a:lnTo>
                    <a:pt x="722646" y="628434"/>
                  </a:lnTo>
                  <a:lnTo>
                    <a:pt x="702304" y="634791"/>
                  </a:lnTo>
                  <a:lnTo>
                    <a:pt x="680583" y="640813"/>
                  </a:lnTo>
                  <a:lnTo>
                    <a:pt x="657483" y="646835"/>
                  </a:lnTo>
                  <a:lnTo>
                    <a:pt x="633004" y="652523"/>
                  </a:lnTo>
                  <a:lnTo>
                    <a:pt x="607146" y="657876"/>
                  </a:lnTo>
                  <a:lnTo>
                    <a:pt x="580598" y="662225"/>
                  </a:lnTo>
                  <a:lnTo>
                    <a:pt x="551982" y="666574"/>
                  </a:lnTo>
                  <a:lnTo>
                    <a:pt x="522676" y="669585"/>
                  </a:lnTo>
                  <a:lnTo>
                    <a:pt x="491991" y="672262"/>
                  </a:lnTo>
                  <a:lnTo>
                    <a:pt x="460271" y="673600"/>
                  </a:lnTo>
                  <a:lnTo>
                    <a:pt x="427518" y="674269"/>
                  </a:lnTo>
                  <a:lnTo>
                    <a:pt x="394419" y="673600"/>
                  </a:lnTo>
                  <a:lnTo>
                    <a:pt x="362700" y="672262"/>
                  </a:lnTo>
                  <a:lnTo>
                    <a:pt x="332015" y="669251"/>
                  </a:lnTo>
                  <a:lnTo>
                    <a:pt x="302709" y="665905"/>
                  </a:lnTo>
                  <a:lnTo>
                    <a:pt x="274782" y="661556"/>
                  </a:lnTo>
                  <a:lnTo>
                    <a:pt x="247889" y="656537"/>
                  </a:lnTo>
                  <a:lnTo>
                    <a:pt x="222720" y="651184"/>
                  </a:lnTo>
                  <a:lnTo>
                    <a:pt x="198241" y="645162"/>
                  </a:lnTo>
                  <a:lnTo>
                    <a:pt x="175486" y="638806"/>
                  </a:lnTo>
                  <a:lnTo>
                    <a:pt x="153765" y="632114"/>
                  </a:lnTo>
                  <a:lnTo>
                    <a:pt x="133423" y="625089"/>
                  </a:lnTo>
                  <a:lnTo>
                    <a:pt x="114806" y="618063"/>
                  </a:lnTo>
                  <a:lnTo>
                    <a:pt x="97222" y="611037"/>
                  </a:lnTo>
                  <a:lnTo>
                    <a:pt x="81017" y="604346"/>
                  </a:lnTo>
                  <a:lnTo>
                    <a:pt x="66537" y="597655"/>
                  </a:lnTo>
                  <a:lnTo>
                    <a:pt x="53780" y="591298"/>
                  </a:lnTo>
                  <a:lnTo>
                    <a:pt x="41713" y="585276"/>
                  </a:lnTo>
                  <a:lnTo>
                    <a:pt x="31714" y="579588"/>
                  </a:lnTo>
                  <a:lnTo>
                    <a:pt x="24693" y="575500"/>
                  </a:lnTo>
                  <a:close/>
                  <a:moveTo>
                    <a:pt x="21757" y="416612"/>
                  </a:moveTo>
                  <a:lnTo>
                    <a:pt x="59429" y="496115"/>
                  </a:lnTo>
                  <a:lnTo>
                    <a:pt x="60408" y="496429"/>
                  </a:lnTo>
                  <a:lnTo>
                    <a:pt x="62040" y="498312"/>
                  </a:lnTo>
                  <a:lnTo>
                    <a:pt x="64651" y="500822"/>
                  </a:lnTo>
                  <a:lnTo>
                    <a:pt x="68894" y="504275"/>
                  </a:lnTo>
                  <a:lnTo>
                    <a:pt x="74443" y="508041"/>
                  </a:lnTo>
                  <a:lnTo>
                    <a:pt x="80645" y="512748"/>
                  </a:lnTo>
                  <a:lnTo>
                    <a:pt x="88152" y="518083"/>
                  </a:lnTo>
                  <a:lnTo>
                    <a:pt x="97618" y="523419"/>
                  </a:lnTo>
                  <a:lnTo>
                    <a:pt x="107410" y="529382"/>
                  </a:lnTo>
                  <a:lnTo>
                    <a:pt x="119161" y="535659"/>
                  </a:lnTo>
                  <a:lnTo>
                    <a:pt x="131890" y="542249"/>
                  </a:lnTo>
                  <a:lnTo>
                    <a:pt x="145926" y="548840"/>
                  </a:lnTo>
                  <a:lnTo>
                    <a:pt x="161593" y="555117"/>
                  </a:lnTo>
                  <a:lnTo>
                    <a:pt x="178240" y="561707"/>
                  </a:lnTo>
                  <a:lnTo>
                    <a:pt x="196192" y="567984"/>
                  </a:lnTo>
                  <a:lnTo>
                    <a:pt x="215776" y="573947"/>
                  </a:lnTo>
                  <a:lnTo>
                    <a:pt x="236666" y="579596"/>
                  </a:lnTo>
                  <a:lnTo>
                    <a:pt x="258862" y="584617"/>
                  </a:lnTo>
                  <a:lnTo>
                    <a:pt x="282363" y="589325"/>
                  </a:lnTo>
                  <a:lnTo>
                    <a:pt x="307822" y="593405"/>
                  </a:lnTo>
                  <a:lnTo>
                    <a:pt x="333935" y="596857"/>
                  </a:lnTo>
                  <a:lnTo>
                    <a:pt x="362006" y="599054"/>
                  </a:lnTo>
                  <a:lnTo>
                    <a:pt x="391382" y="600623"/>
                  </a:lnTo>
                  <a:lnTo>
                    <a:pt x="422717" y="600937"/>
                  </a:lnTo>
                  <a:lnTo>
                    <a:pt x="453725" y="600623"/>
                  </a:lnTo>
                  <a:lnTo>
                    <a:pt x="483102" y="599054"/>
                  </a:lnTo>
                  <a:lnTo>
                    <a:pt x="511172" y="596857"/>
                  </a:lnTo>
                  <a:lnTo>
                    <a:pt x="538264" y="593405"/>
                  </a:lnTo>
                  <a:lnTo>
                    <a:pt x="563397" y="589953"/>
                  </a:lnTo>
                  <a:lnTo>
                    <a:pt x="587225" y="585245"/>
                  </a:lnTo>
                  <a:lnTo>
                    <a:pt x="610073" y="580224"/>
                  </a:lnTo>
                  <a:lnTo>
                    <a:pt x="631289" y="574888"/>
                  </a:lnTo>
                  <a:lnTo>
                    <a:pt x="650873" y="568926"/>
                  </a:lnTo>
                  <a:lnTo>
                    <a:pt x="669805" y="562963"/>
                  </a:lnTo>
                  <a:lnTo>
                    <a:pt x="686778" y="556686"/>
                  </a:lnTo>
                  <a:lnTo>
                    <a:pt x="702445" y="550409"/>
                  </a:lnTo>
                  <a:lnTo>
                    <a:pt x="717134" y="543818"/>
                  </a:lnTo>
                  <a:lnTo>
                    <a:pt x="730516" y="537542"/>
                  </a:lnTo>
                  <a:lnTo>
                    <a:pt x="742267" y="531579"/>
                  </a:lnTo>
                  <a:lnTo>
                    <a:pt x="753038" y="525929"/>
                  </a:lnTo>
                  <a:lnTo>
                    <a:pt x="762504" y="520594"/>
                  </a:lnTo>
                  <a:lnTo>
                    <a:pt x="770337" y="515259"/>
                  </a:lnTo>
                  <a:lnTo>
                    <a:pt x="777192" y="511179"/>
                  </a:lnTo>
                  <a:lnTo>
                    <a:pt x="783067" y="507099"/>
                  </a:lnTo>
                  <a:lnTo>
                    <a:pt x="786984" y="503647"/>
                  </a:lnTo>
                  <a:lnTo>
                    <a:pt x="789922" y="501450"/>
                  </a:lnTo>
                  <a:lnTo>
                    <a:pt x="791880" y="500195"/>
                  </a:lnTo>
                  <a:lnTo>
                    <a:pt x="792533" y="499567"/>
                  </a:lnTo>
                  <a:lnTo>
                    <a:pt x="829652" y="425188"/>
                  </a:lnTo>
                  <a:lnTo>
                    <a:pt x="824530" y="427864"/>
                  </a:lnTo>
                  <a:lnTo>
                    <a:pt x="814532" y="432882"/>
                  </a:lnTo>
                  <a:lnTo>
                    <a:pt x="802464" y="438570"/>
                  </a:lnTo>
                  <a:lnTo>
                    <a:pt x="789018" y="444592"/>
                  </a:lnTo>
                  <a:lnTo>
                    <a:pt x="774193" y="450614"/>
                  </a:lnTo>
                  <a:lnTo>
                    <a:pt x="757988" y="457305"/>
                  </a:lnTo>
                  <a:lnTo>
                    <a:pt x="740405" y="463662"/>
                  </a:lnTo>
                  <a:lnTo>
                    <a:pt x="721097" y="470353"/>
                  </a:lnTo>
                  <a:lnTo>
                    <a:pt x="700755" y="476710"/>
                  </a:lnTo>
                  <a:lnTo>
                    <a:pt x="679034" y="482732"/>
                  </a:lnTo>
                  <a:lnTo>
                    <a:pt x="655934" y="488754"/>
                  </a:lnTo>
                  <a:lnTo>
                    <a:pt x="631455" y="494442"/>
                  </a:lnTo>
                  <a:lnTo>
                    <a:pt x="605597" y="499795"/>
                  </a:lnTo>
                  <a:lnTo>
                    <a:pt x="579049" y="504144"/>
                  </a:lnTo>
                  <a:lnTo>
                    <a:pt x="550433" y="508493"/>
                  </a:lnTo>
                  <a:lnTo>
                    <a:pt x="521127" y="511504"/>
                  </a:lnTo>
                  <a:lnTo>
                    <a:pt x="490442" y="514181"/>
                  </a:lnTo>
                  <a:lnTo>
                    <a:pt x="458722" y="515519"/>
                  </a:lnTo>
                  <a:lnTo>
                    <a:pt x="425969" y="516188"/>
                  </a:lnTo>
                  <a:lnTo>
                    <a:pt x="392870" y="515519"/>
                  </a:lnTo>
                  <a:lnTo>
                    <a:pt x="361151" y="514181"/>
                  </a:lnTo>
                  <a:lnTo>
                    <a:pt x="330466" y="511170"/>
                  </a:lnTo>
                  <a:lnTo>
                    <a:pt x="301160" y="507824"/>
                  </a:lnTo>
                  <a:lnTo>
                    <a:pt x="273233" y="503475"/>
                  </a:lnTo>
                  <a:lnTo>
                    <a:pt x="246340" y="498456"/>
                  </a:lnTo>
                  <a:lnTo>
                    <a:pt x="221172" y="493103"/>
                  </a:lnTo>
                  <a:lnTo>
                    <a:pt x="196692" y="487081"/>
                  </a:lnTo>
                  <a:lnTo>
                    <a:pt x="173937" y="480725"/>
                  </a:lnTo>
                  <a:lnTo>
                    <a:pt x="152216" y="474033"/>
                  </a:lnTo>
                  <a:lnTo>
                    <a:pt x="131874" y="467008"/>
                  </a:lnTo>
                  <a:lnTo>
                    <a:pt x="113257" y="459982"/>
                  </a:lnTo>
                  <a:lnTo>
                    <a:pt x="95673" y="452956"/>
                  </a:lnTo>
                  <a:lnTo>
                    <a:pt x="79468" y="446265"/>
                  </a:lnTo>
                  <a:lnTo>
                    <a:pt x="64988" y="439574"/>
                  </a:lnTo>
                  <a:lnTo>
                    <a:pt x="52231" y="433217"/>
                  </a:lnTo>
                  <a:lnTo>
                    <a:pt x="40164" y="427195"/>
                  </a:lnTo>
                  <a:lnTo>
                    <a:pt x="30165" y="421507"/>
                  </a:lnTo>
                  <a:lnTo>
                    <a:pt x="21757" y="416612"/>
                  </a:lnTo>
                  <a:close/>
                  <a:moveTo>
                    <a:pt x="427926" y="59370"/>
                  </a:moveTo>
                  <a:cubicBezTo>
                    <a:pt x="274127" y="59370"/>
                    <a:pt x="149449" y="95962"/>
                    <a:pt x="149449" y="141103"/>
                  </a:cubicBezTo>
                  <a:cubicBezTo>
                    <a:pt x="149449" y="186242"/>
                    <a:pt x="274127" y="222835"/>
                    <a:pt x="427926" y="222835"/>
                  </a:cubicBezTo>
                  <a:cubicBezTo>
                    <a:pt x="581724" y="222835"/>
                    <a:pt x="706403" y="186242"/>
                    <a:pt x="706403" y="141103"/>
                  </a:cubicBezTo>
                  <a:cubicBezTo>
                    <a:pt x="706403" y="95962"/>
                    <a:pt x="581724" y="59370"/>
                    <a:pt x="427926" y="59370"/>
                  </a:cubicBezTo>
                  <a:close/>
                  <a:moveTo>
                    <a:pt x="427926" y="0"/>
                  </a:moveTo>
                  <a:cubicBezTo>
                    <a:pt x="636817" y="0"/>
                    <a:pt x="808630" y="64759"/>
                    <a:pt x="829291" y="147746"/>
                  </a:cubicBezTo>
                  <a:lnTo>
                    <a:pt x="830758" y="159594"/>
                  </a:lnTo>
                  <a:lnTo>
                    <a:pt x="831373" y="159594"/>
                  </a:lnTo>
                  <a:lnTo>
                    <a:pt x="831373" y="164572"/>
                  </a:lnTo>
                  <a:lnTo>
                    <a:pt x="831373" y="263608"/>
                  </a:lnTo>
                  <a:lnTo>
                    <a:pt x="831373" y="304668"/>
                  </a:lnTo>
                  <a:lnTo>
                    <a:pt x="830758" y="304668"/>
                  </a:lnTo>
                  <a:lnTo>
                    <a:pt x="829292" y="316516"/>
                  </a:lnTo>
                  <a:lnTo>
                    <a:pt x="817480" y="340912"/>
                  </a:lnTo>
                  <a:lnTo>
                    <a:pt x="853836" y="411470"/>
                  </a:lnTo>
                  <a:cubicBezTo>
                    <a:pt x="854353" y="419931"/>
                    <a:pt x="854869" y="428393"/>
                    <a:pt x="855386" y="436854"/>
                  </a:cubicBezTo>
                  <a:lnTo>
                    <a:pt x="828626" y="491160"/>
                  </a:lnTo>
                  <a:lnTo>
                    <a:pt x="831111" y="498821"/>
                  </a:lnTo>
                  <a:cubicBezTo>
                    <a:pt x="831455" y="502930"/>
                    <a:pt x="831798" y="507039"/>
                    <a:pt x="832142" y="511148"/>
                  </a:cubicBezTo>
                  <a:lnTo>
                    <a:pt x="831185" y="522586"/>
                  </a:lnTo>
                  <a:lnTo>
                    <a:pt x="855385" y="569551"/>
                  </a:lnTo>
                  <a:cubicBezTo>
                    <a:pt x="855902" y="578012"/>
                    <a:pt x="856418" y="586474"/>
                    <a:pt x="856935" y="594935"/>
                  </a:cubicBezTo>
                  <a:lnTo>
                    <a:pt x="831374" y="646807"/>
                  </a:lnTo>
                  <a:cubicBezTo>
                    <a:pt x="831374" y="691620"/>
                    <a:pt x="831375" y="736433"/>
                    <a:pt x="831375" y="781246"/>
                  </a:cubicBezTo>
                  <a:lnTo>
                    <a:pt x="831375" y="1106280"/>
                  </a:lnTo>
                  <a:lnTo>
                    <a:pt x="831375" y="1106281"/>
                  </a:lnTo>
                  <a:lnTo>
                    <a:pt x="831375" y="1106283"/>
                  </a:lnTo>
                  <a:lnTo>
                    <a:pt x="831375" y="1111260"/>
                  </a:lnTo>
                  <a:lnTo>
                    <a:pt x="830759" y="1111260"/>
                  </a:lnTo>
                  <a:lnTo>
                    <a:pt x="829292" y="1123108"/>
                  </a:lnTo>
                  <a:cubicBezTo>
                    <a:pt x="808632" y="1206094"/>
                    <a:pt x="636819" y="1270853"/>
                    <a:pt x="427927" y="1270853"/>
                  </a:cubicBezTo>
                  <a:cubicBezTo>
                    <a:pt x="219035" y="1270853"/>
                    <a:pt x="47222" y="1206094"/>
                    <a:pt x="26562" y="1123108"/>
                  </a:cubicBezTo>
                  <a:lnTo>
                    <a:pt x="25095" y="1111260"/>
                  </a:lnTo>
                  <a:lnTo>
                    <a:pt x="24479" y="1111260"/>
                  </a:lnTo>
                  <a:lnTo>
                    <a:pt x="24479" y="1106281"/>
                  </a:lnTo>
                  <a:lnTo>
                    <a:pt x="24479" y="636563"/>
                  </a:lnTo>
                  <a:lnTo>
                    <a:pt x="1549" y="587555"/>
                  </a:lnTo>
                  <a:cubicBezTo>
                    <a:pt x="2065" y="579100"/>
                    <a:pt x="2582" y="570646"/>
                    <a:pt x="3098" y="562191"/>
                  </a:cubicBezTo>
                  <a:lnTo>
                    <a:pt x="24133" y="519119"/>
                  </a:lnTo>
                  <a:cubicBezTo>
                    <a:pt x="23837" y="516462"/>
                    <a:pt x="23540" y="513805"/>
                    <a:pt x="23244" y="511148"/>
                  </a:cubicBezTo>
                  <a:lnTo>
                    <a:pt x="24619" y="498821"/>
                  </a:lnTo>
                  <a:lnTo>
                    <a:pt x="27645" y="488559"/>
                  </a:lnTo>
                  <a:lnTo>
                    <a:pt x="0" y="429474"/>
                  </a:lnTo>
                  <a:cubicBezTo>
                    <a:pt x="516" y="421019"/>
                    <a:pt x="1033" y="412565"/>
                    <a:pt x="1549" y="404110"/>
                  </a:cubicBezTo>
                  <a:lnTo>
                    <a:pt x="35406" y="334783"/>
                  </a:lnTo>
                  <a:lnTo>
                    <a:pt x="26562" y="316516"/>
                  </a:lnTo>
                  <a:lnTo>
                    <a:pt x="25095" y="304668"/>
                  </a:lnTo>
                  <a:cubicBezTo>
                    <a:pt x="24890" y="257967"/>
                    <a:pt x="24684" y="211266"/>
                    <a:pt x="24479" y="164565"/>
                  </a:cubicBezTo>
                  <a:lnTo>
                    <a:pt x="26561" y="147746"/>
                  </a:lnTo>
                  <a:cubicBezTo>
                    <a:pt x="47222" y="64759"/>
                    <a:pt x="219034" y="0"/>
                    <a:pt x="4279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6" name="Group 165"/>
          <p:cNvGrpSpPr/>
          <p:nvPr/>
        </p:nvGrpSpPr>
        <p:grpSpPr>
          <a:xfrm>
            <a:off x="804081" y="3353742"/>
            <a:ext cx="914632" cy="936724"/>
            <a:chOff x="3849222" y="520465"/>
            <a:chExt cx="787401" cy="787400"/>
          </a:xfrm>
        </p:grpSpPr>
        <p:grpSp>
          <p:nvGrpSpPr>
            <p:cNvPr id="167" name="Group 166"/>
            <p:cNvGrpSpPr/>
            <p:nvPr/>
          </p:nvGrpSpPr>
          <p:grpSpPr>
            <a:xfrm>
              <a:off x="3849222" y="520465"/>
              <a:ext cx="787401" cy="787400"/>
              <a:chOff x="1200453" y="3169443"/>
              <a:chExt cx="787401" cy="787400"/>
            </a:xfrm>
          </p:grpSpPr>
          <p:sp>
            <p:nvSpPr>
              <p:cNvPr id="169" name="Rectangle 168"/>
              <p:cNvSpPr/>
              <p:nvPr/>
            </p:nvSpPr>
            <p:spPr>
              <a:xfrm>
                <a:off x="1200453" y="3169443"/>
                <a:ext cx="787400" cy="78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0" name="TextBox 169"/>
              <p:cNvSpPr txBox="1"/>
              <p:nvPr/>
            </p:nvSpPr>
            <p:spPr>
              <a:xfrm>
                <a:off x="1200454" y="3197897"/>
                <a:ext cx="787400" cy="291053"/>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SQL DATA WAREHOUSE</a:t>
                </a:r>
              </a:p>
            </p:txBody>
          </p:sp>
        </p:grpSp>
        <p:sp>
          <p:nvSpPr>
            <p:cNvPr id="168" name="Freeform 254"/>
            <p:cNvSpPr/>
            <p:nvPr/>
          </p:nvSpPr>
          <p:spPr bwMode="auto">
            <a:xfrm flipH="1">
              <a:off x="4037907" y="873698"/>
              <a:ext cx="410030" cy="36717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71" name="Group 170"/>
          <p:cNvGrpSpPr/>
          <p:nvPr/>
        </p:nvGrpSpPr>
        <p:grpSpPr>
          <a:xfrm>
            <a:off x="3940880" y="1758031"/>
            <a:ext cx="920379" cy="948163"/>
            <a:chOff x="5351967" y="2108836"/>
            <a:chExt cx="787401" cy="787400"/>
          </a:xfrm>
        </p:grpSpPr>
        <p:grpSp>
          <p:nvGrpSpPr>
            <p:cNvPr id="172" name="Group 171"/>
            <p:cNvGrpSpPr/>
            <p:nvPr/>
          </p:nvGrpSpPr>
          <p:grpSpPr>
            <a:xfrm>
              <a:off x="5351967" y="2108836"/>
              <a:ext cx="787401" cy="787400"/>
              <a:chOff x="1200453" y="3169443"/>
              <a:chExt cx="787401" cy="787400"/>
            </a:xfrm>
          </p:grpSpPr>
          <p:sp>
            <p:nvSpPr>
              <p:cNvPr id="174" name="Rectangle 173"/>
              <p:cNvSpPr/>
              <p:nvPr/>
            </p:nvSpPr>
            <p:spPr>
              <a:xfrm>
                <a:off x="1200453" y="3169443"/>
                <a:ext cx="787400" cy="78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75" name="TextBox 174"/>
              <p:cNvSpPr txBox="1"/>
              <p:nvPr/>
            </p:nvSpPr>
            <p:spPr>
              <a:xfrm>
                <a:off x="1200454" y="3197897"/>
                <a:ext cx="787400" cy="287542"/>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AZURE SEARCH</a:t>
                </a:r>
              </a:p>
            </p:txBody>
          </p:sp>
        </p:grpSp>
        <p:sp>
          <p:nvSpPr>
            <p:cNvPr id="173" name="Freeform 205"/>
            <p:cNvSpPr/>
            <p:nvPr/>
          </p:nvSpPr>
          <p:spPr bwMode="auto">
            <a:xfrm>
              <a:off x="5506352" y="2491127"/>
              <a:ext cx="478631" cy="326691"/>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grpSp>
        <p:nvGrpSpPr>
          <p:cNvPr id="177" name="Group 176"/>
          <p:cNvGrpSpPr/>
          <p:nvPr/>
        </p:nvGrpSpPr>
        <p:grpSpPr>
          <a:xfrm>
            <a:off x="2774862" y="1777736"/>
            <a:ext cx="929924" cy="929923"/>
            <a:chOff x="1200453" y="3169443"/>
            <a:chExt cx="787401" cy="787400"/>
          </a:xfrm>
        </p:grpSpPr>
        <p:sp>
          <p:nvSpPr>
            <p:cNvPr id="179" name="Rectangle 178"/>
            <p:cNvSpPr/>
            <p:nvPr/>
          </p:nvSpPr>
          <p:spPr>
            <a:xfrm>
              <a:off x="1200453" y="3169443"/>
              <a:ext cx="787400" cy="78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80" name="TextBox 179"/>
            <p:cNvSpPr txBox="1"/>
            <p:nvPr/>
          </p:nvSpPr>
          <p:spPr>
            <a:xfrm>
              <a:off x="1200454" y="3197897"/>
              <a:ext cx="787400" cy="170045"/>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Cosmos DB</a:t>
              </a:r>
            </a:p>
          </p:txBody>
        </p:sp>
      </p:grpSp>
      <p:cxnSp>
        <p:nvCxnSpPr>
          <p:cNvPr id="181" name="Straight Connector 180"/>
          <p:cNvCxnSpPr/>
          <p:nvPr/>
        </p:nvCxnSpPr>
        <p:spPr>
          <a:xfrm>
            <a:off x="4707252" y="4893943"/>
            <a:ext cx="0" cy="4326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9328451" y="4885307"/>
            <a:ext cx="0" cy="444705"/>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4703482" y="5311588"/>
            <a:ext cx="46249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4404789" y="2706194"/>
            <a:ext cx="0" cy="1156536"/>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3239823" y="3321160"/>
            <a:ext cx="1161246" cy="9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endCxn id="179" idx="2"/>
          </p:cNvCxnSpPr>
          <p:nvPr/>
        </p:nvCxnSpPr>
        <p:spPr>
          <a:xfrm flipV="1">
            <a:off x="3239823" y="2707659"/>
            <a:ext cx="1" cy="630273"/>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6329352" y="5428520"/>
            <a:ext cx="1184357" cy="276999"/>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EF</a:t>
            </a:r>
          </a:p>
        </p:txBody>
      </p:sp>
      <p:sp>
        <p:nvSpPr>
          <p:cNvPr id="188" name="Rectangle 187"/>
          <p:cNvSpPr/>
          <p:nvPr/>
        </p:nvSpPr>
        <p:spPr>
          <a:xfrm>
            <a:off x="4165128" y="3223164"/>
            <a:ext cx="1184357" cy="276999"/>
          </a:xfrm>
          <a:prstGeom prst="rect">
            <a:avLst/>
          </a:prstGeom>
        </p:spPr>
        <p:txBody>
          <a:bodyPr wrap="square" lIns="0" tIns="0" rIns="0" bIns="0">
            <a:spAutoFit/>
          </a:bodyPr>
          <a:lstStyle/>
          <a:p>
            <a:pPr algn="ctr">
              <a:defRPr/>
            </a:pPr>
            <a:r>
              <a:rPr lang="en-US" b="1" kern="0" dirty="0">
                <a:gradFill>
                  <a:gsLst>
                    <a:gs pos="1250">
                      <a:schemeClr val="tx1"/>
                    </a:gs>
                    <a:gs pos="100000">
                      <a:schemeClr val="tx1"/>
                    </a:gs>
                  </a:gsLst>
                  <a:lin ang="5400000" scaled="0"/>
                </a:gradFill>
              </a:rPr>
              <a:t>REST</a:t>
            </a:r>
          </a:p>
        </p:txBody>
      </p:sp>
      <p:grpSp>
        <p:nvGrpSpPr>
          <p:cNvPr id="189" name="Group 188"/>
          <p:cNvGrpSpPr/>
          <p:nvPr/>
        </p:nvGrpSpPr>
        <p:grpSpPr>
          <a:xfrm>
            <a:off x="7942856" y="1711653"/>
            <a:ext cx="845419" cy="934034"/>
            <a:chOff x="4641285" y="2105432"/>
            <a:chExt cx="712789" cy="787502"/>
          </a:xfrm>
        </p:grpSpPr>
        <p:grpSp>
          <p:nvGrpSpPr>
            <p:cNvPr id="190" name="Group 189"/>
            <p:cNvGrpSpPr/>
            <p:nvPr/>
          </p:nvGrpSpPr>
          <p:grpSpPr>
            <a:xfrm>
              <a:off x="4641285" y="2105432"/>
              <a:ext cx="712789" cy="787502"/>
              <a:chOff x="1230355" y="3169341"/>
              <a:chExt cx="712789" cy="787502"/>
            </a:xfrm>
          </p:grpSpPr>
          <p:sp>
            <p:nvSpPr>
              <p:cNvPr id="194" name="Rectangle 193"/>
              <p:cNvSpPr/>
              <p:nvPr/>
            </p:nvSpPr>
            <p:spPr>
              <a:xfrm>
                <a:off x="1230355" y="3169443"/>
                <a:ext cx="712788" cy="78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95" name="TextBox 194"/>
              <p:cNvSpPr txBox="1"/>
              <p:nvPr/>
            </p:nvSpPr>
            <p:spPr>
              <a:xfrm>
                <a:off x="1230357" y="3169341"/>
                <a:ext cx="712787" cy="233543"/>
              </a:xfrm>
              <a:prstGeom prst="rect">
                <a:avLst/>
              </a:prstGeom>
              <a:noFill/>
            </p:spPr>
            <p:txBody>
              <a:bodyPr wrap="square" lIns="0" rIns="0" bIns="9144" rtlCol="0">
                <a:spAutoFit/>
              </a:bodyPr>
              <a:lstStyle/>
              <a:p>
                <a:pPr algn="ctr" defTabSz="950042">
                  <a:lnSpc>
                    <a:spcPct val="90000"/>
                  </a:lnSpc>
                  <a:spcAft>
                    <a:spcPts val="612"/>
                  </a:spcAft>
                  <a:defRPr/>
                </a:pP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ELASTIC DATABASE JOBS</a:t>
                </a:r>
              </a:p>
            </p:txBody>
          </p:sp>
        </p:grpSp>
        <p:grpSp>
          <p:nvGrpSpPr>
            <p:cNvPr id="191" name="Group 190"/>
            <p:cNvGrpSpPr/>
            <p:nvPr/>
          </p:nvGrpSpPr>
          <p:grpSpPr>
            <a:xfrm>
              <a:off x="4824289" y="2443356"/>
              <a:ext cx="391744" cy="409880"/>
              <a:chOff x="7466271" y="1684069"/>
              <a:chExt cx="641171" cy="670855"/>
            </a:xfrm>
          </p:grpSpPr>
          <p:sp>
            <p:nvSpPr>
              <p:cNvPr id="192" name="Freeform 182"/>
              <p:cNvSpPr/>
              <p:nvPr/>
            </p:nvSpPr>
            <p:spPr bwMode="auto">
              <a:xfrm>
                <a:off x="7627548" y="1684069"/>
                <a:ext cx="479894" cy="61548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reeform 137"/>
              <p:cNvSpPr/>
              <p:nvPr/>
            </p:nvSpPr>
            <p:spPr bwMode="auto">
              <a:xfrm>
                <a:off x="7466271" y="1882200"/>
                <a:ext cx="490167" cy="472724"/>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solidFill>
                <a:srgbClr val="FFFFFF"/>
              </a:solidFill>
              <a:ln w="6350"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96" name="Group 195"/>
          <p:cNvGrpSpPr/>
          <p:nvPr/>
        </p:nvGrpSpPr>
        <p:grpSpPr>
          <a:xfrm>
            <a:off x="8880463" y="1712872"/>
            <a:ext cx="845416" cy="930978"/>
            <a:chOff x="1200453" y="3175226"/>
            <a:chExt cx="787401" cy="808624"/>
          </a:xfrm>
        </p:grpSpPr>
        <p:grpSp>
          <p:nvGrpSpPr>
            <p:cNvPr id="197" name="Group 196"/>
            <p:cNvGrpSpPr/>
            <p:nvPr/>
          </p:nvGrpSpPr>
          <p:grpSpPr>
            <a:xfrm>
              <a:off x="1200453" y="3175226"/>
              <a:ext cx="787401" cy="808624"/>
              <a:chOff x="1200453" y="3175226"/>
              <a:chExt cx="787401" cy="808624"/>
            </a:xfrm>
          </p:grpSpPr>
          <p:sp>
            <p:nvSpPr>
              <p:cNvPr id="205" name="Rectangle 204"/>
              <p:cNvSpPr/>
              <p:nvPr/>
            </p:nvSpPr>
            <p:spPr>
              <a:xfrm>
                <a:off x="1200453" y="3175226"/>
                <a:ext cx="787400" cy="8086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206" name="TextBox 205"/>
              <p:cNvSpPr txBox="1"/>
              <p:nvPr/>
            </p:nvSpPr>
            <p:spPr>
              <a:xfrm>
                <a:off x="1200454" y="3197897"/>
                <a:ext cx="787400" cy="240594"/>
              </a:xfrm>
              <a:prstGeom prst="rect">
                <a:avLst/>
              </a:prstGeom>
              <a:noFill/>
            </p:spPr>
            <p:txBody>
              <a:bodyPr wrap="square" bIns="9144" rtlCol="0">
                <a:spAutoFit/>
              </a:bodyPr>
              <a:lstStyle/>
              <a:p>
                <a:pPr algn="ctr" defTabSz="950042">
                  <a:lnSpc>
                    <a:spcPct val="90000"/>
                  </a:lnSpc>
                  <a:spcAft>
                    <a:spcPts val="612"/>
                  </a:spcAft>
                  <a:defRPr/>
                </a:pP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ROW LEVEL SECURITY</a:t>
                </a:r>
              </a:p>
            </p:txBody>
          </p:sp>
        </p:grpSp>
        <p:grpSp>
          <p:nvGrpSpPr>
            <p:cNvPr id="198" name="Group 197"/>
            <p:cNvGrpSpPr/>
            <p:nvPr/>
          </p:nvGrpSpPr>
          <p:grpSpPr>
            <a:xfrm>
              <a:off x="1352346" y="3595094"/>
              <a:ext cx="483615" cy="253708"/>
              <a:chOff x="6714325" y="3828004"/>
              <a:chExt cx="905129" cy="474837"/>
            </a:xfrm>
          </p:grpSpPr>
          <p:sp>
            <p:nvSpPr>
              <p:cNvPr id="199" name="Freeform 272"/>
              <p:cNvSpPr>
                <a:spLocks/>
              </p:cNvSpPr>
              <p:nvPr/>
            </p:nvSpPr>
            <p:spPr bwMode="auto">
              <a:xfrm>
                <a:off x="6714325" y="3833770"/>
                <a:ext cx="288002" cy="4671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0" name="Group 199"/>
              <p:cNvGrpSpPr/>
              <p:nvPr/>
            </p:nvGrpSpPr>
            <p:grpSpPr>
              <a:xfrm>
                <a:off x="7057307" y="3828004"/>
                <a:ext cx="562147" cy="474837"/>
                <a:chOff x="7057307" y="3745608"/>
                <a:chExt cx="562147" cy="557234"/>
              </a:xfrm>
            </p:grpSpPr>
            <p:sp>
              <p:nvSpPr>
                <p:cNvPr id="201" name="Rectangle 200"/>
                <p:cNvSpPr/>
                <p:nvPr/>
              </p:nvSpPr>
              <p:spPr bwMode="auto">
                <a:xfrm>
                  <a:off x="7057307" y="4206685"/>
                  <a:ext cx="562147" cy="96157"/>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2" name="Rectangle 201"/>
                <p:cNvSpPr/>
                <p:nvPr/>
              </p:nvSpPr>
              <p:spPr bwMode="auto">
                <a:xfrm>
                  <a:off x="7057307" y="4052992"/>
                  <a:ext cx="562147" cy="96157"/>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3" name="Rectangle 202"/>
                <p:cNvSpPr/>
                <p:nvPr/>
              </p:nvSpPr>
              <p:spPr bwMode="auto">
                <a:xfrm>
                  <a:off x="7057307" y="3899300"/>
                  <a:ext cx="562147" cy="96157"/>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4" name="Rectangle 203"/>
                <p:cNvSpPr/>
                <p:nvPr/>
              </p:nvSpPr>
              <p:spPr bwMode="auto">
                <a:xfrm>
                  <a:off x="7057307" y="3745608"/>
                  <a:ext cx="562147" cy="96157"/>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207" name="Group 206"/>
          <p:cNvGrpSpPr/>
          <p:nvPr/>
        </p:nvGrpSpPr>
        <p:grpSpPr>
          <a:xfrm>
            <a:off x="9818067" y="1702694"/>
            <a:ext cx="850053" cy="941156"/>
            <a:chOff x="6952228" y="938471"/>
            <a:chExt cx="850053" cy="941156"/>
          </a:xfrm>
        </p:grpSpPr>
        <p:grpSp>
          <p:nvGrpSpPr>
            <p:cNvPr id="208" name="Group 207"/>
            <p:cNvGrpSpPr/>
            <p:nvPr/>
          </p:nvGrpSpPr>
          <p:grpSpPr>
            <a:xfrm>
              <a:off x="6952228" y="938471"/>
              <a:ext cx="850053" cy="941156"/>
              <a:chOff x="1240134" y="3157705"/>
              <a:chExt cx="850053" cy="941156"/>
            </a:xfrm>
          </p:grpSpPr>
          <p:sp>
            <p:nvSpPr>
              <p:cNvPr id="210" name="Rectangle 209"/>
              <p:cNvSpPr/>
              <p:nvPr/>
            </p:nvSpPr>
            <p:spPr>
              <a:xfrm>
                <a:off x="1244773" y="3169442"/>
                <a:ext cx="845414" cy="9294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211" name="TextBox 210"/>
              <p:cNvSpPr txBox="1"/>
              <p:nvPr/>
            </p:nvSpPr>
            <p:spPr>
              <a:xfrm>
                <a:off x="1240134" y="3157705"/>
                <a:ext cx="850053" cy="387798"/>
              </a:xfrm>
              <a:prstGeom prst="rect">
                <a:avLst/>
              </a:prstGeom>
              <a:noFill/>
            </p:spPr>
            <p:txBody>
              <a:bodyPr wrap="square" lIns="0" rIns="0" bIns="9144" rtlCol="0">
                <a:spAutoFit/>
              </a:bodyPr>
              <a:lstStyle/>
              <a:p>
                <a:pPr algn="ctr" defTabSz="950042">
                  <a:lnSpc>
                    <a:spcPct val="90000"/>
                  </a:lnSpc>
                  <a:spcAft>
                    <a:spcPts val="612"/>
                  </a:spcAft>
                  <a:defRPr/>
                </a:pP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QUERY PERFORMANCE INSIGHTS</a:t>
                </a:r>
              </a:p>
            </p:txBody>
          </p:sp>
        </p:grpSp>
        <p:sp>
          <p:nvSpPr>
            <p:cNvPr id="209" name="Freeform: Shape 208"/>
            <p:cNvSpPr/>
            <p:nvPr/>
          </p:nvSpPr>
          <p:spPr bwMode="auto">
            <a:xfrm>
              <a:off x="7194685" y="1393471"/>
              <a:ext cx="434595" cy="433593"/>
            </a:xfrm>
            <a:custGeom>
              <a:avLst/>
              <a:gdLst>
                <a:gd name="connsiteX0" fmla="*/ 320685 w 522995"/>
                <a:gd name="connsiteY0" fmla="*/ 198448 h 521787"/>
                <a:gd name="connsiteX1" fmla="*/ 233321 w 522995"/>
                <a:gd name="connsiteY1" fmla="*/ 250623 h 521787"/>
                <a:gd name="connsiteX2" fmla="*/ 330186 w 522995"/>
                <a:gd name="connsiteY2" fmla="*/ 305126 h 521787"/>
                <a:gd name="connsiteX3" fmla="*/ 418040 w 522995"/>
                <a:gd name="connsiteY3" fmla="*/ 261453 h 521787"/>
                <a:gd name="connsiteX4" fmla="*/ 421320 w 522995"/>
                <a:gd name="connsiteY4" fmla="*/ 256550 h 521787"/>
                <a:gd name="connsiteX5" fmla="*/ 329276 w 522995"/>
                <a:gd name="connsiteY5" fmla="*/ 80678 h 521787"/>
                <a:gd name="connsiteX6" fmla="*/ 329276 w 522995"/>
                <a:gd name="connsiteY6" fmla="*/ 182805 h 521787"/>
                <a:gd name="connsiteX7" fmla="*/ 429882 w 522995"/>
                <a:gd name="connsiteY7" fmla="*/ 240889 h 521787"/>
                <a:gd name="connsiteX8" fmla="*/ 433286 w 522995"/>
                <a:gd name="connsiteY8" fmla="*/ 233715 h 521787"/>
                <a:gd name="connsiteX9" fmla="*/ 425736 w 522995"/>
                <a:gd name="connsiteY9" fmla="*/ 135895 h 521787"/>
                <a:gd name="connsiteX10" fmla="*/ 329276 w 522995"/>
                <a:gd name="connsiteY10" fmla="*/ 80678 h 521787"/>
                <a:gd name="connsiteX11" fmla="*/ 329431 w 522995"/>
                <a:gd name="connsiteY11" fmla="*/ 66952 h 521787"/>
                <a:gd name="connsiteX12" fmla="*/ 455018 w 522995"/>
                <a:gd name="connsiteY12" fmla="*/ 192540 h 521787"/>
                <a:gd name="connsiteX13" fmla="*/ 329431 w 522995"/>
                <a:gd name="connsiteY13" fmla="*/ 318127 h 521787"/>
                <a:gd name="connsiteX14" fmla="*/ 203843 w 522995"/>
                <a:gd name="connsiteY14" fmla="*/ 192540 h 521787"/>
                <a:gd name="connsiteX15" fmla="*/ 329431 w 522995"/>
                <a:gd name="connsiteY15" fmla="*/ 66952 h 521787"/>
                <a:gd name="connsiteX16" fmla="*/ 329430 w 522995"/>
                <a:gd name="connsiteY16" fmla="*/ 36160 h 521787"/>
                <a:gd name="connsiteX17" fmla="*/ 173051 w 522995"/>
                <a:gd name="connsiteY17" fmla="*/ 192539 h 521787"/>
                <a:gd name="connsiteX18" fmla="*/ 329430 w 522995"/>
                <a:gd name="connsiteY18" fmla="*/ 348918 h 521787"/>
                <a:gd name="connsiteX19" fmla="*/ 485809 w 522995"/>
                <a:gd name="connsiteY19" fmla="*/ 192539 h 521787"/>
                <a:gd name="connsiteX20" fmla="*/ 329430 w 522995"/>
                <a:gd name="connsiteY20" fmla="*/ 36160 h 521787"/>
                <a:gd name="connsiteX21" fmla="*/ 328827 w 522995"/>
                <a:gd name="connsiteY21" fmla="*/ 0 h 521787"/>
                <a:gd name="connsiteX22" fmla="*/ 466125 w 522995"/>
                <a:gd name="connsiteY22" fmla="*/ 56871 h 521787"/>
                <a:gd name="connsiteX23" fmla="*/ 466125 w 522995"/>
                <a:gd name="connsiteY23" fmla="*/ 331466 h 521787"/>
                <a:gd name="connsiteX24" fmla="*/ 238530 w 522995"/>
                <a:gd name="connsiteY24" fmla="*/ 366122 h 521787"/>
                <a:gd name="connsiteX25" fmla="*/ 230966 w 522995"/>
                <a:gd name="connsiteY25" fmla="*/ 361652 h 521787"/>
                <a:gd name="connsiteX26" fmla="*/ 86457 w 522995"/>
                <a:gd name="connsiteY26" fmla="*/ 506954 h 521787"/>
                <a:gd name="connsiteX27" fmla="*/ 22778 w 522995"/>
                <a:gd name="connsiteY27" fmla="*/ 513443 h 521787"/>
                <a:gd name="connsiteX28" fmla="*/ 14833 w 522995"/>
                <a:gd name="connsiteY28" fmla="*/ 506954 h 521787"/>
                <a:gd name="connsiteX29" fmla="*/ 8344 w 522995"/>
                <a:gd name="connsiteY29" fmla="*/ 499009 h 521787"/>
                <a:gd name="connsiteX30" fmla="*/ 14833 w 522995"/>
                <a:gd name="connsiteY30" fmla="*/ 435330 h 521787"/>
                <a:gd name="connsiteX31" fmla="*/ 160468 w 522995"/>
                <a:gd name="connsiteY31" fmla="*/ 290548 h 521787"/>
                <a:gd name="connsiteX32" fmla="*/ 156874 w 522995"/>
                <a:gd name="connsiteY32" fmla="*/ 284465 h 521787"/>
                <a:gd name="connsiteX33" fmla="*/ 191529 w 522995"/>
                <a:gd name="connsiteY33" fmla="*/ 56870 h 521787"/>
                <a:gd name="connsiteX34" fmla="*/ 328827 w 522995"/>
                <a:gd name="connsiteY34" fmla="*/ 0 h 52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2995" h="521787">
                  <a:moveTo>
                    <a:pt x="320685" y="198448"/>
                  </a:moveTo>
                  <a:lnTo>
                    <a:pt x="233321" y="250623"/>
                  </a:lnTo>
                  <a:cubicBezTo>
                    <a:pt x="253661" y="284682"/>
                    <a:pt x="290517" y="305420"/>
                    <a:pt x="330186" y="305126"/>
                  </a:cubicBezTo>
                  <a:cubicBezTo>
                    <a:pt x="364896" y="304870"/>
                    <a:pt x="397215" y="288546"/>
                    <a:pt x="418040" y="261453"/>
                  </a:cubicBezTo>
                  <a:lnTo>
                    <a:pt x="421320" y="256550"/>
                  </a:lnTo>
                  <a:close/>
                  <a:moveTo>
                    <a:pt x="329276" y="80678"/>
                  </a:moveTo>
                  <a:lnTo>
                    <a:pt x="329276" y="182805"/>
                  </a:lnTo>
                  <a:lnTo>
                    <a:pt x="429882" y="240889"/>
                  </a:lnTo>
                  <a:lnTo>
                    <a:pt x="433286" y="233715"/>
                  </a:lnTo>
                  <a:cubicBezTo>
                    <a:pt x="445868" y="201944"/>
                    <a:pt x="443313" y="165827"/>
                    <a:pt x="425736" y="135895"/>
                  </a:cubicBezTo>
                  <a:cubicBezTo>
                    <a:pt x="405648" y="101688"/>
                    <a:pt x="368945" y="80678"/>
                    <a:pt x="329276" y="80678"/>
                  </a:cubicBezTo>
                  <a:close/>
                  <a:moveTo>
                    <a:pt x="329431" y="66952"/>
                  </a:moveTo>
                  <a:cubicBezTo>
                    <a:pt x="398790" y="66952"/>
                    <a:pt x="455018" y="123180"/>
                    <a:pt x="455018" y="192540"/>
                  </a:cubicBezTo>
                  <a:cubicBezTo>
                    <a:pt x="455018" y="261899"/>
                    <a:pt x="398790" y="318127"/>
                    <a:pt x="329431" y="318127"/>
                  </a:cubicBezTo>
                  <a:cubicBezTo>
                    <a:pt x="260071" y="318127"/>
                    <a:pt x="203843" y="261899"/>
                    <a:pt x="203843" y="192540"/>
                  </a:cubicBezTo>
                  <a:cubicBezTo>
                    <a:pt x="203843" y="123180"/>
                    <a:pt x="260071" y="66952"/>
                    <a:pt x="329431" y="66952"/>
                  </a:cubicBezTo>
                  <a:close/>
                  <a:moveTo>
                    <a:pt x="329430" y="36160"/>
                  </a:moveTo>
                  <a:cubicBezTo>
                    <a:pt x="243064" y="36160"/>
                    <a:pt x="173051" y="106173"/>
                    <a:pt x="173051" y="192539"/>
                  </a:cubicBezTo>
                  <a:cubicBezTo>
                    <a:pt x="173051" y="278905"/>
                    <a:pt x="243064" y="348918"/>
                    <a:pt x="329430" y="348918"/>
                  </a:cubicBezTo>
                  <a:cubicBezTo>
                    <a:pt x="415796" y="348918"/>
                    <a:pt x="485809" y="278905"/>
                    <a:pt x="485809" y="192539"/>
                  </a:cubicBezTo>
                  <a:cubicBezTo>
                    <a:pt x="485809" y="106173"/>
                    <a:pt x="415796" y="36160"/>
                    <a:pt x="329430" y="36160"/>
                  </a:cubicBezTo>
                  <a:close/>
                  <a:moveTo>
                    <a:pt x="328827" y="0"/>
                  </a:moveTo>
                  <a:cubicBezTo>
                    <a:pt x="378519" y="0"/>
                    <a:pt x="428211" y="18957"/>
                    <a:pt x="466125" y="56871"/>
                  </a:cubicBezTo>
                  <a:cubicBezTo>
                    <a:pt x="541952" y="132698"/>
                    <a:pt x="541952" y="255639"/>
                    <a:pt x="466125" y="331466"/>
                  </a:cubicBezTo>
                  <a:cubicBezTo>
                    <a:pt x="404515" y="393076"/>
                    <a:pt x="311803" y="404628"/>
                    <a:pt x="238530" y="366122"/>
                  </a:cubicBezTo>
                  <a:lnTo>
                    <a:pt x="230966" y="361652"/>
                  </a:lnTo>
                  <a:cubicBezTo>
                    <a:pt x="182796" y="410086"/>
                    <a:pt x="134626" y="458520"/>
                    <a:pt x="86457" y="506954"/>
                  </a:cubicBezTo>
                  <a:cubicBezTo>
                    <a:pt x="69151" y="524259"/>
                    <a:pt x="42436" y="526423"/>
                    <a:pt x="22778" y="513443"/>
                  </a:cubicBezTo>
                  <a:lnTo>
                    <a:pt x="14833" y="506954"/>
                  </a:lnTo>
                  <a:lnTo>
                    <a:pt x="8344" y="499009"/>
                  </a:lnTo>
                  <a:cubicBezTo>
                    <a:pt x="-4636" y="479351"/>
                    <a:pt x="-2472" y="452636"/>
                    <a:pt x="14833" y="435330"/>
                  </a:cubicBezTo>
                  <a:cubicBezTo>
                    <a:pt x="49079" y="401302"/>
                    <a:pt x="136795" y="315692"/>
                    <a:pt x="160468" y="290548"/>
                  </a:cubicBezTo>
                  <a:lnTo>
                    <a:pt x="156874" y="284465"/>
                  </a:lnTo>
                  <a:cubicBezTo>
                    <a:pt x="118368" y="211192"/>
                    <a:pt x="129919" y="118480"/>
                    <a:pt x="191529" y="56870"/>
                  </a:cubicBezTo>
                  <a:cubicBezTo>
                    <a:pt x="229443" y="18957"/>
                    <a:pt x="279135" y="0"/>
                    <a:pt x="328827" y="0"/>
                  </a:cubicBezTo>
                  <a:close/>
                </a:path>
              </a:pathLst>
            </a:cu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12" name="Group 211"/>
          <p:cNvGrpSpPr/>
          <p:nvPr/>
        </p:nvGrpSpPr>
        <p:grpSpPr>
          <a:xfrm>
            <a:off x="10760307" y="1719217"/>
            <a:ext cx="845414" cy="929419"/>
            <a:chOff x="10760307" y="1643017"/>
            <a:chExt cx="845414" cy="929419"/>
          </a:xfrm>
        </p:grpSpPr>
        <p:sp>
          <p:nvSpPr>
            <p:cNvPr id="213" name="Rectangle 212"/>
            <p:cNvSpPr/>
            <p:nvPr/>
          </p:nvSpPr>
          <p:spPr>
            <a:xfrm>
              <a:off x="10760307" y="1643017"/>
              <a:ext cx="845414" cy="9294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214" name="TextBox 213"/>
            <p:cNvSpPr txBox="1"/>
            <p:nvPr/>
          </p:nvSpPr>
          <p:spPr>
            <a:xfrm>
              <a:off x="10770073" y="1676921"/>
              <a:ext cx="829506" cy="276999"/>
            </a:xfrm>
            <a:prstGeom prst="rect">
              <a:avLst/>
            </a:prstGeom>
            <a:noFill/>
          </p:spPr>
          <p:txBody>
            <a:bodyPr wrap="square" lIns="0" rIns="0" bIns="9144" rtlCol="0">
              <a:spAutoFit/>
            </a:bodyPr>
            <a:lstStyle/>
            <a:p>
              <a:pPr algn="ctr" defTabSz="950042">
                <a:lnSpc>
                  <a:spcPct val="90000"/>
                </a:lnSpc>
                <a:spcAft>
                  <a:spcPts val="612"/>
                </a:spcAft>
                <a:defRPr/>
              </a:pPr>
              <a:r>
                <a:rPr lang="en-US" sz="80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SQL DATABASE ADVISOR</a:t>
              </a:r>
            </a:p>
          </p:txBody>
        </p:sp>
        <p:sp>
          <p:nvSpPr>
            <p:cNvPr id="215" name="Freeform: Shape 214"/>
            <p:cNvSpPr/>
            <p:nvPr/>
          </p:nvSpPr>
          <p:spPr bwMode="auto">
            <a:xfrm>
              <a:off x="10913813" y="2081910"/>
              <a:ext cx="523013" cy="411450"/>
            </a:xfrm>
            <a:custGeom>
              <a:avLst/>
              <a:gdLst>
                <a:gd name="connsiteX0" fmla="*/ 225843 w 602334"/>
                <a:gd name="connsiteY0" fmla="*/ 230839 h 473851"/>
                <a:gd name="connsiteX1" fmla="*/ 249186 w 602334"/>
                <a:gd name="connsiteY1" fmla="*/ 254184 h 473851"/>
                <a:gd name="connsiteX2" fmla="*/ 225843 w 602334"/>
                <a:gd name="connsiteY2" fmla="*/ 277527 h 473851"/>
                <a:gd name="connsiteX3" fmla="*/ 202499 w 602334"/>
                <a:gd name="connsiteY3" fmla="*/ 254183 h 473851"/>
                <a:gd name="connsiteX4" fmla="*/ 225843 w 602334"/>
                <a:gd name="connsiteY4" fmla="*/ 230839 h 473851"/>
                <a:gd name="connsiteX5" fmla="*/ 225843 w 602334"/>
                <a:gd name="connsiteY5" fmla="*/ 204477 h 473851"/>
                <a:gd name="connsiteX6" fmla="*/ 176136 w 602334"/>
                <a:gd name="connsiteY6" fmla="*/ 254182 h 473851"/>
                <a:gd name="connsiteX7" fmla="*/ 225843 w 602334"/>
                <a:gd name="connsiteY7" fmla="*/ 303890 h 473851"/>
                <a:gd name="connsiteX8" fmla="*/ 275550 w 602334"/>
                <a:gd name="connsiteY8" fmla="*/ 254183 h 473851"/>
                <a:gd name="connsiteX9" fmla="*/ 225843 w 602334"/>
                <a:gd name="connsiteY9" fmla="*/ 204477 h 473851"/>
                <a:gd name="connsiteX10" fmla="*/ 224930 w 602334"/>
                <a:gd name="connsiteY10" fmla="*/ 184915 h 473851"/>
                <a:gd name="connsiteX11" fmla="*/ 294449 w 602334"/>
                <a:gd name="connsiteY11" fmla="*/ 254435 h 473851"/>
                <a:gd name="connsiteX12" fmla="*/ 224930 w 602334"/>
                <a:gd name="connsiteY12" fmla="*/ 323955 h 473851"/>
                <a:gd name="connsiteX13" fmla="*/ 155411 w 602334"/>
                <a:gd name="connsiteY13" fmla="*/ 254435 h 473851"/>
                <a:gd name="connsiteX14" fmla="*/ 224930 w 602334"/>
                <a:gd name="connsiteY14" fmla="*/ 184915 h 473851"/>
                <a:gd name="connsiteX15" fmla="*/ 406475 w 602334"/>
                <a:gd name="connsiteY15" fmla="*/ 151636 h 473851"/>
                <a:gd name="connsiteX16" fmla="*/ 417416 w 602334"/>
                <a:gd name="connsiteY16" fmla="*/ 171056 h 473851"/>
                <a:gd name="connsiteX17" fmla="*/ 397996 w 602334"/>
                <a:gd name="connsiteY17" fmla="*/ 181997 h 473851"/>
                <a:gd name="connsiteX18" fmla="*/ 387055 w 602334"/>
                <a:gd name="connsiteY18" fmla="*/ 162577 h 473851"/>
                <a:gd name="connsiteX19" fmla="*/ 406475 w 602334"/>
                <a:gd name="connsiteY19" fmla="*/ 151636 h 473851"/>
                <a:gd name="connsiteX20" fmla="*/ 225844 w 602334"/>
                <a:gd name="connsiteY20" fmla="*/ 136167 h 473851"/>
                <a:gd name="connsiteX21" fmla="*/ 208232 w 602334"/>
                <a:gd name="connsiteY21" fmla="*/ 137943 h 473851"/>
                <a:gd name="connsiteX22" fmla="*/ 208336 w 602334"/>
                <a:gd name="connsiteY22" fmla="*/ 138459 h 473851"/>
                <a:gd name="connsiteX23" fmla="*/ 175914 w 602334"/>
                <a:gd name="connsiteY23" fmla="*/ 170880 h 473851"/>
                <a:gd name="connsiteX24" fmla="*/ 163294 w 602334"/>
                <a:gd name="connsiteY24" fmla="*/ 168332 h 473851"/>
                <a:gd name="connsiteX25" fmla="*/ 153394 w 602334"/>
                <a:gd name="connsiteY25" fmla="*/ 161658 h 473851"/>
                <a:gd name="connsiteX26" fmla="*/ 142393 w 602334"/>
                <a:gd name="connsiteY26" fmla="*/ 170733 h 473851"/>
                <a:gd name="connsiteX27" fmla="*/ 132194 w 602334"/>
                <a:gd name="connsiteY27" fmla="*/ 183096 h 473851"/>
                <a:gd name="connsiteX28" fmla="*/ 138466 w 602334"/>
                <a:gd name="connsiteY28" fmla="*/ 192396 h 473851"/>
                <a:gd name="connsiteX29" fmla="*/ 141013 w 602334"/>
                <a:gd name="connsiteY29" fmla="*/ 205018 h 473851"/>
                <a:gd name="connsiteX30" fmla="*/ 121211 w 602334"/>
                <a:gd name="connsiteY30" fmla="*/ 234891 h 473851"/>
                <a:gd name="connsiteX31" fmla="*/ 109535 w 602334"/>
                <a:gd name="connsiteY31" fmla="*/ 237248 h 473851"/>
                <a:gd name="connsiteX32" fmla="*/ 107828 w 602334"/>
                <a:gd name="connsiteY32" fmla="*/ 254183 h 473851"/>
                <a:gd name="connsiteX33" fmla="*/ 109678 w 602334"/>
                <a:gd name="connsiteY33" fmla="*/ 272544 h 473851"/>
                <a:gd name="connsiteX34" fmla="*/ 110117 w 602334"/>
                <a:gd name="connsiteY34" fmla="*/ 272455 h 473851"/>
                <a:gd name="connsiteX35" fmla="*/ 142539 w 602334"/>
                <a:gd name="connsiteY35" fmla="*/ 304877 h 473851"/>
                <a:gd name="connsiteX36" fmla="*/ 139993 w 602334"/>
                <a:gd name="connsiteY36" fmla="*/ 317497 h 473851"/>
                <a:gd name="connsiteX37" fmla="*/ 133600 w 602334"/>
                <a:gd name="connsiteY37" fmla="*/ 326977 h 473851"/>
                <a:gd name="connsiteX38" fmla="*/ 142394 w 602334"/>
                <a:gd name="connsiteY38" fmla="*/ 337633 h 473851"/>
                <a:gd name="connsiteX39" fmla="*/ 154413 w 602334"/>
                <a:gd name="connsiteY39" fmla="*/ 347549 h 473851"/>
                <a:gd name="connsiteX40" fmla="*/ 163294 w 602334"/>
                <a:gd name="connsiteY40" fmla="*/ 341561 h 473851"/>
                <a:gd name="connsiteX41" fmla="*/ 175914 w 602334"/>
                <a:gd name="connsiteY41" fmla="*/ 339013 h 473851"/>
                <a:gd name="connsiteX42" fmla="*/ 205787 w 602334"/>
                <a:gd name="connsiteY42" fmla="*/ 358816 h 473851"/>
                <a:gd name="connsiteX43" fmla="*/ 208129 w 602334"/>
                <a:gd name="connsiteY43" fmla="*/ 370414 h 473851"/>
                <a:gd name="connsiteX44" fmla="*/ 225843 w 602334"/>
                <a:gd name="connsiteY44" fmla="*/ 372199 h 473851"/>
                <a:gd name="connsiteX45" fmla="*/ 243456 w 602334"/>
                <a:gd name="connsiteY45" fmla="*/ 370423 h 473851"/>
                <a:gd name="connsiteX46" fmla="*/ 243351 w 602334"/>
                <a:gd name="connsiteY46" fmla="*/ 369909 h 473851"/>
                <a:gd name="connsiteX47" fmla="*/ 275773 w 602334"/>
                <a:gd name="connsiteY47" fmla="*/ 337487 h 473851"/>
                <a:gd name="connsiteX48" fmla="*/ 288393 w 602334"/>
                <a:gd name="connsiteY48" fmla="*/ 340034 h 473851"/>
                <a:gd name="connsiteX49" fmla="*/ 298292 w 602334"/>
                <a:gd name="connsiteY49" fmla="*/ 346710 h 473851"/>
                <a:gd name="connsiteX50" fmla="*/ 309293 w 602334"/>
                <a:gd name="connsiteY50" fmla="*/ 337633 h 473851"/>
                <a:gd name="connsiteX51" fmla="*/ 318927 w 602334"/>
                <a:gd name="connsiteY51" fmla="*/ 325958 h 473851"/>
                <a:gd name="connsiteX52" fmla="*/ 313221 w 602334"/>
                <a:gd name="connsiteY52" fmla="*/ 317497 h 473851"/>
                <a:gd name="connsiteX53" fmla="*/ 310673 w 602334"/>
                <a:gd name="connsiteY53" fmla="*/ 304877 h 473851"/>
                <a:gd name="connsiteX54" fmla="*/ 330475 w 602334"/>
                <a:gd name="connsiteY54" fmla="*/ 275002 h 473851"/>
                <a:gd name="connsiteX55" fmla="*/ 341994 w 602334"/>
                <a:gd name="connsiteY55" fmla="*/ 272677 h 473851"/>
                <a:gd name="connsiteX56" fmla="*/ 343859 w 602334"/>
                <a:gd name="connsiteY56" fmla="*/ 254183 h 473851"/>
                <a:gd name="connsiteX57" fmla="*/ 342159 w 602334"/>
                <a:gd name="connsiteY57" fmla="*/ 237319 h 473851"/>
                <a:gd name="connsiteX58" fmla="*/ 341568 w 602334"/>
                <a:gd name="connsiteY58" fmla="*/ 237440 h 473851"/>
                <a:gd name="connsiteX59" fmla="*/ 309146 w 602334"/>
                <a:gd name="connsiteY59" fmla="*/ 205017 h 473851"/>
                <a:gd name="connsiteX60" fmla="*/ 318643 w 602334"/>
                <a:gd name="connsiteY60" fmla="*/ 182091 h 473851"/>
                <a:gd name="connsiteX61" fmla="*/ 318657 w 602334"/>
                <a:gd name="connsiteY61" fmla="*/ 182082 h 473851"/>
                <a:gd name="connsiteX62" fmla="*/ 309293 w 602334"/>
                <a:gd name="connsiteY62" fmla="*/ 170733 h 473851"/>
                <a:gd name="connsiteX63" fmla="*/ 297275 w 602334"/>
                <a:gd name="connsiteY63" fmla="*/ 160817 h 473851"/>
                <a:gd name="connsiteX64" fmla="*/ 288393 w 602334"/>
                <a:gd name="connsiteY64" fmla="*/ 166804 h 473851"/>
                <a:gd name="connsiteX65" fmla="*/ 275773 w 602334"/>
                <a:gd name="connsiteY65" fmla="*/ 169353 h 473851"/>
                <a:gd name="connsiteX66" fmla="*/ 245900 w 602334"/>
                <a:gd name="connsiteY66" fmla="*/ 149551 h 473851"/>
                <a:gd name="connsiteX67" fmla="*/ 243557 w 602334"/>
                <a:gd name="connsiteY67" fmla="*/ 137953 h 473851"/>
                <a:gd name="connsiteX68" fmla="*/ 411263 w 602334"/>
                <a:gd name="connsiteY68" fmla="*/ 134493 h 473851"/>
                <a:gd name="connsiteX69" fmla="*/ 369912 w 602334"/>
                <a:gd name="connsiteY69" fmla="*/ 157789 h 473851"/>
                <a:gd name="connsiteX70" fmla="*/ 393209 w 602334"/>
                <a:gd name="connsiteY70" fmla="*/ 199141 h 473851"/>
                <a:gd name="connsiteX71" fmla="*/ 434559 w 602334"/>
                <a:gd name="connsiteY71" fmla="*/ 175844 h 473851"/>
                <a:gd name="connsiteX72" fmla="*/ 411263 w 602334"/>
                <a:gd name="connsiteY72" fmla="*/ 134493 h 473851"/>
                <a:gd name="connsiteX73" fmla="*/ 395632 w 602334"/>
                <a:gd name="connsiteY73" fmla="*/ 120246 h 473851"/>
                <a:gd name="connsiteX74" fmla="*/ 414221 w 602334"/>
                <a:gd name="connsiteY74" fmla="*/ 121607 h 473851"/>
                <a:gd name="connsiteX75" fmla="*/ 446803 w 602334"/>
                <a:gd name="connsiteY75" fmla="*/ 179440 h 473851"/>
                <a:gd name="connsiteX76" fmla="*/ 388971 w 602334"/>
                <a:gd name="connsiteY76" fmla="*/ 212021 h 473851"/>
                <a:gd name="connsiteX77" fmla="*/ 356388 w 602334"/>
                <a:gd name="connsiteY77" fmla="*/ 154189 h 473851"/>
                <a:gd name="connsiteX78" fmla="*/ 395632 w 602334"/>
                <a:gd name="connsiteY78" fmla="*/ 120246 h 473851"/>
                <a:gd name="connsiteX79" fmla="*/ 411894 w 602334"/>
                <a:gd name="connsiteY79" fmla="*/ 88029 h 473851"/>
                <a:gd name="connsiteX80" fmla="*/ 411867 w 602334"/>
                <a:gd name="connsiteY80" fmla="*/ 88383 h 473851"/>
                <a:gd name="connsiteX81" fmla="*/ 384896 w 602334"/>
                <a:gd name="connsiteY81" fmla="*/ 103578 h 473851"/>
                <a:gd name="connsiteX82" fmla="*/ 377152 w 602334"/>
                <a:gd name="connsiteY82" fmla="*/ 99630 h 473851"/>
                <a:gd name="connsiteX83" fmla="*/ 371926 w 602334"/>
                <a:gd name="connsiteY83" fmla="*/ 93491 h 473851"/>
                <a:gd name="connsiteX84" fmla="*/ 363125 w 602334"/>
                <a:gd name="connsiteY84" fmla="*/ 97396 h 473851"/>
                <a:gd name="connsiteX85" fmla="*/ 354247 w 602334"/>
                <a:gd name="connsiteY85" fmla="*/ 103582 h 473851"/>
                <a:gd name="connsiteX86" fmla="*/ 356635 w 602334"/>
                <a:gd name="connsiteY86" fmla="*/ 110770 h 473851"/>
                <a:gd name="connsiteX87" fmla="*/ 356001 w 602334"/>
                <a:gd name="connsiteY87" fmla="*/ 119439 h 473851"/>
                <a:gd name="connsiteX88" fmla="*/ 337699 w 602334"/>
                <a:gd name="connsiteY88" fmla="*/ 135269 h 473851"/>
                <a:gd name="connsiteX89" fmla="*/ 329678 w 602334"/>
                <a:gd name="connsiteY89" fmla="*/ 134681 h 473851"/>
                <a:gd name="connsiteX90" fmla="*/ 325492 w 602334"/>
                <a:gd name="connsiteY90" fmla="*/ 145384 h 473851"/>
                <a:gd name="connsiteX91" fmla="*/ 323361 w 602334"/>
                <a:gd name="connsiteY91" fmla="*/ 157659 h 473851"/>
                <a:gd name="connsiteX92" fmla="*/ 323663 w 602334"/>
                <a:gd name="connsiteY92" fmla="*/ 157682 h 473851"/>
                <a:gd name="connsiteX93" fmla="*/ 338859 w 602334"/>
                <a:gd name="connsiteY93" fmla="*/ 184654 h 473851"/>
                <a:gd name="connsiteX94" fmla="*/ 334909 w 602334"/>
                <a:gd name="connsiteY94" fmla="*/ 192398 h 473851"/>
                <a:gd name="connsiteX95" fmla="*/ 329032 w 602334"/>
                <a:gd name="connsiteY95" fmla="*/ 197401 h 473851"/>
                <a:gd name="connsiteX96" fmla="*/ 332815 w 602334"/>
                <a:gd name="connsiteY96" fmla="*/ 205928 h 473851"/>
                <a:gd name="connsiteX97" fmla="*/ 338830 w 602334"/>
                <a:gd name="connsiteY97" fmla="*/ 214559 h 473851"/>
                <a:gd name="connsiteX98" fmla="*/ 345691 w 602334"/>
                <a:gd name="connsiteY98" fmla="*/ 212278 h 473851"/>
                <a:gd name="connsiteX99" fmla="*/ 354361 w 602334"/>
                <a:gd name="connsiteY99" fmla="*/ 212913 h 473851"/>
                <a:gd name="connsiteX100" fmla="*/ 370191 w 602334"/>
                <a:gd name="connsiteY100" fmla="*/ 231215 h 473851"/>
                <a:gd name="connsiteX101" fmla="*/ 369608 w 602334"/>
                <a:gd name="connsiteY101" fmla="*/ 239182 h 473851"/>
                <a:gd name="connsiteX102" fmla="*/ 380803 w 602334"/>
                <a:gd name="connsiteY102" fmla="*/ 243561 h 473851"/>
                <a:gd name="connsiteX103" fmla="*/ 392578 w 602334"/>
                <a:gd name="connsiteY103" fmla="*/ 245605 h 473851"/>
                <a:gd name="connsiteX104" fmla="*/ 392604 w 602334"/>
                <a:gd name="connsiteY104" fmla="*/ 245250 h 473851"/>
                <a:gd name="connsiteX105" fmla="*/ 419576 w 602334"/>
                <a:gd name="connsiteY105" fmla="*/ 230055 h 473851"/>
                <a:gd name="connsiteX106" fmla="*/ 427319 w 602334"/>
                <a:gd name="connsiteY106" fmla="*/ 234004 h 473851"/>
                <a:gd name="connsiteX107" fmla="*/ 432544 w 602334"/>
                <a:gd name="connsiteY107" fmla="*/ 240143 h 473851"/>
                <a:gd name="connsiteX108" fmla="*/ 441346 w 602334"/>
                <a:gd name="connsiteY108" fmla="*/ 236238 h 473851"/>
                <a:gd name="connsiteX109" fmla="*/ 449731 w 602334"/>
                <a:gd name="connsiteY109" fmla="*/ 230395 h 473851"/>
                <a:gd name="connsiteX110" fmla="*/ 447558 w 602334"/>
                <a:gd name="connsiteY110" fmla="*/ 223858 h 473851"/>
                <a:gd name="connsiteX111" fmla="*/ 448193 w 602334"/>
                <a:gd name="connsiteY111" fmla="*/ 215188 h 473851"/>
                <a:gd name="connsiteX112" fmla="*/ 466494 w 602334"/>
                <a:gd name="connsiteY112" fmla="*/ 199357 h 473851"/>
                <a:gd name="connsiteX113" fmla="*/ 474408 w 602334"/>
                <a:gd name="connsiteY113" fmla="*/ 199936 h 473851"/>
                <a:gd name="connsiteX114" fmla="*/ 478979 w 602334"/>
                <a:gd name="connsiteY114" fmla="*/ 188249 h 473851"/>
                <a:gd name="connsiteX115" fmla="*/ 480937 w 602334"/>
                <a:gd name="connsiteY115" fmla="*/ 176975 h 473851"/>
                <a:gd name="connsiteX116" fmla="*/ 480531 w 602334"/>
                <a:gd name="connsiteY116" fmla="*/ 176945 h 473851"/>
                <a:gd name="connsiteX117" fmla="*/ 465336 w 602334"/>
                <a:gd name="connsiteY117" fmla="*/ 149974 h 473851"/>
                <a:gd name="connsiteX118" fmla="*/ 475674 w 602334"/>
                <a:gd name="connsiteY118" fmla="*/ 136791 h 473851"/>
                <a:gd name="connsiteX119" fmla="*/ 475685 w 602334"/>
                <a:gd name="connsiteY119" fmla="*/ 136786 h 473851"/>
                <a:gd name="connsiteX120" fmla="*/ 471657 w 602334"/>
                <a:gd name="connsiteY120" fmla="*/ 127706 h 473851"/>
                <a:gd name="connsiteX121" fmla="*/ 465642 w 602334"/>
                <a:gd name="connsiteY121" fmla="*/ 119075 h 473851"/>
                <a:gd name="connsiteX122" fmla="*/ 458779 w 602334"/>
                <a:gd name="connsiteY122" fmla="*/ 121355 h 473851"/>
                <a:gd name="connsiteX123" fmla="*/ 450109 w 602334"/>
                <a:gd name="connsiteY123" fmla="*/ 120721 h 473851"/>
                <a:gd name="connsiteX124" fmla="*/ 434280 w 602334"/>
                <a:gd name="connsiteY124" fmla="*/ 102418 h 473851"/>
                <a:gd name="connsiteX125" fmla="*/ 434863 w 602334"/>
                <a:gd name="connsiteY125" fmla="*/ 94452 h 473851"/>
                <a:gd name="connsiteX126" fmla="*/ 423669 w 602334"/>
                <a:gd name="connsiteY126" fmla="*/ 90073 h 473851"/>
                <a:gd name="connsiteX127" fmla="*/ 306749 w 602334"/>
                <a:gd name="connsiteY127" fmla="*/ 107 h 473851"/>
                <a:gd name="connsiteX128" fmla="*/ 602282 w 602334"/>
                <a:gd name="connsiteY128" fmla="*/ 218007 h 473851"/>
                <a:gd name="connsiteX129" fmla="*/ 510140 w 602334"/>
                <a:gd name="connsiteY129" fmla="*/ 378972 h 473851"/>
                <a:gd name="connsiteX130" fmla="*/ 481822 w 602334"/>
                <a:gd name="connsiteY130" fmla="*/ 396790 h 473851"/>
                <a:gd name="connsiteX131" fmla="*/ 506023 w 602334"/>
                <a:gd name="connsiteY131" fmla="*/ 423227 h 473851"/>
                <a:gd name="connsiteX132" fmla="*/ 596160 w 602334"/>
                <a:gd name="connsiteY132" fmla="*/ 464549 h 473851"/>
                <a:gd name="connsiteX133" fmla="*/ 448613 w 602334"/>
                <a:gd name="connsiteY133" fmla="*/ 460153 h 473851"/>
                <a:gd name="connsiteX134" fmla="*/ 403388 w 602334"/>
                <a:gd name="connsiteY134" fmla="*/ 431826 h 473851"/>
                <a:gd name="connsiteX135" fmla="*/ 356383 w 602334"/>
                <a:gd name="connsiteY135" fmla="*/ 443724 h 473851"/>
                <a:gd name="connsiteX136" fmla="*/ 295585 w 602334"/>
                <a:gd name="connsiteY136" fmla="*/ 449679 h 473851"/>
                <a:gd name="connsiteX137" fmla="*/ 52 w 602334"/>
                <a:gd name="connsiteY137" fmla="*/ 231779 h 473851"/>
                <a:gd name="connsiteX138" fmla="*/ 306749 w 602334"/>
                <a:gd name="connsiteY138" fmla="*/ 107 h 4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2334" h="473851">
                  <a:moveTo>
                    <a:pt x="225843" y="230839"/>
                  </a:moveTo>
                  <a:cubicBezTo>
                    <a:pt x="238736" y="230839"/>
                    <a:pt x="249186" y="241291"/>
                    <a:pt x="249186" y="254184"/>
                  </a:cubicBezTo>
                  <a:cubicBezTo>
                    <a:pt x="249187" y="267075"/>
                    <a:pt x="238736" y="277527"/>
                    <a:pt x="225843" y="277527"/>
                  </a:cubicBezTo>
                  <a:cubicBezTo>
                    <a:pt x="212951" y="277527"/>
                    <a:pt x="202499" y="267076"/>
                    <a:pt x="202499" y="254183"/>
                  </a:cubicBezTo>
                  <a:cubicBezTo>
                    <a:pt x="202500" y="241291"/>
                    <a:pt x="212951" y="230839"/>
                    <a:pt x="225843" y="230839"/>
                  </a:cubicBezTo>
                  <a:close/>
                  <a:moveTo>
                    <a:pt x="225843" y="204477"/>
                  </a:moveTo>
                  <a:cubicBezTo>
                    <a:pt x="198392" y="204477"/>
                    <a:pt x="176137" y="226731"/>
                    <a:pt x="176136" y="254182"/>
                  </a:cubicBezTo>
                  <a:cubicBezTo>
                    <a:pt x="176137" y="281635"/>
                    <a:pt x="198392" y="303890"/>
                    <a:pt x="225843" y="303890"/>
                  </a:cubicBezTo>
                  <a:cubicBezTo>
                    <a:pt x="253296" y="303890"/>
                    <a:pt x="275550" y="281635"/>
                    <a:pt x="275550" y="254183"/>
                  </a:cubicBezTo>
                  <a:cubicBezTo>
                    <a:pt x="275551" y="226730"/>
                    <a:pt x="253295" y="204476"/>
                    <a:pt x="225843" y="204477"/>
                  </a:cubicBezTo>
                  <a:close/>
                  <a:moveTo>
                    <a:pt x="224930" y="184915"/>
                  </a:moveTo>
                  <a:cubicBezTo>
                    <a:pt x="263325" y="184915"/>
                    <a:pt x="294449" y="216040"/>
                    <a:pt x="294449" y="254435"/>
                  </a:cubicBezTo>
                  <a:cubicBezTo>
                    <a:pt x="294450" y="292829"/>
                    <a:pt x="263324" y="323954"/>
                    <a:pt x="224930" y="323955"/>
                  </a:cubicBezTo>
                  <a:cubicBezTo>
                    <a:pt x="186535" y="323954"/>
                    <a:pt x="155411" y="292829"/>
                    <a:pt x="155411" y="254435"/>
                  </a:cubicBezTo>
                  <a:cubicBezTo>
                    <a:pt x="155410" y="216040"/>
                    <a:pt x="186535" y="184916"/>
                    <a:pt x="224930" y="184915"/>
                  </a:cubicBezTo>
                  <a:close/>
                  <a:moveTo>
                    <a:pt x="406475" y="151636"/>
                  </a:moveTo>
                  <a:cubicBezTo>
                    <a:pt x="414859" y="153978"/>
                    <a:pt x="419757" y="162673"/>
                    <a:pt x="417416" y="171056"/>
                  </a:cubicBezTo>
                  <a:cubicBezTo>
                    <a:pt x="415075" y="179439"/>
                    <a:pt x="406379" y="184339"/>
                    <a:pt x="397996" y="181997"/>
                  </a:cubicBezTo>
                  <a:cubicBezTo>
                    <a:pt x="389613" y="179656"/>
                    <a:pt x="384714" y="170960"/>
                    <a:pt x="387055" y="162577"/>
                  </a:cubicBezTo>
                  <a:cubicBezTo>
                    <a:pt x="389397" y="154194"/>
                    <a:pt x="398092" y="149295"/>
                    <a:pt x="406475" y="151636"/>
                  </a:cubicBezTo>
                  <a:close/>
                  <a:moveTo>
                    <a:pt x="225844" y="136167"/>
                  </a:moveTo>
                  <a:lnTo>
                    <a:pt x="208232" y="137943"/>
                  </a:lnTo>
                  <a:lnTo>
                    <a:pt x="208336" y="138459"/>
                  </a:lnTo>
                  <a:cubicBezTo>
                    <a:pt x="208336" y="156364"/>
                    <a:pt x="193820" y="170880"/>
                    <a:pt x="175914" y="170880"/>
                  </a:cubicBezTo>
                  <a:cubicBezTo>
                    <a:pt x="171438" y="170881"/>
                    <a:pt x="167172" y="169973"/>
                    <a:pt x="163294" y="168332"/>
                  </a:cubicBezTo>
                  <a:lnTo>
                    <a:pt x="153394" y="161658"/>
                  </a:lnTo>
                  <a:lnTo>
                    <a:pt x="142393" y="170733"/>
                  </a:lnTo>
                  <a:lnTo>
                    <a:pt x="132194" y="183096"/>
                  </a:lnTo>
                  <a:lnTo>
                    <a:pt x="138466" y="192396"/>
                  </a:lnTo>
                  <a:cubicBezTo>
                    <a:pt x="140107" y="196276"/>
                    <a:pt x="141014" y="200541"/>
                    <a:pt x="141013" y="205018"/>
                  </a:cubicBezTo>
                  <a:cubicBezTo>
                    <a:pt x="141013" y="218447"/>
                    <a:pt x="132848" y="229970"/>
                    <a:pt x="121211" y="234891"/>
                  </a:cubicBezTo>
                  <a:lnTo>
                    <a:pt x="109535" y="237248"/>
                  </a:lnTo>
                  <a:lnTo>
                    <a:pt x="107828" y="254183"/>
                  </a:lnTo>
                  <a:lnTo>
                    <a:pt x="109678" y="272544"/>
                  </a:lnTo>
                  <a:lnTo>
                    <a:pt x="110117" y="272455"/>
                  </a:lnTo>
                  <a:cubicBezTo>
                    <a:pt x="128023" y="272454"/>
                    <a:pt x="142541" y="286971"/>
                    <a:pt x="142539" y="304877"/>
                  </a:cubicBezTo>
                  <a:cubicBezTo>
                    <a:pt x="142539" y="309354"/>
                    <a:pt x="141633" y="313618"/>
                    <a:pt x="139993" y="317497"/>
                  </a:cubicBezTo>
                  <a:lnTo>
                    <a:pt x="133600" y="326977"/>
                  </a:lnTo>
                  <a:lnTo>
                    <a:pt x="142394" y="337633"/>
                  </a:lnTo>
                  <a:lnTo>
                    <a:pt x="154413" y="347549"/>
                  </a:lnTo>
                  <a:lnTo>
                    <a:pt x="163294" y="341561"/>
                  </a:lnTo>
                  <a:cubicBezTo>
                    <a:pt x="167173" y="339921"/>
                    <a:pt x="171437" y="339013"/>
                    <a:pt x="175914" y="339013"/>
                  </a:cubicBezTo>
                  <a:cubicBezTo>
                    <a:pt x="189343" y="339014"/>
                    <a:pt x="200866" y="347179"/>
                    <a:pt x="205787" y="358816"/>
                  </a:cubicBezTo>
                  <a:lnTo>
                    <a:pt x="208129" y="370414"/>
                  </a:lnTo>
                  <a:lnTo>
                    <a:pt x="225843" y="372199"/>
                  </a:lnTo>
                  <a:lnTo>
                    <a:pt x="243456" y="370423"/>
                  </a:lnTo>
                  <a:lnTo>
                    <a:pt x="243351" y="369909"/>
                  </a:lnTo>
                  <a:cubicBezTo>
                    <a:pt x="243351" y="352002"/>
                    <a:pt x="257867" y="337486"/>
                    <a:pt x="275773" y="337487"/>
                  </a:cubicBezTo>
                  <a:cubicBezTo>
                    <a:pt x="280250" y="337487"/>
                    <a:pt x="284514" y="338394"/>
                    <a:pt x="288393" y="340034"/>
                  </a:cubicBezTo>
                  <a:lnTo>
                    <a:pt x="298292" y="346710"/>
                  </a:lnTo>
                  <a:lnTo>
                    <a:pt x="309293" y="337633"/>
                  </a:lnTo>
                  <a:lnTo>
                    <a:pt x="318927" y="325958"/>
                  </a:lnTo>
                  <a:lnTo>
                    <a:pt x="313221" y="317497"/>
                  </a:lnTo>
                  <a:cubicBezTo>
                    <a:pt x="311581" y="313618"/>
                    <a:pt x="310674" y="309353"/>
                    <a:pt x="310673" y="304877"/>
                  </a:cubicBezTo>
                  <a:cubicBezTo>
                    <a:pt x="310673" y="291447"/>
                    <a:pt x="318839" y="279925"/>
                    <a:pt x="330475" y="275002"/>
                  </a:cubicBezTo>
                  <a:lnTo>
                    <a:pt x="341994" y="272677"/>
                  </a:lnTo>
                  <a:lnTo>
                    <a:pt x="343859" y="254183"/>
                  </a:lnTo>
                  <a:lnTo>
                    <a:pt x="342159" y="237319"/>
                  </a:lnTo>
                  <a:lnTo>
                    <a:pt x="341568" y="237440"/>
                  </a:lnTo>
                  <a:cubicBezTo>
                    <a:pt x="323662" y="237438"/>
                    <a:pt x="309146" y="222923"/>
                    <a:pt x="309146" y="205017"/>
                  </a:cubicBezTo>
                  <a:cubicBezTo>
                    <a:pt x="309147" y="196064"/>
                    <a:pt x="312776" y="187958"/>
                    <a:pt x="318643" y="182091"/>
                  </a:cubicBezTo>
                  <a:lnTo>
                    <a:pt x="318657" y="182082"/>
                  </a:lnTo>
                  <a:lnTo>
                    <a:pt x="309293" y="170733"/>
                  </a:lnTo>
                  <a:lnTo>
                    <a:pt x="297275" y="160817"/>
                  </a:lnTo>
                  <a:lnTo>
                    <a:pt x="288393" y="166804"/>
                  </a:lnTo>
                  <a:cubicBezTo>
                    <a:pt x="284515" y="168446"/>
                    <a:pt x="280249" y="169353"/>
                    <a:pt x="275773" y="169353"/>
                  </a:cubicBezTo>
                  <a:cubicBezTo>
                    <a:pt x="262343" y="169353"/>
                    <a:pt x="250822" y="161187"/>
                    <a:pt x="245900" y="149551"/>
                  </a:cubicBezTo>
                  <a:lnTo>
                    <a:pt x="243557" y="137953"/>
                  </a:lnTo>
                  <a:close/>
                  <a:moveTo>
                    <a:pt x="411263" y="134493"/>
                  </a:moveTo>
                  <a:cubicBezTo>
                    <a:pt x="393411" y="129508"/>
                    <a:pt x="374897" y="139938"/>
                    <a:pt x="369912" y="157789"/>
                  </a:cubicBezTo>
                  <a:cubicBezTo>
                    <a:pt x="364927" y="175641"/>
                    <a:pt x="375356" y="194155"/>
                    <a:pt x="393209" y="199141"/>
                  </a:cubicBezTo>
                  <a:cubicBezTo>
                    <a:pt x="411060" y="204126"/>
                    <a:pt x="429573" y="193696"/>
                    <a:pt x="434559" y="175844"/>
                  </a:cubicBezTo>
                  <a:cubicBezTo>
                    <a:pt x="439544" y="157993"/>
                    <a:pt x="429114" y="139479"/>
                    <a:pt x="411263" y="134493"/>
                  </a:cubicBezTo>
                  <a:close/>
                  <a:moveTo>
                    <a:pt x="395632" y="120246"/>
                  </a:moveTo>
                  <a:cubicBezTo>
                    <a:pt x="401680" y="119468"/>
                    <a:pt x="407979" y="119864"/>
                    <a:pt x="414221" y="121607"/>
                  </a:cubicBezTo>
                  <a:cubicBezTo>
                    <a:pt x="439188" y="128580"/>
                    <a:pt x="453775" y="154472"/>
                    <a:pt x="446803" y="179440"/>
                  </a:cubicBezTo>
                  <a:cubicBezTo>
                    <a:pt x="439830" y="204407"/>
                    <a:pt x="413938" y="218994"/>
                    <a:pt x="388971" y="212021"/>
                  </a:cubicBezTo>
                  <a:cubicBezTo>
                    <a:pt x="364003" y="205049"/>
                    <a:pt x="349415" y="179157"/>
                    <a:pt x="356388" y="154189"/>
                  </a:cubicBezTo>
                  <a:cubicBezTo>
                    <a:pt x="361618" y="135464"/>
                    <a:pt x="377490" y="122576"/>
                    <a:pt x="395632" y="120246"/>
                  </a:cubicBezTo>
                  <a:close/>
                  <a:moveTo>
                    <a:pt x="411894" y="88029"/>
                  </a:moveTo>
                  <a:lnTo>
                    <a:pt x="411867" y="88383"/>
                  </a:lnTo>
                  <a:cubicBezTo>
                    <a:pt x="408615" y="100027"/>
                    <a:pt x="396541" y="106830"/>
                    <a:pt x="384896" y="103578"/>
                  </a:cubicBezTo>
                  <a:cubicBezTo>
                    <a:pt x="381985" y="102765"/>
                    <a:pt x="379377" y="101401"/>
                    <a:pt x="377152" y="99630"/>
                  </a:cubicBezTo>
                  <a:lnTo>
                    <a:pt x="371926" y="93491"/>
                  </a:lnTo>
                  <a:lnTo>
                    <a:pt x="363125" y="97396"/>
                  </a:lnTo>
                  <a:lnTo>
                    <a:pt x="354247" y="103582"/>
                  </a:lnTo>
                  <a:lnTo>
                    <a:pt x="356635" y="110770"/>
                  </a:lnTo>
                  <a:cubicBezTo>
                    <a:pt x="356998" y="113591"/>
                    <a:pt x="356814" y="116529"/>
                    <a:pt x="356001" y="119439"/>
                  </a:cubicBezTo>
                  <a:cubicBezTo>
                    <a:pt x="353561" y="128172"/>
                    <a:pt x="346160" y="134182"/>
                    <a:pt x="337699" y="135269"/>
                  </a:cubicBezTo>
                  <a:lnTo>
                    <a:pt x="329678" y="134681"/>
                  </a:lnTo>
                  <a:lnTo>
                    <a:pt x="325492" y="145384"/>
                  </a:lnTo>
                  <a:lnTo>
                    <a:pt x="323361" y="157659"/>
                  </a:lnTo>
                  <a:lnTo>
                    <a:pt x="323663" y="157682"/>
                  </a:lnTo>
                  <a:cubicBezTo>
                    <a:pt x="335307" y="160934"/>
                    <a:pt x="342110" y="173010"/>
                    <a:pt x="338859" y="184654"/>
                  </a:cubicBezTo>
                  <a:cubicBezTo>
                    <a:pt x="338045" y="187564"/>
                    <a:pt x="336681" y="190173"/>
                    <a:pt x="334909" y="192398"/>
                  </a:cubicBezTo>
                  <a:lnTo>
                    <a:pt x="329032" y="197401"/>
                  </a:lnTo>
                  <a:lnTo>
                    <a:pt x="332815" y="205928"/>
                  </a:lnTo>
                  <a:lnTo>
                    <a:pt x="338830" y="214559"/>
                  </a:lnTo>
                  <a:lnTo>
                    <a:pt x="345691" y="212278"/>
                  </a:lnTo>
                  <a:cubicBezTo>
                    <a:pt x="348513" y="211915"/>
                    <a:pt x="351450" y="212100"/>
                    <a:pt x="354361" y="212913"/>
                  </a:cubicBezTo>
                  <a:cubicBezTo>
                    <a:pt x="363095" y="215352"/>
                    <a:pt x="369104" y="222754"/>
                    <a:pt x="370191" y="231215"/>
                  </a:cubicBezTo>
                  <a:lnTo>
                    <a:pt x="369608" y="239182"/>
                  </a:lnTo>
                  <a:lnTo>
                    <a:pt x="380803" y="243561"/>
                  </a:lnTo>
                  <a:lnTo>
                    <a:pt x="392578" y="245605"/>
                  </a:lnTo>
                  <a:lnTo>
                    <a:pt x="392604" y="245250"/>
                  </a:lnTo>
                  <a:cubicBezTo>
                    <a:pt x="395856" y="233606"/>
                    <a:pt x="407932" y="226804"/>
                    <a:pt x="419576" y="230055"/>
                  </a:cubicBezTo>
                  <a:cubicBezTo>
                    <a:pt x="422487" y="230869"/>
                    <a:pt x="425095" y="232233"/>
                    <a:pt x="427319" y="234004"/>
                  </a:cubicBezTo>
                  <a:lnTo>
                    <a:pt x="432544" y="240143"/>
                  </a:lnTo>
                  <a:lnTo>
                    <a:pt x="441346" y="236238"/>
                  </a:lnTo>
                  <a:lnTo>
                    <a:pt x="449731" y="230395"/>
                  </a:lnTo>
                  <a:lnTo>
                    <a:pt x="447558" y="223858"/>
                  </a:lnTo>
                  <a:cubicBezTo>
                    <a:pt x="447195" y="221037"/>
                    <a:pt x="447380" y="218099"/>
                    <a:pt x="448193" y="215188"/>
                  </a:cubicBezTo>
                  <a:cubicBezTo>
                    <a:pt x="450631" y="206455"/>
                    <a:pt x="458034" y="200445"/>
                    <a:pt x="466494" y="199357"/>
                  </a:cubicBezTo>
                  <a:lnTo>
                    <a:pt x="474408" y="199936"/>
                  </a:lnTo>
                  <a:lnTo>
                    <a:pt x="478979" y="188249"/>
                  </a:lnTo>
                  <a:lnTo>
                    <a:pt x="480937" y="176975"/>
                  </a:lnTo>
                  <a:lnTo>
                    <a:pt x="480531" y="176945"/>
                  </a:lnTo>
                  <a:cubicBezTo>
                    <a:pt x="468887" y="173693"/>
                    <a:pt x="462083" y="161618"/>
                    <a:pt x="465336" y="149974"/>
                  </a:cubicBezTo>
                  <a:cubicBezTo>
                    <a:pt x="466961" y="144152"/>
                    <a:pt x="470793" y="139540"/>
                    <a:pt x="475674" y="136791"/>
                  </a:cubicBezTo>
                  <a:lnTo>
                    <a:pt x="475685" y="136786"/>
                  </a:lnTo>
                  <a:lnTo>
                    <a:pt x="471657" y="127706"/>
                  </a:lnTo>
                  <a:lnTo>
                    <a:pt x="465642" y="119075"/>
                  </a:lnTo>
                  <a:lnTo>
                    <a:pt x="458779" y="121355"/>
                  </a:lnTo>
                  <a:cubicBezTo>
                    <a:pt x="455959" y="121718"/>
                    <a:pt x="453021" y="121534"/>
                    <a:pt x="450109" y="120721"/>
                  </a:cubicBezTo>
                  <a:cubicBezTo>
                    <a:pt x="441377" y="118282"/>
                    <a:pt x="435367" y="110880"/>
                    <a:pt x="434280" y="102418"/>
                  </a:cubicBezTo>
                  <a:lnTo>
                    <a:pt x="434863" y="94452"/>
                  </a:lnTo>
                  <a:lnTo>
                    <a:pt x="423669" y="90073"/>
                  </a:lnTo>
                  <a:close/>
                  <a:moveTo>
                    <a:pt x="306749" y="107"/>
                  </a:moveTo>
                  <a:cubicBezTo>
                    <a:pt x="473051" y="-3696"/>
                    <a:pt x="605365" y="93861"/>
                    <a:pt x="602282" y="218007"/>
                  </a:cubicBezTo>
                  <a:cubicBezTo>
                    <a:pt x="600741" y="280081"/>
                    <a:pt x="565642" y="337048"/>
                    <a:pt x="510140" y="378972"/>
                  </a:cubicBezTo>
                  <a:lnTo>
                    <a:pt x="481822" y="396790"/>
                  </a:lnTo>
                  <a:lnTo>
                    <a:pt x="506023" y="423227"/>
                  </a:lnTo>
                  <a:cubicBezTo>
                    <a:pt x="529683" y="442631"/>
                    <a:pt x="560415" y="456968"/>
                    <a:pt x="596160" y="464549"/>
                  </a:cubicBezTo>
                  <a:cubicBezTo>
                    <a:pt x="542828" y="478839"/>
                    <a:pt x="490348" y="476114"/>
                    <a:pt x="448613" y="460153"/>
                  </a:cubicBezTo>
                  <a:lnTo>
                    <a:pt x="403388" y="431826"/>
                  </a:lnTo>
                  <a:lnTo>
                    <a:pt x="356383" y="443724"/>
                  </a:lnTo>
                  <a:cubicBezTo>
                    <a:pt x="336708" y="447167"/>
                    <a:pt x="316372" y="449203"/>
                    <a:pt x="295585" y="449679"/>
                  </a:cubicBezTo>
                  <a:cubicBezTo>
                    <a:pt x="129283" y="453481"/>
                    <a:pt x="-3031" y="355924"/>
                    <a:pt x="52" y="231779"/>
                  </a:cubicBezTo>
                  <a:cubicBezTo>
                    <a:pt x="3135" y="107633"/>
                    <a:pt x="140448" y="3910"/>
                    <a:pt x="306749" y="10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6" name="Group 215"/>
          <p:cNvGrpSpPr/>
          <p:nvPr/>
        </p:nvGrpSpPr>
        <p:grpSpPr>
          <a:xfrm>
            <a:off x="806760" y="2213467"/>
            <a:ext cx="920379" cy="933975"/>
            <a:chOff x="806760" y="2137267"/>
            <a:chExt cx="920379" cy="933975"/>
          </a:xfrm>
        </p:grpSpPr>
        <p:grpSp>
          <p:nvGrpSpPr>
            <p:cNvPr id="217" name="Group 216"/>
            <p:cNvGrpSpPr/>
            <p:nvPr/>
          </p:nvGrpSpPr>
          <p:grpSpPr>
            <a:xfrm>
              <a:off x="806760" y="2137267"/>
              <a:ext cx="920379" cy="933975"/>
              <a:chOff x="1200453" y="3169443"/>
              <a:chExt cx="787401" cy="787400"/>
            </a:xfrm>
          </p:grpSpPr>
          <p:sp>
            <p:nvSpPr>
              <p:cNvPr id="221" name="Rectangle 220"/>
              <p:cNvSpPr/>
              <p:nvPr/>
            </p:nvSpPr>
            <p:spPr>
              <a:xfrm>
                <a:off x="1200453" y="3169443"/>
                <a:ext cx="787400" cy="78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222" name="TextBox 221"/>
              <p:cNvSpPr txBox="1"/>
              <p:nvPr/>
            </p:nvSpPr>
            <p:spPr>
              <a:xfrm>
                <a:off x="1200454" y="3197897"/>
                <a:ext cx="787400" cy="169307"/>
              </a:xfrm>
              <a:prstGeom prst="rect">
                <a:avLst/>
              </a:prstGeom>
              <a:noFill/>
            </p:spPr>
            <p:txBody>
              <a:bodyPr wrap="square" lIns="0" rIns="0" bIns="9144" rtlCol="0">
                <a:spAutoFit/>
              </a:bodyPr>
              <a:lstStyle/>
              <a:p>
                <a:pPr marR="0" lvl="0" indent="0" algn="ctr" defTabSz="950042" fontAlgn="auto">
                  <a:lnSpc>
                    <a:spcPct val="90000"/>
                  </a:lnSpc>
                  <a:spcBef>
                    <a:spcPts val="0"/>
                  </a:spcBef>
                  <a:spcAft>
                    <a:spcPts val="612"/>
                  </a:spcAft>
                  <a:buClrTx/>
                  <a:buSzTx/>
                  <a:buFontTx/>
                  <a:buNone/>
                  <a:tabLst/>
                  <a:defRPr/>
                </a:pPr>
                <a:r>
                  <a:rPr lang="en-US" sz="1050" b="1"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U-SQL</a:t>
                </a:r>
              </a:p>
            </p:txBody>
          </p:sp>
        </p:grpSp>
        <p:grpSp>
          <p:nvGrpSpPr>
            <p:cNvPr id="218" name="Group 217"/>
            <p:cNvGrpSpPr/>
            <p:nvPr/>
          </p:nvGrpSpPr>
          <p:grpSpPr>
            <a:xfrm>
              <a:off x="1019922" y="2392079"/>
              <a:ext cx="485466" cy="588845"/>
              <a:chOff x="4747958" y="4977033"/>
              <a:chExt cx="437786" cy="531012"/>
            </a:xfrm>
          </p:grpSpPr>
          <p:sp>
            <p:nvSpPr>
              <p:cNvPr id="219" name="TextBox 218"/>
              <p:cNvSpPr txBox="1"/>
              <p:nvPr/>
            </p:nvSpPr>
            <p:spPr>
              <a:xfrm>
                <a:off x="4747958" y="4977033"/>
                <a:ext cx="437786" cy="531012"/>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0" name="Rectangle 219"/>
              <p:cNvSpPr/>
              <p:nvPr/>
            </p:nvSpPr>
            <p:spPr bwMode="auto">
              <a:xfrm>
                <a:off x="4768218" y="5191581"/>
                <a:ext cx="417526" cy="2380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042" fontAlgn="base">
                  <a:lnSpc>
                    <a:spcPct val="90000"/>
                  </a:lnSpc>
                  <a:spcBef>
                    <a:spcPct val="0"/>
                  </a:spcBef>
                  <a:spcAft>
                    <a:spcPts val="612"/>
                  </a:spcAft>
                  <a:defRPr/>
                </a:pPr>
                <a:r>
                  <a:rPr lang="en-US" sz="1050" b="1" kern="0" dirty="0">
                    <a:gradFill>
                      <a:gsLst>
                        <a:gs pos="1250">
                          <a:schemeClr val="accent3"/>
                        </a:gs>
                        <a:gs pos="100000">
                          <a:schemeClr val="accent3"/>
                        </a:gs>
                      </a:gsLst>
                      <a:lin ang="5400000" scaled="0"/>
                    </a:gradFill>
                    <a:latin typeface="Segoe UI Semibold" panose="020B0702040204020203" pitchFamily="34" charset="0"/>
                    <a:cs typeface="Segoe UI Semibold" panose="020B0702040204020203" pitchFamily="34" charset="0"/>
                  </a:rPr>
                  <a:t>U-SQL</a:t>
                </a:r>
              </a:p>
            </p:txBody>
          </p:sp>
        </p:grpSp>
      </p:grpSp>
      <p:grpSp>
        <p:nvGrpSpPr>
          <p:cNvPr id="232" name="Group 231"/>
          <p:cNvGrpSpPr/>
          <p:nvPr/>
        </p:nvGrpSpPr>
        <p:grpSpPr>
          <a:xfrm>
            <a:off x="4920246" y="1707730"/>
            <a:ext cx="1112444" cy="727814"/>
            <a:chOff x="9210545" y="5074015"/>
            <a:chExt cx="2021653" cy="1322662"/>
          </a:xfrm>
        </p:grpSpPr>
        <p:pic>
          <p:nvPicPr>
            <p:cNvPr id="233" name="Graphic 23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234" name="Graphic 2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8895" y="5121375"/>
              <a:ext cx="1933303" cy="1275302"/>
            </a:xfrm>
            <a:prstGeom prst="rect">
              <a:avLst/>
            </a:prstGeom>
          </p:spPr>
        </p:pic>
      </p:grpSp>
      <p:grpSp>
        <p:nvGrpSpPr>
          <p:cNvPr id="229" name="Group 228"/>
          <p:cNvGrpSpPr/>
          <p:nvPr/>
        </p:nvGrpSpPr>
        <p:grpSpPr>
          <a:xfrm flipH="1">
            <a:off x="10760307" y="4597540"/>
            <a:ext cx="1265376" cy="827870"/>
            <a:chOff x="9210545" y="5074015"/>
            <a:chExt cx="2021653" cy="1322662"/>
          </a:xfrm>
        </p:grpSpPr>
        <p:pic>
          <p:nvPicPr>
            <p:cNvPr id="230" name="Graphic 22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231" name="Graphic 2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pic>
        <p:nvPicPr>
          <p:cNvPr id="3" name="Picture 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38756" y="2094158"/>
            <a:ext cx="562385" cy="562385"/>
          </a:xfrm>
          <a:prstGeom prst="rect">
            <a:avLst/>
          </a:prstGeom>
        </p:spPr>
      </p:pic>
    </p:spTree>
    <p:extLst>
      <p:ext uri="{BB962C8B-B14F-4D97-AF65-F5344CB8AC3E}">
        <p14:creationId xmlns:p14="http://schemas.microsoft.com/office/powerpoint/2010/main" val="348034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22" presetClass="entr" presetSubtype="8"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181"/>
                                        </p:tgtEl>
                                        <p:attrNameLst>
                                          <p:attrName>style.visibility</p:attrName>
                                        </p:attrNameLst>
                                      </p:cBhvr>
                                      <p:to>
                                        <p:strVal val="visible"/>
                                      </p:to>
                                    </p:set>
                                    <p:animEffect transition="in" filter="wipe(up)">
                                      <p:cBhvr>
                                        <p:cTn id="30" dur="500"/>
                                        <p:tgtEl>
                                          <p:spTgt spid="181"/>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wipe(left)">
                                      <p:cBhvr>
                                        <p:cTn id="34" dur="500"/>
                                        <p:tgtEl>
                                          <p:spTgt spid="18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childTnLst>
                          </p:cTn>
                        </p:par>
                        <p:par>
                          <p:cTn id="38" fill="hold">
                            <p:stCondLst>
                              <p:cond delay="4000"/>
                            </p:stCondLst>
                            <p:childTnLst>
                              <p:par>
                                <p:cTn id="39" presetID="22" presetClass="entr" presetSubtype="4"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wipe(down)">
                                      <p:cBhvr>
                                        <p:cTn id="41" dur="500"/>
                                        <p:tgtEl>
                                          <p:spTgt spid="182"/>
                                        </p:tgtEl>
                                      </p:cBhvr>
                                    </p:animEffect>
                                  </p:childTnLst>
                                </p:cTn>
                              </p:par>
                              <p:par>
                                <p:cTn id="42" presetID="10" presetClass="entr" presetSubtype="0" fill="hold" nodeType="with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500"/>
                                        <p:tgtEl>
                                          <p:spTgt spid="229"/>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fade">
                                      <p:cBhvr>
                                        <p:cTn id="51" dur="500"/>
                                        <p:tgtEl>
                                          <p:spTgt spid="223"/>
                                        </p:tgtEl>
                                      </p:cBhvr>
                                    </p:animEffect>
                                  </p:childTnLst>
                                </p:cTn>
                              </p:par>
                              <p:par>
                                <p:cTn id="52" presetID="10" presetClass="entr" presetSubtype="0" fill="hold" nodeType="withEffect">
                                  <p:stCondLst>
                                    <p:cond delay="0"/>
                                  </p:stCondLst>
                                  <p:childTnLst>
                                    <p:set>
                                      <p:cBhvr>
                                        <p:cTn id="53" dur="1" fill="hold">
                                          <p:stCondLst>
                                            <p:cond delay="0"/>
                                          </p:stCondLst>
                                        </p:cTn>
                                        <p:tgtEl>
                                          <p:spTgt spid="232"/>
                                        </p:tgtEl>
                                        <p:attrNameLst>
                                          <p:attrName>style.visibility</p:attrName>
                                        </p:attrNameLst>
                                      </p:cBhvr>
                                      <p:to>
                                        <p:strVal val="visible"/>
                                      </p:to>
                                    </p:set>
                                    <p:animEffect transition="in" filter="fade">
                                      <p:cBhvr>
                                        <p:cTn id="54" dur="500"/>
                                        <p:tgtEl>
                                          <p:spTgt spid="232"/>
                                        </p:tgtEl>
                                      </p:cBhvr>
                                    </p:animEffect>
                                  </p:childTnLst>
                                </p:cTn>
                              </p:par>
                            </p:childTnLst>
                          </p:cTn>
                        </p:par>
                        <p:par>
                          <p:cTn id="55" fill="hold">
                            <p:stCondLst>
                              <p:cond delay="5000"/>
                            </p:stCondLst>
                            <p:childTnLst>
                              <p:par>
                                <p:cTn id="56" presetID="10" presetClass="entr" presetSubtype="0" fill="hold" nodeType="afterEffect">
                                  <p:stCondLst>
                                    <p:cond delay="5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6000"/>
                            </p:stCondLst>
                            <p:childTnLst>
                              <p:par>
                                <p:cTn id="60" presetID="10" presetClass="entr" presetSubtype="0" fill="hold" nodeType="afterEffect">
                                  <p:stCondLst>
                                    <p:cond delay="500"/>
                                  </p:stCondLst>
                                  <p:childTnLst>
                                    <p:set>
                                      <p:cBhvr>
                                        <p:cTn id="61" dur="1" fill="hold">
                                          <p:stCondLst>
                                            <p:cond delay="0"/>
                                          </p:stCondLst>
                                        </p:cTn>
                                        <p:tgtEl>
                                          <p:spTgt spid="162"/>
                                        </p:tgtEl>
                                        <p:attrNameLst>
                                          <p:attrName>style.visibility</p:attrName>
                                        </p:attrNameLst>
                                      </p:cBhvr>
                                      <p:to>
                                        <p:strVal val="visible"/>
                                      </p:to>
                                    </p:set>
                                    <p:animEffect transition="in" filter="fade">
                                      <p:cBhvr>
                                        <p:cTn id="62" dur="500"/>
                                        <p:tgtEl>
                                          <p:spTgt spid="162"/>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189"/>
                                        </p:tgtEl>
                                        <p:attrNameLst>
                                          <p:attrName>style.visibility</p:attrName>
                                        </p:attrNameLst>
                                      </p:cBhvr>
                                      <p:to>
                                        <p:strVal val="visible"/>
                                      </p:to>
                                    </p:set>
                                    <p:animEffect transition="in" filter="fade">
                                      <p:cBhvr>
                                        <p:cTn id="66" dur="500"/>
                                        <p:tgtEl>
                                          <p:spTgt spid="189"/>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fade">
                                      <p:cBhvr>
                                        <p:cTn id="70" dur="500"/>
                                        <p:tgtEl>
                                          <p:spTgt spid="196"/>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207"/>
                                        </p:tgtEl>
                                        <p:attrNameLst>
                                          <p:attrName>style.visibility</p:attrName>
                                        </p:attrNameLst>
                                      </p:cBhvr>
                                      <p:to>
                                        <p:strVal val="visible"/>
                                      </p:to>
                                    </p:set>
                                    <p:animEffect transition="in" filter="fade">
                                      <p:cBhvr>
                                        <p:cTn id="74" dur="500"/>
                                        <p:tgtEl>
                                          <p:spTgt spid="207"/>
                                        </p:tgtEl>
                                      </p:cBhvr>
                                    </p:animEffect>
                                  </p:childTnLst>
                                </p:cTn>
                              </p:par>
                            </p:childTnLst>
                          </p:cTn>
                        </p:par>
                        <p:par>
                          <p:cTn id="75" fill="hold">
                            <p:stCondLst>
                              <p:cond delay="8500"/>
                            </p:stCondLst>
                            <p:childTnLst>
                              <p:par>
                                <p:cTn id="76" presetID="10" presetClass="entr" presetSubtype="0" fill="hold" nodeType="after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childTnLst>
                          </p:cTn>
                        </p:par>
                        <p:par>
                          <p:cTn id="79" fill="hold">
                            <p:stCondLst>
                              <p:cond delay="9000"/>
                            </p:stCondLst>
                            <p:childTnLst>
                              <p:par>
                                <p:cTn id="80" presetID="22" presetClass="entr" presetSubtype="4" fill="hold" nodeType="afterEffect">
                                  <p:stCondLst>
                                    <p:cond delay="1000"/>
                                  </p:stCondLst>
                                  <p:childTnLst>
                                    <p:set>
                                      <p:cBhvr>
                                        <p:cTn id="81" dur="1" fill="hold">
                                          <p:stCondLst>
                                            <p:cond delay="0"/>
                                          </p:stCondLst>
                                        </p:cTn>
                                        <p:tgtEl>
                                          <p:spTgt spid="184"/>
                                        </p:tgtEl>
                                        <p:attrNameLst>
                                          <p:attrName>style.visibility</p:attrName>
                                        </p:attrNameLst>
                                      </p:cBhvr>
                                      <p:to>
                                        <p:strVal val="visible"/>
                                      </p:to>
                                    </p:set>
                                    <p:animEffect transition="in" filter="wipe(down)">
                                      <p:cBhvr>
                                        <p:cTn id="82" dur="500"/>
                                        <p:tgtEl>
                                          <p:spTgt spid="184"/>
                                        </p:tgtEl>
                                      </p:cBhvr>
                                    </p:animEffect>
                                  </p:childTnLst>
                                </p:cTn>
                              </p:par>
                              <p:par>
                                <p:cTn id="83" presetID="10" presetClass="entr" presetSubtype="0" fill="hold" grpId="0" nodeType="withEffect">
                                  <p:stCondLst>
                                    <p:cond delay="1000"/>
                                  </p:stCondLst>
                                  <p:childTnLst>
                                    <p:set>
                                      <p:cBhvr>
                                        <p:cTn id="84" dur="1" fill="hold">
                                          <p:stCondLst>
                                            <p:cond delay="0"/>
                                          </p:stCondLst>
                                        </p:cTn>
                                        <p:tgtEl>
                                          <p:spTgt spid="188"/>
                                        </p:tgtEl>
                                        <p:attrNameLst>
                                          <p:attrName>style.visibility</p:attrName>
                                        </p:attrNameLst>
                                      </p:cBhvr>
                                      <p:to>
                                        <p:strVal val="visible"/>
                                      </p:to>
                                    </p:set>
                                    <p:animEffect transition="in" filter="fade">
                                      <p:cBhvr>
                                        <p:cTn id="85" dur="500"/>
                                        <p:tgtEl>
                                          <p:spTgt spid="188"/>
                                        </p:tgtEl>
                                      </p:cBhvr>
                                    </p:animEffect>
                                  </p:childTnLst>
                                </p:cTn>
                              </p:par>
                              <p:par>
                                <p:cTn id="86" presetID="10" presetClass="entr" presetSubtype="0" fill="hold" nodeType="withEffect">
                                  <p:stCondLst>
                                    <p:cond delay="1000"/>
                                  </p:stCondLst>
                                  <p:childTnLst>
                                    <p:set>
                                      <p:cBhvr>
                                        <p:cTn id="87" dur="1" fill="hold">
                                          <p:stCondLst>
                                            <p:cond delay="0"/>
                                          </p:stCondLst>
                                        </p:cTn>
                                        <p:tgtEl>
                                          <p:spTgt spid="171"/>
                                        </p:tgtEl>
                                        <p:attrNameLst>
                                          <p:attrName>style.visibility</p:attrName>
                                        </p:attrNameLst>
                                      </p:cBhvr>
                                      <p:to>
                                        <p:strVal val="visible"/>
                                      </p:to>
                                    </p:set>
                                    <p:animEffect transition="in" filter="fade">
                                      <p:cBhvr>
                                        <p:cTn id="88" dur="500"/>
                                        <p:tgtEl>
                                          <p:spTgt spid="171"/>
                                        </p:tgtEl>
                                      </p:cBhvr>
                                    </p:animEffect>
                                  </p:childTnLst>
                                </p:cTn>
                              </p:par>
                            </p:childTnLst>
                          </p:cTn>
                        </p:par>
                        <p:par>
                          <p:cTn id="89" fill="hold">
                            <p:stCondLst>
                              <p:cond delay="10500"/>
                            </p:stCondLst>
                            <p:childTnLst>
                              <p:par>
                                <p:cTn id="90" presetID="22" presetClass="entr" presetSubtype="2" fill="hold" nodeType="afterEffect">
                                  <p:stCondLst>
                                    <p:cond delay="0"/>
                                  </p:stCondLst>
                                  <p:childTnLst>
                                    <p:set>
                                      <p:cBhvr>
                                        <p:cTn id="91" dur="1" fill="hold">
                                          <p:stCondLst>
                                            <p:cond delay="0"/>
                                          </p:stCondLst>
                                        </p:cTn>
                                        <p:tgtEl>
                                          <p:spTgt spid="185"/>
                                        </p:tgtEl>
                                        <p:attrNameLst>
                                          <p:attrName>style.visibility</p:attrName>
                                        </p:attrNameLst>
                                      </p:cBhvr>
                                      <p:to>
                                        <p:strVal val="visible"/>
                                      </p:to>
                                    </p:set>
                                    <p:animEffect transition="in" filter="wipe(right)">
                                      <p:cBhvr>
                                        <p:cTn id="92" dur="500"/>
                                        <p:tgtEl>
                                          <p:spTgt spid="185"/>
                                        </p:tgtEl>
                                      </p:cBhvr>
                                    </p:animEffect>
                                  </p:childTnLst>
                                </p:cTn>
                              </p:par>
                            </p:childTnLst>
                          </p:cTn>
                        </p:par>
                        <p:par>
                          <p:cTn id="93" fill="hold">
                            <p:stCondLst>
                              <p:cond delay="11000"/>
                            </p:stCondLst>
                            <p:childTnLst>
                              <p:par>
                                <p:cTn id="94" presetID="22" presetClass="entr" presetSubtype="4" fill="hold" nodeType="afterEffect">
                                  <p:stCondLst>
                                    <p:cond delay="0"/>
                                  </p:stCondLst>
                                  <p:childTnLst>
                                    <p:set>
                                      <p:cBhvr>
                                        <p:cTn id="95" dur="1" fill="hold">
                                          <p:stCondLst>
                                            <p:cond delay="0"/>
                                          </p:stCondLst>
                                        </p:cTn>
                                        <p:tgtEl>
                                          <p:spTgt spid="186"/>
                                        </p:tgtEl>
                                        <p:attrNameLst>
                                          <p:attrName>style.visibility</p:attrName>
                                        </p:attrNameLst>
                                      </p:cBhvr>
                                      <p:to>
                                        <p:strVal val="visible"/>
                                      </p:to>
                                    </p:set>
                                    <p:animEffect transition="in" filter="wipe(down)">
                                      <p:cBhvr>
                                        <p:cTn id="96" dur="500"/>
                                        <p:tgtEl>
                                          <p:spTgt spid="186"/>
                                        </p:tgtEl>
                                      </p:cBhvr>
                                    </p:animEffect>
                                  </p:childTnLst>
                                </p:cTn>
                              </p:par>
                            </p:childTnLst>
                          </p:cTn>
                        </p:par>
                        <p:par>
                          <p:cTn id="97" fill="hold">
                            <p:stCondLst>
                              <p:cond delay="11500"/>
                            </p:stCondLst>
                            <p:childTnLst>
                              <p:par>
                                <p:cTn id="98" presetID="10" presetClass="entr" presetSubtype="0" fill="hold" nodeType="afterEffect">
                                  <p:stCondLst>
                                    <p:cond delay="0"/>
                                  </p:stCondLst>
                                  <p:childTnLst>
                                    <p:set>
                                      <p:cBhvr>
                                        <p:cTn id="99" dur="1" fill="hold">
                                          <p:stCondLst>
                                            <p:cond delay="0"/>
                                          </p:stCondLst>
                                        </p:cTn>
                                        <p:tgtEl>
                                          <p:spTgt spid="216"/>
                                        </p:tgtEl>
                                        <p:attrNameLst>
                                          <p:attrName>style.visibility</p:attrName>
                                        </p:attrNameLst>
                                      </p:cBhvr>
                                      <p:to>
                                        <p:strVal val="visible"/>
                                      </p:to>
                                    </p:set>
                                    <p:animEffect transition="in" filter="fade">
                                      <p:cBhvr>
                                        <p:cTn id="100" dur="500"/>
                                        <p:tgtEl>
                                          <p:spTgt spid="216"/>
                                        </p:tgtEl>
                                      </p:cBhvr>
                                    </p:animEffect>
                                  </p:childTnLst>
                                </p:cTn>
                              </p:par>
                            </p:childTnLst>
                          </p:cTn>
                        </p:par>
                        <p:par>
                          <p:cTn id="101" fill="hold">
                            <p:stCondLst>
                              <p:cond delay="12000"/>
                            </p:stCondLst>
                            <p:childTnLst>
                              <p:par>
                                <p:cTn id="102" presetID="10" presetClass="entr" presetSubtype="0" fill="hold" nodeType="afterEffect">
                                  <p:stCondLst>
                                    <p:cond delay="0"/>
                                  </p:stCondLst>
                                  <p:childTnLst>
                                    <p:set>
                                      <p:cBhvr>
                                        <p:cTn id="103" dur="1" fill="hold">
                                          <p:stCondLst>
                                            <p:cond delay="0"/>
                                          </p:stCondLst>
                                        </p:cTn>
                                        <p:tgtEl>
                                          <p:spTgt spid="166"/>
                                        </p:tgtEl>
                                        <p:attrNameLst>
                                          <p:attrName>style.visibility</p:attrName>
                                        </p:attrNameLst>
                                      </p:cBhvr>
                                      <p:to>
                                        <p:strVal val="visible"/>
                                      </p:to>
                                    </p:set>
                                    <p:animEffect transition="in" filter="fade">
                                      <p:cBhvr>
                                        <p:cTn id="104"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7" grpId="0"/>
      <p:bldP spid="1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2" name="Group 301"/>
          <p:cNvGrpSpPr/>
          <p:nvPr/>
        </p:nvGrpSpPr>
        <p:grpSpPr>
          <a:xfrm>
            <a:off x="2201935" y="4111903"/>
            <a:ext cx="2170745" cy="1420205"/>
            <a:chOff x="9210545" y="5074015"/>
            <a:chExt cx="2021653" cy="1322662"/>
          </a:xfrm>
        </p:grpSpPr>
        <p:pic>
          <p:nvPicPr>
            <p:cNvPr id="303" name="Graphic 30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304" name="Graphic 30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8357970" cy="899665"/>
          </a:xfrm>
        </p:spPr>
        <p:txBody>
          <a:bodyPr/>
          <a:lstStyle/>
          <a:p>
            <a:pPr lvl="0"/>
            <a:r>
              <a:rPr lang="en-US" sz="4000" dirty="0"/>
              <a:t>Build multitenant cloud-based apps with customer isolation and efficiency</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3.1</a:t>
            </a:r>
          </a:p>
        </p:txBody>
      </p:sp>
      <p:grpSp>
        <p:nvGrpSpPr>
          <p:cNvPr id="8" name="Group 7"/>
          <p:cNvGrpSpPr/>
          <p:nvPr/>
        </p:nvGrpSpPr>
        <p:grpSpPr>
          <a:xfrm>
            <a:off x="9334763" y="3158104"/>
            <a:ext cx="1597339" cy="939269"/>
            <a:chOff x="8550671" y="5613930"/>
            <a:chExt cx="1597339" cy="939269"/>
          </a:xfrm>
        </p:grpSpPr>
        <p:sp>
          <p:nvSpPr>
            <p:cNvPr id="23" name="Rectangle 22"/>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Varied and unpredictable</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spikes in demand</a:t>
              </a:r>
            </a:p>
          </p:txBody>
        </p:sp>
        <p:grpSp>
          <p:nvGrpSpPr>
            <p:cNvPr id="7" name="Group 6"/>
            <p:cNvGrpSpPr/>
            <p:nvPr/>
          </p:nvGrpSpPr>
          <p:grpSpPr>
            <a:xfrm>
              <a:off x="8550671" y="5613930"/>
              <a:ext cx="1597338" cy="453446"/>
              <a:chOff x="8550671" y="5613930"/>
              <a:chExt cx="1597338" cy="453446"/>
            </a:xfrm>
          </p:grpSpPr>
          <p:sp>
            <p:nvSpPr>
              <p:cNvPr id="25" name="Arrow: Pentagon 2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cxnSp>
        <p:nvCxnSpPr>
          <p:cNvPr id="139" name="Straight Connector 138"/>
          <p:cNvCxnSpPr/>
          <p:nvPr/>
        </p:nvCxnSpPr>
        <p:spPr>
          <a:xfrm>
            <a:off x="7280692" y="2636354"/>
            <a:ext cx="1092196" cy="0"/>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280692" y="3694568"/>
            <a:ext cx="748119" cy="1239"/>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280692" y="4755263"/>
            <a:ext cx="748117" cy="3871"/>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7280692" y="5807498"/>
            <a:ext cx="748117" cy="7220"/>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242101" y="2636296"/>
            <a:ext cx="1092196"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7245129" y="3694510"/>
            <a:ext cx="748119" cy="1239"/>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239928" y="4755205"/>
            <a:ext cx="748117" cy="3871"/>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7242952" y="5807440"/>
            <a:ext cx="748117" cy="722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928509" y="3719539"/>
            <a:ext cx="1657531" cy="1234194"/>
            <a:chOff x="3104055" y="3815075"/>
            <a:chExt cx="1233943" cy="918791"/>
          </a:xfrm>
        </p:grpSpPr>
        <p:sp>
          <p:nvSpPr>
            <p:cNvPr id="149" name="Rectangle 148"/>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51" name="Freeform 182"/>
          <p:cNvSpPr/>
          <p:nvPr/>
        </p:nvSpPr>
        <p:spPr bwMode="auto">
          <a:xfrm>
            <a:off x="7963146" y="2234504"/>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Freeform 182"/>
          <p:cNvSpPr/>
          <p:nvPr/>
        </p:nvSpPr>
        <p:spPr bwMode="auto">
          <a:xfrm>
            <a:off x="7963146" y="3277950"/>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Freeform 182"/>
          <p:cNvSpPr/>
          <p:nvPr/>
        </p:nvSpPr>
        <p:spPr bwMode="auto">
          <a:xfrm>
            <a:off x="7963146" y="4321396"/>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Freeform 182"/>
          <p:cNvSpPr/>
          <p:nvPr/>
        </p:nvSpPr>
        <p:spPr bwMode="auto">
          <a:xfrm>
            <a:off x="7963146" y="5364840"/>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5" name="Group 154"/>
          <p:cNvGrpSpPr/>
          <p:nvPr/>
        </p:nvGrpSpPr>
        <p:grpSpPr>
          <a:xfrm>
            <a:off x="6293085" y="2213738"/>
            <a:ext cx="1009976" cy="752027"/>
            <a:chOff x="2331433" y="3147790"/>
            <a:chExt cx="927810" cy="694772"/>
          </a:xfrm>
          <a:solidFill>
            <a:schemeClr val="accent4">
              <a:lumMod val="75000"/>
            </a:schemeClr>
          </a:solidFill>
        </p:grpSpPr>
        <p:sp>
          <p:nvSpPr>
            <p:cNvPr id="156" name="Rectangle 155"/>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1</a:t>
              </a:r>
            </a:p>
          </p:txBody>
        </p:sp>
        <p:sp>
          <p:nvSpPr>
            <p:cNvPr id="157"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58" name="Rectangle 157"/>
          <p:cNvSpPr/>
          <p:nvPr/>
        </p:nvSpPr>
        <p:spPr>
          <a:xfrm>
            <a:off x="6293084" y="2234500"/>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9" name="Group 158"/>
          <p:cNvGrpSpPr/>
          <p:nvPr/>
        </p:nvGrpSpPr>
        <p:grpSpPr>
          <a:xfrm>
            <a:off x="6293084" y="3273195"/>
            <a:ext cx="1009973" cy="752026"/>
            <a:chOff x="2331433" y="3147790"/>
            <a:chExt cx="927809" cy="694770"/>
          </a:xfrm>
          <a:solidFill>
            <a:srgbClr val="107C10"/>
          </a:solidFill>
        </p:grpSpPr>
        <p:sp>
          <p:nvSpPr>
            <p:cNvPr id="160" name="Rectangle 159"/>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2</a:t>
              </a:r>
            </a:p>
          </p:txBody>
        </p:sp>
        <p:sp>
          <p:nvSpPr>
            <p:cNvPr id="16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3" name="Rectangle 162"/>
          <p:cNvSpPr/>
          <p:nvPr/>
        </p:nvSpPr>
        <p:spPr>
          <a:xfrm>
            <a:off x="6293083" y="3293956"/>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4" name="Group 163"/>
          <p:cNvGrpSpPr/>
          <p:nvPr/>
        </p:nvGrpSpPr>
        <p:grpSpPr>
          <a:xfrm>
            <a:off x="6293084" y="4332651"/>
            <a:ext cx="1009973" cy="752026"/>
            <a:chOff x="2331433" y="3147790"/>
            <a:chExt cx="927809" cy="694770"/>
          </a:xfrm>
          <a:solidFill>
            <a:srgbClr val="107C10"/>
          </a:solidFill>
        </p:grpSpPr>
        <p:sp>
          <p:nvSpPr>
            <p:cNvPr id="165" name="Rectangle 164"/>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3</a:t>
              </a:r>
            </a:p>
          </p:txBody>
        </p:sp>
        <p:sp>
          <p:nvSpPr>
            <p:cNvPr id="16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7" name="Rectangle 166"/>
          <p:cNvSpPr/>
          <p:nvPr/>
        </p:nvSpPr>
        <p:spPr>
          <a:xfrm>
            <a:off x="6293083" y="4353412"/>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8" name="Group 167"/>
          <p:cNvGrpSpPr/>
          <p:nvPr/>
        </p:nvGrpSpPr>
        <p:grpSpPr>
          <a:xfrm>
            <a:off x="6293084" y="5392106"/>
            <a:ext cx="1009973" cy="752026"/>
            <a:chOff x="2331433" y="3147790"/>
            <a:chExt cx="927809" cy="694770"/>
          </a:xfrm>
          <a:solidFill>
            <a:srgbClr val="107C10"/>
          </a:solidFill>
        </p:grpSpPr>
        <p:sp>
          <p:nvSpPr>
            <p:cNvPr id="169" name="Rectangle 168"/>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4</a:t>
              </a:r>
            </a:p>
          </p:txBody>
        </p:sp>
        <p:sp>
          <p:nvSpPr>
            <p:cNvPr id="1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71" name="Rectangle 170"/>
          <p:cNvSpPr/>
          <p:nvPr/>
        </p:nvSpPr>
        <p:spPr>
          <a:xfrm>
            <a:off x="6293083" y="5412867"/>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2" name="Straight Connector 171"/>
          <p:cNvCxnSpPr>
            <a:stCxn id="156" idx="1"/>
            <a:endCxn id="149" idx="3"/>
          </p:cNvCxnSpPr>
          <p:nvPr/>
        </p:nvCxnSpPr>
        <p:spPr>
          <a:xfrm flipH="1">
            <a:off x="4586040" y="2634117"/>
            <a:ext cx="1707046" cy="1775327"/>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0" idx="1"/>
            <a:endCxn id="149" idx="3"/>
          </p:cNvCxnSpPr>
          <p:nvPr/>
        </p:nvCxnSpPr>
        <p:spPr>
          <a:xfrm flipH="1">
            <a:off x="4586040" y="3693573"/>
            <a:ext cx="1707044" cy="715871"/>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1"/>
            <a:endCxn id="149" idx="3"/>
          </p:cNvCxnSpPr>
          <p:nvPr/>
        </p:nvCxnSpPr>
        <p:spPr>
          <a:xfrm flipH="1" flipV="1">
            <a:off x="4586040" y="4409444"/>
            <a:ext cx="1707044" cy="343585"/>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9" idx="1"/>
            <a:endCxn id="149" idx="3"/>
          </p:cNvCxnSpPr>
          <p:nvPr/>
        </p:nvCxnSpPr>
        <p:spPr>
          <a:xfrm flipH="1" flipV="1">
            <a:off x="4586040" y="4409444"/>
            <a:ext cx="1707044" cy="1403040"/>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0" name="Freeform: Shape 179"/>
          <p:cNvSpPr/>
          <p:nvPr/>
        </p:nvSpPr>
        <p:spPr bwMode="auto">
          <a:xfrm>
            <a:off x="7963146" y="2336283"/>
            <a:ext cx="611064" cy="681060"/>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Freeform: Shape 180"/>
          <p:cNvSpPr/>
          <p:nvPr/>
        </p:nvSpPr>
        <p:spPr bwMode="auto">
          <a:xfrm>
            <a:off x="7963146" y="3387822"/>
            <a:ext cx="611064" cy="681060"/>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462" h="515003">
                <a:moveTo>
                  <a:pt x="457" y="15745"/>
                </a:moveTo>
                <a:lnTo>
                  <a:pt x="457" y="209486"/>
                </a:lnTo>
                <a:lnTo>
                  <a:pt x="457" y="212321"/>
                </a:lnTo>
                <a:lnTo>
                  <a:pt x="808" y="212321"/>
                </a:lnTo>
                <a:lnTo>
                  <a:pt x="1643" y="219067"/>
                </a:lnTo>
                <a:cubicBezTo>
                  <a:pt x="13407" y="266321"/>
                  <a:pt x="111240" y="303196"/>
                  <a:pt x="230187" y="303196"/>
                </a:cubicBezTo>
                <a:cubicBezTo>
                  <a:pt x="349134" y="303196"/>
                  <a:pt x="446968" y="266321"/>
                  <a:pt x="458732" y="219067"/>
                </a:cubicBezTo>
                <a:lnTo>
                  <a:pt x="459462" y="213171"/>
                </a:lnTo>
                <a:lnTo>
                  <a:pt x="459462" y="220538"/>
                </a:lnTo>
                <a:cubicBezTo>
                  <a:pt x="459462" y="304200"/>
                  <a:pt x="459462" y="387803"/>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lnTo>
                  <a:pt x="1" y="19430"/>
                </a:lnTo>
                <a:lnTo>
                  <a:pt x="1" y="19428"/>
                </a:lnTo>
                <a:lnTo>
                  <a:pt x="1" y="19428"/>
                </a:lnTo>
                <a:close/>
                <a:moveTo>
                  <a:pt x="1" y="987"/>
                </a:moveTo>
                <a:lnTo>
                  <a:pt x="1" y="19428"/>
                </a:lnTo>
                <a:lnTo>
                  <a:pt x="0" y="19429"/>
                </a:lnTo>
                <a:cubicBezTo>
                  <a:pt x="0" y="19430"/>
                  <a:pt x="1" y="-5161"/>
                  <a:pt x="1" y="987"/>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Rectangle 183"/>
          <p:cNvSpPr/>
          <p:nvPr/>
        </p:nvSpPr>
        <p:spPr>
          <a:xfrm>
            <a:off x="2969359" y="4652242"/>
            <a:ext cx="1563164" cy="18466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grpSp>
        <p:nvGrpSpPr>
          <p:cNvPr id="185" name="Group 4"/>
          <p:cNvGrpSpPr>
            <a:grpSpLocks noChangeAspect="1"/>
          </p:cNvGrpSpPr>
          <p:nvPr/>
        </p:nvGrpSpPr>
        <p:grpSpPr bwMode="auto">
          <a:xfrm flipH="1">
            <a:off x="1811337" y="3206100"/>
            <a:ext cx="567627" cy="328889"/>
            <a:chOff x="2474" y="-1113"/>
            <a:chExt cx="1253" cy="726"/>
          </a:xfrm>
          <a:solidFill>
            <a:srgbClr val="0078D7"/>
          </a:solidFill>
        </p:grpSpPr>
        <p:sp>
          <p:nvSpPr>
            <p:cNvPr id="186"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Oval 7"/>
            <p:cNvSpPr>
              <a:spLocks noChangeArrowheads="1"/>
            </p:cNvSpPr>
            <p:nvPr/>
          </p:nvSpPr>
          <p:spPr bwMode="auto">
            <a:xfrm>
              <a:off x="3464"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Oval 8"/>
            <p:cNvSpPr>
              <a:spLocks noChangeArrowheads="1"/>
            </p:cNvSpPr>
            <p:nvPr/>
          </p:nvSpPr>
          <p:spPr bwMode="auto">
            <a:xfrm>
              <a:off x="2691"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11"/>
            <p:cNvSpPr>
              <a:spLocks noChangeShapeType="1"/>
            </p:cNvSpPr>
            <p:nvPr/>
          </p:nvSpPr>
          <p:spPr bwMode="auto">
            <a:xfrm>
              <a:off x="3266" y="-962"/>
              <a:ext cx="0" cy="0"/>
            </a:xfrm>
            <a:prstGeom prst="line">
              <a:avLst/>
            </a:prstGeom>
            <a:grpFill/>
            <a:ln w="31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Oval 14"/>
            <p:cNvSpPr>
              <a:spLocks noChangeArrowheads="1"/>
            </p:cNvSpPr>
            <p:nvPr/>
          </p:nvSpPr>
          <p:spPr bwMode="auto">
            <a:xfrm>
              <a:off x="3091" y="-622"/>
              <a:ext cx="116" cy="116"/>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9" name="Group 198"/>
          <p:cNvGrpSpPr/>
          <p:nvPr/>
        </p:nvGrpSpPr>
        <p:grpSpPr>
          <a:xfrm>
            <a:off x="7035274" y="2618230"/>
            <a:ext cx="173935" cy="227691"/>
            <a:chOff x="6748671" y="2634245"/>
            <a:chExt cx="173935" cy="227691"/>
          </a:xfrm>
        </p:grpSpPr>
        <p:cxnSp>
          <p:nvCxnSpPr>
            <p:cNvPr id="200" name="Straight Connector 19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Group 4"/>
          <p:cNvGrpSpPr>
            <a:grpSpLocks noChangeAspect="1"/>
          </p:cNvGrpSpPr>
          <p:nvPr/>
        </p:nvGrpSpPr>
        <p:grpSpPr bwMode="auto">
          <a:xfrm flipH="1">
            <a:off x="6402480" y="3614829"/>
            <a:ext cx="567627" cy="328889"/>
            <a:chOff x="2474" y="-1113"/>
            <a:chExt cx="1253" cy="726"/>
          </a:xfrm>
          <a:solidFill>
            <a:srgbClr val="00B0F0"/>
          </a:solidFill>
        </p:grpSpPr>
        <p:sp>
          <p:nvSpPr>
            <p:cNvPr id="205"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Oval 7"/>
            <p:cNvSpPr>
              <a:spLocks noChangeArrowheads="1"/>
            </p:cNvSpPr>
            <p:nvPr/>
          </p:nvSpPr>
          <p:spPr bwMode="auto">
            <a:xfrm>
              <a:off x="3464"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Oval 8"/>
            <p:cNvSpPr>
              <a:spLocks noChangeArrowheads="1"/>
            </p:cNvSpPr>
            <p:nvPr/>
          </p:nvSpPr>
          <p:spPr bwMode="auto">
            <a:xfrm>
              <a:off x="2691"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11"/>
            <p:cNvSpPr>
              <a:spLocks noChangeShapeType="1"/>
            </p:cNvSpPr>
            <p:nvPr/>
          </p:nvSpPr>
          <p:spPr bwMode="auto">
            <a:xfrm>
              <a:off x="3266" y="-962"/>
              <a:ext cx="0" cy="0"/>
            </a:xfrm>
            <a:prstGeom prst="line">
              <a:avLst/>
            </a:prstGeom>
            <a:grpFill/>
            <a:ln w="3175" cap="rnd">
              <a:solidFill>
                <a:srgbClr val="00B0F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Oval 14"/>
            <p:cNvSpPr>
              <a:spLocks noChangeArrowheads="1"/>
            </p:cNvSpPr>
            <p:nvPr/>
          </p:nvSpPr>
          <p:spPr bwMode="auto">
            <a:xfrm>
              <a:off x="3091" y="-622"/>
              <a:ext cx="116" cy="116"/>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8" name="Group 217"/>
          <p:cNvGrpSpPr/>
          <p:nvPr/>
        </p:nvGrpSpPr>
        <p:grpSpPr>
          <a:xfrm>
            <a:off x="7037301" y="3675771"/>
            <a:ext cx="173935" cy="227691"/>
            <a:chOff x="6748671" y="2634245"/>
            <a:chExt cx="173935" cy="227691"/>
          </a:xfrm>
        </p:grpSpPr>
        <p:cxnSp>
          <p:nvCxnSpPr>
            <p:cNvPr id="219" name="Straight Connector 218"/>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3" name="Group 4"/>
          <p:cNvGrpSpPr>
            <a:grpSpLocks noChangeAspect="1"/>
          </p:cNvGrpSpPr>
          <p:nvPr/>
        </p:nvGrpSpPr>
        <p:grpSpPr bwMode="auto">
          <a:xfrm flipH="1">
            <a:off x="6399670" y="4672418"/>
            <a:ext cx="567627" cy="328889"/>
            <a:chOff x="2474" y="-1113"/>
            <a:chExt cx="1253" cy="726"/>
          </a:xfrm>
          <a:solidFill>
            <a:srgbClr val="7030A0"/>
          </a:solidFill>
        </p:grpSpPr>
        <p:sp>
          <p:nvSpPr>
            <p:cNvPr id="22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Oval 7"/>
            <p:cNvSpPr>
              <a:spLocks noChangeArrowheads="1"/>
            </p:cNvSpPr>
            <p:nvPr/>
          </p:nvSpPr>
          <p:spPr bwMode="auto">
            <a:xfrm>
              <a:off x="3464"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Oval 8"/>
            <p:cNvSpPr>
              <a:spLocks noChangeArrowheads="1"/>
            </p:cNvSpPr>
            <p:nvPr/>
          </p:nvSpPr>
          <p:spPr bwMode="auto">
            <a:xfrm>
              <a:off x="2691"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1"/>
            <p:cNvSpPr>
              <a:spLocks noChangeShapeType="1"/>
            </p:cNvSpPr>
            <p:nvPr/>
          </p:nvSpPr>
          <p:spPr bwMode="auto">
            <a:xfrm>
              <a:off x="3266" y="-962"/>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Oval 14"/>
            <p:cNvSpPr>
              <a:spLocks noChangeArrowheads="1"/>
            </p:cNvSpPr>
            <p:nvPr/>
          </p:nvSpPr>
          <p:spPr bwMode="auto">
            <a:xfrm>
              <a:off x="3091" y="-622"/>
              <a:ext cx="116" cy="116"/>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37" name="Group 236"/>
          <p:cNvGrpSpPr/>
          <p:nvPr/>
        </p:nvGrpSpPr>
        <p:grpSpPr>
          <a:xfrm>
            <a:off x="7034491" y="4733360"/>
            <a:ext cx="173935" cy="227691"/>
            <a:chOff x="6748671" y="2634245"/>
            <a:chExt cx="173935" cy="227691"/>
          </a:xfrm>
        </p:grpSpPr>
        <p:cxnSp>
          <p:nvCxnSpPr>
            <p:cNvPr id="238" name="Straight Connector 237"/>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4"/>
          <p:cNvGrpSpPr>
            <a:grpSpLocks noChangeAspect="1"/>
          </p:cNvGrpSpPr>
          <p:nvPr/>
        </p:nvGrpSpPr>
        <p:grpSpPr bwMode="auto">
          <a:xfrm flipH="1">
            <a:off x="6393692" y="5715736"/>
            <a:ext cx="567627" cy="328889"/>
            <a:chOff x="2474" y="-1113"/>
            <a:chExt cx="1253" cy="726"/>
          </a:xfrm>
          <a:solidFill>
            <a:srgbClr val="FFC000"/>
          </a:solidFill>
        </p:grpSpPr>
        <p:sp>
          <p:nvSpPr>
            <p:cNvPr id="243"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Oval 7"/>
            <p:cNvSpPr>
              <a:spLocks noChangeArrowheads="1"/>
            </p:cNvSpPr>
            <p:nvPr/>
          </p:nvSpPr>
          <p:spPr bwMode="auto">
            <a:xfrm>
              <a:off x="3464"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Oval 8"/>
            <p:cNvSpPr>
              <a:spLocks noChangeArrowheads="1"/>
            </p:cNvSpPr>
            <p:nvPr/>
          </p:nvSpPr>
          <p:spPr bwMode="auto">
            <a:xfrm>
              <a:off x="2691"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11"/>
            <p:cNvSpPr>
              <a:spLocks noChangeShapeType="1"/>
            </p:cNvSpPr>
            <p:nvPr/>
          </p:nvSpPr>
          <p:spPr bwMode="auto">
            <a:xfrm>
              <a:off x="3266" y="-962"/>
              <a:ext cx="0" cy="0"/>
            </a:xfrm>
            <a:prstGeom prst="line">
              <a:avLst/>
            </a:prstGeom>
            <a:grpFill/>
            <a:ln w="3175" cap="rnd">
              <a:solidFill>
                <a:srgbClr val="FFC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Oval 14"/>
            <p:cNvSpPr>
              <a:spLocks noChangeArrowheads="1"/>
            </p:cNvSpPr>
            <p:nvPr/>
          </p:nvSpPr>
          <p:spPr bwMode="auto">
            <a:xfrm>
              <a:off x="3091" y="-622"/>
              <a:ext cx="116" cy="116"/>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6" name="Group 255"/>
          <p:cNvGrpSpPr/>
          <p:nvPr/>
        </p:nvGrpSpPr>
        <p:grpSpPr>
          <a:xfrm>
            <a:off x="7028513" y="5776678"/>
            <a:ext cx="173935" cy="227691"/>
            <a:chOff x="6748671" y="2634245"/>
            <a:chExt cx="173935" cy="227691"/>
          </a:xfrm>
        </p:grpSpPr>
        <p:cxnSp>
          <p:nvCxnSpPr>
            <p:cNvPr id="257" name="Straight Connector 25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2" name="Straight Connector 261"/>
          <p:cNvCxnSpPr>
            <a:cxnSpLocks/>
          </p:cNvCxnSpPr>
          <p:nvPr/>
        </p:nvCxnSpPr>
        <p:spPr>
          <a:xfrm flipV="1">
            <a:off x="4969971" y="2143872"/>
            <a:ext cx="1060573" cy="9278"/>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grpSp>
        <p:nvGrpSpPr>
          <p:cNvPr id="268" name="Group 267"/>
          <p:cNvGrpSpPr/>
          <p:nvPr/>
        </p:nvGrpSpPr>
        <p:grpSpPr>
          <a:xfrm>
            <a:off x="8899944" y="2738413"/>
            <a:ext cx="434819" cy="1089535"/>
            <a:chOff x="8899944" y="2738413"/>
            <a:chExt cx="434819" cy="1089535"/>
          </a:xfrm>
        </p:grpSpPr>
        <p:cxnSp>
          <p:nvCxnSpPr>
            <p:cNvPr id="273" name="Straight Connector 272"/>
            <p:cNvCxnSpPr/>
            <p:nvPr/>
          </p:nvCxnSpPr>
          <p:spPr>
            <a:xfrm>
              <a:off x="8899946" y="2743753"/>
              <a:ext cx="121612" cy="0"/>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8899944" y="3823290"/>
              <a:ext cx="121612" cy="0"/>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9018870" y="2738413"/>
              <a:ext cx="0" cy="1089535"/>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9018870" y="3283180"/>
              <a:ext cx="315893" cy="0"/>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grpSp>
      <p:grpSp>
        <p:nvGrpSpPr>
          <p:cNvPr id="277" name="Group 276"/>
          <p:cNvGrpSpPr>
            <a:grpSpLocks noChangeAspect="1"/>
          </p:cNvGrpSpPr>
          <p:nvPr/>
        </p:nvGrpSpPr>
        <p:grpSpPr>
          <a:xfrm flipH="1">
            <a:off x="911378" y="4547199"/>
            <a:ext cx="1307461" cy="1354145"/>
            <a:chOff x="3807371" y="2914650"/>
            <a:chExt cx="637629" cy="660397"/>
          </a:xfrm>
          <a:solidFill>
            <a:schemeClr val="tx1"/>
          </a:solidFill>
        </p:grpSpPr>
        <p:sp>
          <p:nvSpPr>
            <p:cNvPr id="278" name="Oval 277"/>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9"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0"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00" name="Freeform 99"/>
          <p:cNvSpPr>
            <a:spLocks noChangeAspect="1"/>
          </p:cNvSpPr>
          <p:nvPr/>
        </p:nvSpPr>
        <p:spPr bwMode="auto">
          <a:xfrm>
            <a:off x="3528958" y="4080146"/>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301" name="TextBox 300"/>
          <p:cNvSpPr txBox="1"/>
          <p:nvPr/>
        </p:nvSpPr>
        <p:spPr>
          <a:xfrm>
            <a:off x="1113061" y="5922287"/>
            <a:ext cx="904095" cy="276999"/>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305" name="Rectangle 304"/>
          <p:cNvSpPr/>
          <p:nvPr/>
        </p:nvSpPr>
        <p:spPr>
          <a:xfrm>
            <a:off x="2915151" y="5076907"/>
            <a:ext cx="782302" cy="109830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t"/>
          <a:lstStyle/>
          <a:p>
            <a:pPr algn="ctr">
              <a:defRPr/>
            </a:pPr>
            <a:endParaRPr lang="en-US" sz="12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endParaRPr>
          </a:p>
        </p:txBody>
      </p:sp>
      <p:grpSp>
        <p:nvGrpSpPr>
          <p:cNvPr id="281" name="Group 280"/>
          <p:cNvGrpSpPr/>
          <p:nvPr/>
        </p:nvGrpSpPr>
        <p:grpSpPr>
          <a:xfrm>
            <a:off x="2928509" y="5091873"/>
            <a:ext cx="782302" cy="1098309"/>
            <a:chOff x="962603" y="3507474"/>
            <a:chExt cx="782302" cy="1098309"/>
          </a:xfrm>
          <a:solidFill>
            <a:srgbClr val="0078D7"/>
          </a:solidFill>
        </p:grpSpPr>
        <p:sp>
          <p:nvSpPr>
            <p:cNvPr id="282" name="Rectangle 281"/>
            <p:cNvSpPr/>
            <p:nvPr/>
          </p:nvSpPr>
          <p:spPr>
            <a:xfrm>
              <a:off x="962603" y="3507474"/>
              <a:ext cx="782302" cy="1098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t"/>
            <a:lstStyle/>
            <a:p>
              <a:pPr algn="ctr">
                <a:defRPr/>
              </a:pPr>
              <a:r>
                <a:rPr lang="en-US" sz="12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To do:</a:t>
              </a:r>
            </a:p>
          </p:txBody>
        </p:sp>
        <p:grpSp>
          <p:nvGrpSpPr>
            <p:cNvPr id="283" name="Group 282"/>
            <p:cNvGrpSpPr/>
            <p:nvPr/>
          </p:nvGrpSpPr>
          <p:grpSpPr>
            <a:xfrm>
              <a:off x="1212179" y="3875259"/>
              <a:ext cx="446649" cy="584689"/>
              <a:chOff x="6748671" y="2634245"/>
              <a:chExt cx="173935" cy="227691"/>
            </a:xfrm>
            <a:grpFill/>
          </p:grpSpPr>
          <p:cxnSp>
            <p:nvCxnSpPr>
              <p:cNvPr id="296" name="Straight Connector 295"/>
              <p:cNvCxnSpPr/>
              <p:nvPr/>
            </p:nvCxnSpPr>
            <p:spPr>
              <a:xfrm>
                <a:off x="6748671" y="2634245"/>
                <a:ext cx="173935"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6748671" y="2710142"/>
                <a:ext cx="173935"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6748671" y="2786039"/>
                <a:ext cx="173935"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6748671" y="2861936"/>
                <a:ext cx="173935"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1023656" y="4418579"/>
              <a:ext cx="109788" cy="108723"/>
              <a:chOff x="5523081" y="5171146"/>
              <a:chExt cx="235536" cy="233252"/>
            </a:xfrm>
            <a:grpFill/>
          </p:grpSpPr>
          <p:sp>
            <p:nvSpPr>
              <p:cNvPr id="294" name="Freeform 88"/>
              <p:cNvSpPr>
                <a:spLocks/>
              </p:cNvSpPr>
              <p:nvPr/>
            </p:nvSpPr>
            <p:spPr bwMode="black">
              <a:xfrm>
                <a:off x="5527530" y="5171146"/>
                <a:ext cx="226647"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sp>
            <p:nvSpPr>
              <p:cNvPr id="295" name="Freeform 89"/>
              <p:cNvSpPr>
                <a:spLocks/>
              </p:cNvSpPr>
              <p:nvPr/>
            </p:nvSpPr>
            <p:spPr bwMode="black">
              <a:xfrm>
                <a:off x="5523081" y="5171146"/>
                <a:ext cx="235536"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grpSp>
        <p:grpSp>
          <p:nvGrpSpPr>
            <p:cNvPr id="285" name="Group 284"/>
            <p:cNvGrpSpPr/>
            <p:nvPr/>
          </p:nvGrpSpPr>
          <p:grpSpPr>
            <a:xfrm>
              <a:off x="1023656" y="4217086"/>
              <a:ext cx="109788" cy="108723"/>
              <a:chOff x="5523081" y="5171146"/>
              <a:chExt cx="235536" cy="233252"/>
            </a:xfrm>
            <a:grpFill/>
          </p:grpSpPr>
          <p:sp>
            <p:nvSpPr>
              <p:cNvPr id="292" name="Freeform 88"/>
              <p:cNvSpPr>
                <a:spLocks/>
              </p:cNvSpPr>
              <p:nvPr/>
            </p:nvSpPr>
            <p:spPr bwMode="black">
              <a:xfrm>
                <a:off x="5527530" y="5171146"/>
                <a:ext cx="226647"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sp>
            <p:nvSpPr>
              <p:cNvPr id="293" name="Freeform 89"/>
              <p:cNvSpPr>
                <a:spLocks/>
              </p:cNvSpPr>
              <p:nvPr/>
            </p:nvSpPr>
            <p:spPr bwMode="black">
              <a:xfrm>
                <a:off x="5523081" y="5171146"/>
                <a:ext cx="235536"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grpSp>
        <p:grpSp>
          <p:nvGrpSpPr>
            <p:cNvPr id="286" name="Group 285"/>
            <p:cNvGrpSpPr/>
            <p:nvPr/>
          </p:nvGrpSpPr>
          <p:grpSpPr>
            <a:xfrm>
              <a:off x="1023656" y="4015594"/>
              <a:ext cx="109788" cy="108723"/>
              <a:chOff x="5523081" y="5171146"/>
              <a:chExt cx="235536" cy="233252"/>
            </a:xfrm>
            <a:grpFill/>
          </p:grpSpPr>
          <p:sp>
            <p:nvSpPr>
              <p:cNvPr id="290" name="Freeform 88"/>
              <p:cNvSpPr>
                <a:spLocks/>
              </p:cNvSpPr>
              <p:nvPr/>
            </p:nvSpPr>
            <p:spPr bwMode="black">
              <a:xfrm>
                <a:off x="5527530" y="5171146"/>
                <a:ext cx="226647"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sp>
            <p:nvSpPr>
              <p:cNvPr id="291" name="Freeform 89"/>
              <p:cNvSpPr>
                <a:spLocks/>
              </p:cNvSpPr>
              <p:nvPr/>
            </p:nvSpPr>
            <p:spPr bwMode="black">
              <a:xfrm>
                <a:off x="5523081" y="5171146"/>
                <a:ext cx="235536"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defTabSz="1219170"/>
                <a:endParaRPr lang="en-US" sz="2400" kern="0">
                  <a:gradFill>
                    <a:gsLst>
                      <a:gs pos="0">
                        <a:srgbClr val="FFFFFF"/>
                      </a:gs>
                      <a:gs pos="100000">
                        <a:srgbClr val="FFFFFF"/>
                      </a:gs>
                    </a:gsLst>
                    <a:lin ang="5400000" scaled="0"/>
                  </a:gradFill>
                  <a:latin typeface="Calibri"/>
                </a:endParaRPr>
              </a:p>
            </p:txBody>
          </p:sp>
        </p:grpSp>
        <p:grpSp>
          <p:nvGrpSpPr>
            <p:cNvPr id="287" name="Group 286"/>
            <p:cNvGrpSpPr/>
            <p:nvPr/>
          </p:nvGrpSpPr>
          <p:grpSpPr>
            <a:xfrm>
              <a:off x="1023656" y="3814102"/>
              <a:ext cx="109788" cy="108723"/>
              <a:chOff x="5523081" y="5171146"/>
              <a:chExt cx="235536" cy="233252"/>
            </a:xfrm>
            <a:grpFill/>
          </p:grpSpPr>
          <p:sp>
            <p:nvSpPr>
              <p:cNvPr id="288" name="Freeform 88"/>
              <p:cNvSpPr>
                <a:spLocks/>
              </p:cNvSpPr>
              <p:nvPr/>
            </p:nvSpPr>
            <p:spPr bwMode="black">
              <a:xfrm>
                <a:off x="5527530" y="5171146"/>
                <a:ext cx="226647"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solidFill>
                      <a:schemeClr val="tx1"/>
                    </a:solidFill>
                  </a:ln>
                  <a:effectLst/>
                  <a:uLnTx/>
                  <a:uFillTx/>
                  <a:latin typeface="Calibri"/>
                </a:endParaRPr>
              </a:p>
            </p:txBody>
          </p:sp>
          <p:sp>
            <p:nvSpPr>
              <p:cNvPr id="289" name="Freeform 89"/>
              <p:cNvSpPr>
                <a:spLocks/>
              </p:cNvSpPr>
              <p:nvPr/>
            </p:nvSpPr>
            <p:spPr bwMode="black">
              <a:xfrm>
                <a:off x="5523081" y="5171146"/>
                <a:ext cx="235536"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chemeClr val="tx1"/>
              </a:solidFill>
              <a:ln>
                <a:solidFill>
                  <a:schemeClr val="tx1"/>
                </a:solidFill>
              </a:ln>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ndParaRPr>
              </a:p>
            </p:txBody>
          </p:sp>
        </p:grpSp>
      </p:grpSp>
      <p:grpSp>
        <p:nvGrpSpPr>
          <p:cNvPr id="5" name="Group 4"/>
          <p:cNvGrpSpPr/>
          <p:nvPr/>
        </p:nvGrpSpPr>
        <p:grpSpPr>
          <a:xfrm>
            <a:off x="8315798" y="3537862"/>
            <a:ext cx="516824" cy="425437"/>
            <a:chOff x="7751149" y="5613793"/>
            <a:chExt cx="616967" cy="507873"/>
          </a:xfrm>
        </p:grpSpPr>
        <p:sp>
          <p:nvSpPr>
            <p:cNvPr id="3" name="Isosceles Triangle 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06" name="Group 305"/>
          <p:cNvGrpSpPr/>
          <p:nvPr/>
        </p:nvGrpSpPr>
        <p:grpSpPr>
          <a:xfrm>
            <a:off x="8315798" y="2511109"/>
            <a:ext cx="516824" cy="425437"/>
            <a:chOff x="7751149" y="5613793"/>
            <a:chExt cx="616967" cy="507873"/>
          </a:xfrm>
        </p:grpSpPr>
        <p:sp>
          <p:nvSpPr>
            <p:cNvPr id="307" name="Isosceles Triangle 306"/>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09" name="Group 308"/>
          <p:cNvGrpSpPr/>
          <p:nvPr/>
        </p:nvGrpSpPr>
        <p:grpSpPr>
          <a:xfrm>
            <a:off x="5941547" y="2027865"/>
            <a:ext cx="516824" cy="425437"/>
            <a:chOff x="7751149" y="5613793"/>
            <a:chExt cx="616967" cy="507873"/>
          </a:xfrm>
        </p:grpSpPr>
        <p:sp>
          <p:nvSpPr>
            <p:cNvPr id="310" name="Isosceles Triangle 309"/>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2" name="Group 311"/>
          <p:cNvGrpSpPr/>
          <p:nvPr/>
        </p:nvGrpSpPr>
        <p:grpSpPr>
          <a:xfrm>
            <a:off x="5941547" y="3091503"/>
            <a:ext cx="516824" cy="425437"/>
            <a:chOff x="7751149" y="5613793"/>
            <a:chExt cx="616967" cy="507873"/>
          </a:xfrm>
        </p:grpSpPr>
        <p:sp>
          <p:nvSpPr>
            <p:cNvPr id="313" name="Isosceles Triangle 31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5" name="Group 314"/>
          <p:cNvGrpSpPr/>
          <p:nvPr/>
        </p:nvGrpSpPr>
        <p:grpSpPr>
          <a:xfrm>
            <a:off x="5941547" y="5214843"/>
            <a:ext cx="516824" cy="425437"/>
            <a:chOff x="7751149" y="5613793"/>
            <a:chExt cx="616967" cy="507873"/>
          </a:xfrm>
        </p:grpSpPr>
        <p:sp>
          <p:nvSpPr>
            <p:cNvPr id="316" name="Isosceles Triangle 315"/>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8" name="Group 317"/>
          <p:cNvGrpSpPr/>
          <p:nvPr/>
        </p:nvGrpSpPr>
        <p:grpSpPr>
          <a:xfrm>
            <a:off x="5941547" y="4155136"/>
            <a:ext cx="516824" cy="425437"/>
            <a:chOff x="7751149" y="5613793"/>
            <a:chExt cx="616967" cy="507873"/>
          </a:xfrm>
        </p:grpSpPr>
        <p:sp>
          <p:nvSpPr>
            <p:cNvPr id="319" name="Isosceles Triangle 318"/>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21" name="Group 320"/>
          <p:cNvGrpSpPr/>
          <p:nvPr/>
        </p:nvGrpSpPr>
        <p:grpSpPr>
          <a:xfrm>
            <a:off x="3369008" y="2017043"/>
            <a:ext cx="1597339" cy="939269"/>
            <a:chOff x="8550671" y="5613930"/>
            <a:chExt cx="1597339" cy="939269"/>
          </a:xfrm>
        </p:grpSpPr>
        <p:sp>
          <p:nvSpPr>
            <p:cNvPr id="322" name="Rectangle 321"/>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Need to make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changes to many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DBs at once</a:t>
              </a:r>
            </a:p>
          </p:txBody>
        </p:sp>
        <p:grpSp>
          <p:nvGrpSpPr>
            <p:cNvPr id="323" name="Group 322"/>
            <p:cNvGrpSpPr/>
            <p:nvPr/>
          </p:nvGrpSpPr>
          <p:grpSpPr>
            <a:xfrm>
              <a:off x="8550671" y="5613930"/>
              <a:ext cx="1597338" cy="453446"/>
              <a:chOff x="8550671" y="5613930"/>
              <a:chExt cx="1597338" cy="453446"/>
            </a:xfrm>
          </p:grpSpPr>
          <p:sp>
            <p:nvSpPr>
              <p:cNvPr id="324" name="Arrow: Pentagon 323"/>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25"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834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wipe(left)">
                                      <p:cBhvr>
                                        <p:cTn id="13" dur="750"/>
                                        <p:tgtEl>
                                          <p:spTgt spid="172"/>
                                        </p:tgtEl>
                                      </p:cBhvr>
                                    </p:animEffect>
                                  </p:childTnLst>
                                </p:cTn>
                              </p:par>
                              <p:par>
                                <p:cTn id="14" presetID="22" presetClass="entr" presetSubtype="8"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wipe(left)">
                                      <p:cBhvr>
                                        <p:cTn id="16" dur="750"/>
                                        <p:tgtEl>
                                          <p:spTgt spid="173"/>
                                        </p:tgtEl>
                                      </p:cBhvr>
                                    </p:animEffect>
                                  </p:childTnLst>
                                </p:cTn>
                              </p:par>
                              <p:par>
                                <p:cTn id="17" presetID="22" presetClass="entr" presetSubtype="8" fill="hold" nodeType="with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wipe(left)">
                                      <p:cBhvr>
                                        <p:cTn id="19" dur="750"/>
                                        <p:tgtEl>
                                          <p:spTgt spid="174"/>
                                        </p:tgtEl>
                                      </p:cBhvr>
                                    </p:animEffect>
                                  </p:childTnLst>
                                </p:cTn>
                              </p:par>
                              <p:par>
                                <p:cTn id="20" presetID="22" presetClass="entr" presetSubtype="8" fill="hold" nodeType="with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wipe(left)">
                                      <p:cBhvr>
                                        <p:cTn id="22" dur="750"/>
                                        <p:tgtEl>
                                          <p:spTgt spid="175"/>
                                        </p:tgtEl>
                                      </p:cBhvr>
                                    </p:animEffect>
                                  </p:childTnLst>
                                </p:cTn>
                              </p:par>
                              <p:par>
                                <p:cTn id="23" presetID="22" presetClass="entr" presetSubtype="8"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left)">
                                      <p:cBhvr>
                                        <p:cTn id="25" dur="750"/>
                                        <p:tgtEl>
                                          <p:spTgt spid="140"/>
                                        </p:tgtEl>
                                      </p:cBhvr>
                                    </p:animEffect>
                                  </p:childTnLst>
                                </p:cTn>
                              </p:par>
                              <p:par>
                                <p:cTn id="26" presetID="22" presetClass="entr" presetSubtype="8"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wipe(left)">
                                      <p:cBhvr>
                                        <p:cTn id="28" dur="750"/>
                                        <p:tgtEl>
                                          <p:spTgt spid="141"/>
                                        </p:tgtEl>
                                      </p:cBhvr>
                                    </p:animEffect>
                                  </p:childTnLst>
                                </p:cTn>
                              </p:par>
                              <p:par>
                                <p:cTn id="29" presetID="22" presetClass="entr" presetSubtype="8"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750"/>
                                        <p:tgtEl>
                                          <p:spTgt spid="142"/>
                                        </p:tgtEl>
                                      </p:cBhvr>
                                    </p:animEffect>
                                  </p:childTnLst>
                                </p:cTn>
                              </p:par>
                              <p:par>
                                <p:cTn id="32" presetID="22" presetClass="entr" presetSubtype="8" repeatCount="5000" fill="hold" nodeType="withEffect">
                                  <p:stCondLst>
                                    <p:cond delay="500"/>
                                  </p:stCondLst>
                                  <p:childTnLst>
                                    <p:set>
                                      <p:cBhvr>
                                        <p:cTn id="33" dur="1" fill="hold">
                                          <p:stCondLst>
                                            <p:cond delay="0"/>
                                          </p:stCondLst>
                                        </p:cTn>
                                        <p:tgtEl>
                                          <p:spTgt spid="143"/>
                                        </p:tgtEl>
                                        <p:attrNameLst>
                                          <p:attrName>style.visibility</p:attrName>
                                        </p:attrNameLst>
                                      </p:cBhvr>
                                      <p:to>
                                        <p:strVal val="visible"/>
                                      </p:to>
                                    </p:set>
                                    <p:animEffect transition="in" filter="wipe(left)">
                                      <p:cBhvr>
                                        <p:cTn id="34" dur="750"/>
                                        <p:tgtEl>
                                          <p:spTgt spid="143"/>
                                        </p:tgtEl>
                                      </p:cBhvr>
                                    </p:animEffect>
                                  </p:childTnLst>
                                </p:cTn>
                              </p:par>
                              <p:par>
                                <p:cTn id="35" presetID="22" presetClass="entr" presetSubtype="8" repeatCount="5000" fill="hold" nodeType="withEffect">
                                  <p:stCondLst>
                                    <p:cond delay="500"/>
                                  </p:stCondLst>
                                  <p:childTnLst>
                                    <p:set>
                                      <p:cBhvr>
                                        <p:cTn id="36" dur="1" fill="hold">
                                          <p:stCondLst>
                                            <p:cond delay="0"/>
                                          </p:stCondLst>
                                        </p:cTn>
                                        <p:tgtEl>
                                          <p:spTgt spid="144"/>
                                        </p:tgtEl>
                                        <p:attrNameLst>
                                          <p:attrName>style.visibility</p:attrName>
                                        </p:attrNameLst>
                                      </p:cBhvr>
                                      <p:to>
                                        <p:strVal val="visible"/>
                                      </p:to>
                                    </p:set>
                                    <p:animEffect transition="in" filter="wipe(left)">
                                      <p:cBhvr>
                                        <p:cTn id="37" dur="750"/>
                                        <p:tgtEl>
                                          <p:spTgt spid="144"/>
                                        </p:tgtEl>
                                      </p:cBhvr>
                                    </p:animEffect>
                                  </p:childTnLst>
                                </p:cTn>
                              </p:par>
                              <p:par>
                                <p:cTn id="38" presetID="22" presetClass="entr" presetSubtype="8" repeatCount="5000" fill="hold" nodeType="withEffect">
                                  <p:stCondLst>
                                    <p:cond delay="500"/>
                                  </p:stCondLst>
                                  <p:childTnLst>
                                    <p:set>
                                      <p:cBhvr>
                                        <p:cTn id="39" dur="1" fill="hold">
                                          <p:stCondLst>
                                            <p:cond delay="0"/>
                                          </p:stCondLst>
                                        </p:cTn>
                                        <p:tgtEl>
                                          <p:spTgt spid="145"/>
                                        </p:tgtEl>
                                        <p:attrNameLst>
                                          <p:attrName>style.visibility</p:attrName>
                                        </p:attrNameLst>
                                      </p:cBhvr>
                                      <p:to>
                                        <p:strVal val="visible"/>
                                      </p:to>
                                    </p:set>
                                    <p:animEffect transition="in" filter="wipe(left)">
                                      <p:cBhvr>
                                        <p:cTn id="40" dur="750"/>
                                        <p:tgtEl>
                                          <p:spTgt spid="145"/>
                                        </p:tgtEl>
                                      </p:cBhvr>
                                    </p:animEffect>
                                  </p:childTnLst>
                                </p:cTn>
                              </p:par>
                              <p:par>
                                <p:cTn id="41" presetID="22" presetClass="entr" presetSubtype="8" repeatCount="5000" fill="hold" nodeType="withEffect">
                                  <p:stCondLst>
                                    <p:cond delay="500"/>
                                  </p:stCondLst>
                                  <p:childTnLst>
                                    <p:set>
                                      <p:cBhvr>
                                        <p:cTn id="42" dur="1" fill="hold">
                                          <p:stCondLst>
                                            <p:cond delay="0"/>
                                          </p:stCondLst>
                                        </p:cTn>
                                        <p:tgtEl>
                                          <p:spTgt spid="146"/>
                                        </p:tgtEl>
                                        <p:attrNameLst>
                                          <p:attrName>style.visibility</p:attrName>
                                        </p:attrNameLst>
                                      </p:cBhvr>
                                      <p:to>
                                        <p:strVal val="visible"/>
                                      </p:to>
                                    </p:set>
                                    <p:animEffect transition="in" filter="wipe(left)">
                                      <p:cBhvr>
                                        <p:cTn id="43" dur="750"/>
                                        <p:tgtEl>
                                          <p:spTgt spid="146"/>
                                        </p:tgtEl>
                                      </p:cBhvr>
                                    </p:animEffect>
                                  </p:childTnLst>
                                </p:cTn>
                              </p:par>
                            </p:childTnLst>
                          </p:cTn>
                        </p:par>
                        <p:par>
                          <p:cTn id="44" fill="hold">
                            <p:stCondLst>
                              <p:cond delay="4250"/>
                            </p:stCondLst>
                            <p:childTnLst>
                              <p:par>
                                <p:cTn id="45" presetID="10" presetClass="entr" presetSubtype="0" fill="hold" grpId="0" nodeType="afterEffect">
                                  <p:stCondLst>
                                    <p:cond delay="0"/>
                                  </p:stCondLst>
                                  <p:childTnLst>
                                    <p:set>
                                      <p:cBhvr>
                                        <p:cTn id="46" dur="1" fill="hold">
                                          <p:stCondLst>
                                            <p:cond delay="0"/>
                                          </p:stCondLst>
                                        </p:cTn>
                                        <p:tgtEl>
                                          <p:spTgt spid="180"/>
                                        </p:tgtEl>
                                        <p:attrNameLst>
                                          <p:attrName>style.visibility</p:attrName>
                                        </p:attrNameLst>
                                      </p:cBhvr>
                                      <p:to>
                                        <p:strVal val="visible"/>
                                      </p:to>
                                    </p:set>
                                    <p:animEffect transition="in" filter="fade">
                                      <p:cBhvr>
                                        <p:cTn id="47" dur="1000"/>
                                        <p:tgtEl>
                                          <p:spTgt spid="1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500"/>
                                        <p:tgtEl>
                                          <p:spTgt spid="181"/>
                                        </p:tgtEl>
                                      </p:cBhvr>
                                    </p:animEffect>
                                  </p:childTnLst>
                                </p:cTn>
                              </p:par>
                            </p:childTnLst>
                          </p:cTn>
                        </p:par>
                        <p:par>
                          <p:cTn id="51" fill="hold">
                            <p:stCondLst>
                              <p:cond delay="5250"/>
                            </p:stCondLst>
                            <p:childTnLst>
                              <p:par>
                                <p:cTn id="52" presetID="10" presetClass="entr" presetSubtype="0" fill="hold" nodeType="afterEffect">
                                  <p:stCondLst>
                                    <p:cond delay="25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25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500"/>
                                        <p:tgtEl>
                                          <p:spTgt spid="306"/>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wipe(left)">
                                      <p:cBhvr>
                                        <p:cTn id="61" dur="750"/>
                                        <p:tgtEl>
                                          <p:spTgt spid="139"/>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268"/>
                                        </p:tgtEl>
                                        <p:attrNameLst>
                                          <p:attrName>style.visibility</p:attrName>
                                        </p:attrNameLst>
                                      </p:cBhvr>
                                      <p:to>
                                        <p:strVal val="visible"/>
                                      </p:to>
                                    </p:set>
                                    <p:animEffect transition="in" filter="wipe(left)">
                                      <p:cBhvr>
                                        <p:cTn id="65" dur="500"/>
                                        <p:tgtEl>
                                          <p:spTgt spid="268"/>
                                        </p:tgtEl>
                                      </p:cBhvr>
                                    </p:animEffect>
                                  </p:childTnLst>
                                </p:cTn>
                              </p:par>
                            </p:childTnLst>
                          </p:cTn>
                        </p:par>
                        <p:par>
                          <p:cTn id="66" fill="hold">
                            <p:stCondLst>
                              <p:cond delay="7250"/>
                            </p:stCondLst>
                            <p:childTnLst>
                              <p:par>
                                <p:cTn id="67" presetID="22" presetClass="entr" presetSubtype="1"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up)">
                                      <p:cBhvr>
                                        <p:cTn id="69" dur="10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281"/>
                                        </p:tgtEl>
                                        <p:attrNameLst>
                                          <p:attrName>style.visibility</p:attrName>
                                        </p:attrNameLst>
                                      </p:cBhvr>
                                      <p:to>
                                        <p:strVal val="visible"/>
                                      </p:to>
                                    </p:set>
                                    <p:animEffect transition="in" filter="wipe(up)">
                                      <p:cBhvr>
                                        <p:cTn id="74" dur="500"/>
                                        <p:tgtEl>
                                          <p:spTgt spid="281"/>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305"/>
                                        </p:tgtEl>
                                        <p:attrNameLst>
                                          <p:attrName>style.visibility</p:attrName>
                                        </p:attrNameLst>
                                      </p:cBhvr>
                                      <p:to>
                                        <p:strVal val="visible"/>
                                      </p:to>
                                    </p:set>
                                  </p:childTnLst>
                                </p:cTn>
                              </p:par>
                            </p:childTnLst>
                          </p:cTn>
                        </p:par>
                        <p:par>
                          <p:cTn id="77" fill="hold">
                            <p:stCondLst>
                              <p:cond delay="500"/>
                            </p:stCondLst>
                            <p:childTnLst>
                              <p:par>
                                <p:cTn id="78" presetID="22" presetClass="entr" presetSubtype="8" fill="hold" nodeType="afterEffect">
                                  <p:stCondLst>
                                    <p:cond delay="1000"/>
                                  </p:stCondLst>
                                  <p:childTnLst>
                                    <p:set>
                                      <p:cBhvr>
                                        <p:cTn id="79" dur="1" fill="hold">
                                          <p:stCondLst>
                                            <p:cond delay="0"/>
                                          </p:stCondLst>
                                        </p:cTn>
                                        <p:tgtEl>
                                          <p:spTgt spid="172"/>
                                        </p:tgtEl>
                                        <p:attrNameLst>
                                          <p:attrName>style.visibility</p:attrName>
                                        </p:attrNameLst>
                                      </p:cBhvr>
                                      <p:to>
                                        <p:strVal val="visible"/>
                                      </p:to>
                                    </p:set>
                                    <p:animEffect transition="in" filter="wipe(left)">
                                      <p:cBhvr>
                                        <p:cTn id="80" dur="1000"/>
                                        <p:tgtEl>
                                          <p:spTgt spid="172"/>
                                        </p:tgtEl>
                                      </p:cBhvr>
                                    </p:animEffect>
                                  </p:childTnLst>
                                </p:cTn>
                              </p:par>
                              <p:par>
                                <p:cTn id="81" presetID="22" presetClass="entr" presetSubtype="8" fill="hold" nodeType="withEffect">
                                  <p:stCondLst>
                                    <p:cond delay="750"/>
                                  </p:stCondLst>
                                  <p:childTnLst>
                                    <p:set>
                                      <p:cBhvr>
                                        <p:cTn id="82" dur="1" fill="hold">
                                          <p:stCondLst>
                                            <p:cond delay="0"/>
                                          </p:stCondLst>
                                        </p:cTn>
                                        <p:tgtEl>
                                          <p:spTgt spid="173"/>
                                        </p:tgtEl>
                                        <p:attrNameLst>
                                          <p:attrName>style.visibility</p:attrName>
                                        </p:attrNameLst>
                                      </p:cBhvr>
                                      <p:to>
                                        <p:strVal val="visible"/>
                                      </p:to>
                                    </p:set>
                                    <p:animEffect transition="in" filter="wipe(left)">
                                      <p:cBhvr>
                                        <p:cTn id="83" dur="1000"/>
                                        <p:tgtEl>
                                          <p:spTgt spid="173"/>
                                        </p:tgtEl>
                                      </p:cBhvr>
                                    </p:animEffect>
                                  </p:childTnLst>
                                </p:cTn>
                              </p:par>
                              <p:par>
                                <p:cTn id="84" presetID="22" presetClass="entr" presetSubtype="8" fill="hold" nodeType="withEffect">
                                  <p:stCondLst>
                                    <p:cond delay="1000"/>
                                  </p:stCondLst>
                                  <p:childTnLst>
                                    <p:set>
                                      <p:cBhvr>
                                        <p:cTn id="85" dur="1" fill="hold">
                                          <p:stCondLst>
                                            <p:cond delay="0"/>
                                          </p:stCondLst>
                                        </p:cTn>
                                        <p:tgtEl>
                                          <p:spTgt spid="174"/>
                                        </p:tgtEl>
                                        <p:attrNameLst>
                                          <p:attrName>style.visibility</p:attrName>
                                        </p:attrNameLst>
                                      </p:cBhvr>
                                      <p:to>
                                        <p:strVal val="visible"/>
                                      </p:to>
                                    </p:set>
                                    <p:animEffect transition="in" filter="wipe(left)">
                                      <p:cBhvr>
                                        <p:cTn id="86" dur="1000"/>
                                        <p:tgtEl>
                                          <p:spTgt spid="174"/>
                                        </p:tgtEl>
                                      </p:cBhvr>
                                    </p:animEffect>
                                  </p:childTnLst>
                                </p:cTn>
                              </p:par>
                              <p:par>
                                <p:cTn id="87" presetID="22" presetClass="entr" presetSubtype="8" fill="hold" nodeType="withEffect">
                                  <p:stCondLst>
                                    <p:cond delay="500"/>
                                  </p:stCondLst>
                                  <p:childTnLst>
                                    <p:set>
                                      <p:cBhvr>
                                        <p:cTn id="88" dur="1" fill="hold">
                                          <p:stCondLst>
                                            <p:cond delay="0"/>
                                          </p:stCondLst>
                                        </p:cTn>
                                        <p:tgtEl>
                                          <p:spTgt spid="175"/>
                                        </p:tgtEl>
                                        <p:attrNameLst>
                                          <p:attrName>style.visibility</p:attrName>
                                        </p:attrNameLst>
                                      </p:cBhvr>
                                      <p:to>
                                        <p:strVal val="visible"/>
                                      </p:to>
                                    </p:set>
                                    <p:animEffect transition="in" filter="wipe(left)">
                                      <p:cBhvr>
                                        <p:cTn id="89" dur="1000"/>
                                        <p:tgtEl>
                                          <p:spTgt spid="175"/>
                                        </p:tgtEl>
                                      </p:cBhvr>
                                    </p:animEffect>
                                  </p:childTnLst>
                                </p:cTn>
                              </p:par>
                              <p:par>
                                <p:cTn id="90" presetID="10" presetClass="entr" presetSubtype="0" fill="hold" nodeType="withEffect">
                                  <p:stCondLst>
                                    <p:cond delay="500"/>
                                  </p:stCondLst>
                                  <p:childTnLst>
                                    <p:set>
                                      <p:cBhvr>
                                        <p:cTn id="91" dur="1" fill="hold">
                                          <p:stCondLst>
                                            <p:cond delay="0"/>
                                          </p:stCondLst>
                                        </p:cTn>
                                        <p:tgtEl>
                                          <p:spTgt spid="309"/>
                                        </p:tgtEl>
                                        <p:attrNameLst>
                                          <p:attrName>style.visibility</p:attrName>
                                        </p:attrNameLst>
                                      </p:cBhvr>
                                      <p:to>
                                        <p:strVal val="visible"/>
                                      </p:to>
                                    </p:set>
                                    <p:animEffect transition="in" filter="fade">
                                      <p:cBhvr>
                                        <p:cTn id="92" dur="500"/>
                                        <p:tgtEl>
                                          <p:spTgt spid="309"/>
                                        </p:tgtEl>
                                      </p:cBhvr>
                                    </p:animEffect>
                                  </p:childTnLst>
                                </p:cTn>
                              </p:par>
                              <p:par>
                                <p:cTn id="93" presetID="10" presetClass="entr" presetSubtype="0" fill="hold" nodeType="withEffect">
                                  <p:stCondLst>
                                    <p:cond delay="500"/>
                                  </p:stCondLst>
                                  <p:childTnLst>
                                    <p:set>
                                      <p:cBhvr>
                                        <p:cTn id="94" dur="1" fill="hold">
                                          <p:stCondLst>
                                            <p:cond delay="0"/>
                                          </p:stCondLst>
                                        </p:cTn>
                                        <p:tgtEl>
                                          <p:spTgt spid="312"/>
                                        </p:tgtEl>
                                        <p:attrNameLst>
                                          <p:attrName>style.visibility</p:attrName>
                                        </p:attrNameLst>
                                      </p:cBhvr>
                                      <p:to>
                                        <p:strVal val="visible"/>
                                      </p:to>
                                    </p:set>
                                    <p:animEffect transition="in" filter="fade">
                                      <p:cBhvr>
                                        <p:cTn id="95" dur="500"/>
                                        <p:tgtEl>
                                          <p:spTgt spid="312"/>
                                        </p:tgtEl>
                                      </p:cBhvr>
                                    </p:animEffect>
                                  </p:childTnLst>
                                </p:cTn>
                              </p:par>
                              <p:par>
                                <p:cTn id="96" presetID="10" presetClass="entr" presetSubtype="0" fill="hold" nodeType="withEffect">
                                  <p:stCondLst>
                                    <p:cond delay="500"/>
                                  </p:stCondLst>
                                  <p:childTnLst>
                                    <p:set>
                                      <p:cBhvr>
                                        <p:cTn id="97" dur="1" fill="hold">
                                          <p:stCondLst>
                                            <p:cond delay="0"/>
                                          </p:stCondLst>
                                        </p:cTn>
                                        <p:tgtEl>
                                          <p:spTgt spid="315"/>
                                        </p:tgtEl>
                                        <p:attrNameLst>
                                          <p:attrName>style.visibility</p:attrName>
                                        </p:attrNameLst>
                                      </p:cBhvr>
                                      <p:to>
                                        <p:strVal val="visible"/>
                                      </p:to>
                                    </p:set>
                                    <p:animEffect transition="in" filter="fade">
                                      <p:cBhvr>
                                        <p:cTn id="98" dur="500"/>
                                        <p:tgtEl>
                                          <p:spTgt spid="315"/>
                                        </p:tgtEl>
                                      </p:cBhvr>
                                    </p:animEffect>
                                  </p:childTnLst>
                                </p:cTn>
                              </p:par>
                              <p:par>
                                <p:cTn id="99" presetID="10" presetClass="entr" presetSubtype="0" fill="hold" nodeType="withEffect">
                                  <p:stCondLst>
                                    <p:cond delay="500"/>
                                  </p:stCondLst>
                                  <p:childTnLst>
                                    <p:set>
                                      <p:cBhvr>
                                        <p:cTn id="100" dur="1" fill="hold">
                                          <p:stCondLst>
                                            <p:cond delay="0"/>
                                          </p:stCondLst>
                                        </p:cTn>
                                        <p:tgtEl>
                                          <p:spTgt spid="318"/>
                                        </p:tgtEl>
                                        <p:attrNameLst>
                                          <p:attrName>style.visibility</p:attrName>
                                        </p:attrNameLst>
                                      </p:cBhvr>
                                      <p:to>
                                        <p:strVal val="visible"/>
                                      </p:to>
                                    </p:set>
                                    <p:animEffect transition="in" filter="fade">
                                      <p:cBhvr>
                                        <p:cTn id="101" dur="500"/>
                                        <p:tgtEl>
                                          <p:spTgt spid="318"/>
                                        </p:tgtEl>
                                      </p:cBhvr>
                                    </p:animEffect>
                                  </p:childTnLst>
                                </p:cTn>
                              </p:par>
                            </p:childTnLst>
                          </p:cTn>
                        </p:par>
                        <p:par>
                          <p:cTn id="102" fill="hold">
                            <p:stCondLst>
                              <p:cond delay="2500"/>
                            </p:stCondLst>
                            <p:childTnLst>
                              <p:par>
                                <p:cTn id="103" presetID="22" presetClass="entr" presetSubtype="2" fill="hold" nodeType="afterEffect">
                                  <p:stCondLst>
                                    <p:cond delay="0"/>
                                  </p:stCondLst>
                                  <p:childTnLst>
                                    <p:set>
                                      <p:cBhvr>
                                        <p:cTn id="104" dur="1" fill="hold">
                                          <p:stCondLst>
                                            <p:cond delay="0"/>
                                          </p:stCondLst>
                                        </p:cTn>
                                        <p:tgtEl>
                                          <p:spTgt spid="262"/>
                                        </p:tgtEl>
                                        <p:attrNameLst>
                                          <p:attrName>style.visibility</p:attrName>
                                        </p:attrNameLst>
                                      </p:cBhvr>
                                      <p:to>
                                        <p:strVal val="visible"/>
                                      </p:to>
                                    </p:set>
                                    <p:animEffect transition="in" filter="wipe(right)">
                                      <p:cBhvr>
                                        <p:cTn id="105" dur="500"/>
                                        <p:tgtEl>
                                          <p:spTgt spid="262"/>
                                        </p:tgtEl>
                                      </p:cBhvr>
                                    </p:animEffect>
                                  </p:childTnLst>
                                </p:cTn>
                              </p:par>
                            </p:childTnLst>
                          </p:cTn>
                        </p:par>
                        <p:par>
                          <p:cTn id="106" fill="hold">
                            <p:stCondLst>
                              <p:cond delay="3000"/>
                            </p:stCondLst>
                            <p:childTnLst>
                              <p:par>
                                <p:cTn id="107" presetID="22" presetClass="entr" presetSubtype="1" fill="hold" nodeType="afterEffect">
                                  <p:stCondLst>
                                    <p:cond delay="0"/>
                                  </p:stCondLst>
                                  <p:childTnLst>
                                    <p:set>
                                      <p:cBhvr>
                                        <p:cTn id="108" dur="1" fill="hold">
                                          <p:stCondLst>
                                            <p:cond delay="0"/>
                                          </p:stCondLst>
                                        </p:cTn>
                                        <p:tgtEl>
                                          <p:spTgt spid="321"/>
                                        </p:tgtEl>
                                        <p:attrNameLst>
                                          <p:attrName>style.visibility</p:attrName>
                                        </p:attrNameLst>
                                      </p:cBhvr>
                                      <p:to>
                                        <p:strVal val="visible"/>
                                      </p:to>
                                    </p:set>
                                    <p:animEffect transition="in" filter="wipe(up)">
                                      <p:cBhvr>
                                        <p:cTn id="109"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0" grpId="0" animBg="1"/>
      <p:bldP spid="181" grpId="0" animBg="1"/>
      <p:bldP spid="30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2" name="Group 301"/>
          <p:cNvGrpSpPr/>
          <p:nvPr/>
        </p:nvGrpSpPr>
        <p:grpSpPr>
          <a:xfrm>
            <a:off x="2201935" y="4111903"/>
            <a:ext cx="2170745" cy="1420205"/>
            <a:chOff x="9210545" y="5074015"/>
            <a:chExt cx="2021653" cy="1322662"/>
          </a:xfrm>
        </p:grpSpPr>
        <p:pic>
          <p:nvPicPr>
            <p:cNvPr id="303" name="Graphic 30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304" name="Graphic 30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endPar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8357970" cy="899665"/>
          </a:xfrm>
        </p:spPr>
        <p:txBody>
          <a:bodyPr/>
          <a:lstStyle/>
          <a:p>
            <a:pPr lvl="0"/>
            <a:r>
              <a:rPr lang="en-US" sz="4000" dirty="0"/>
              <a:t>Build multitenant cloud-based apps with customer isolation and efficiency</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3.1</a:t>
            </a:r>
          </a:p>
        </p:txBody>
      </p:sp>
      <p:grpSp>
        <p:nvGrpSpPr>
          <p:cNvPr id="147" name="Group 146"/>
          <p:cNvGrpSpPr/>
          <p:nvPr/>
        </p:nvGrpSpPr>
        <p:grpSpPr>
          <a:xfrm>
            <a:off x="2928509" y="3719539"/>
            <a:ext cx="1657531" cy="1234194"/>
            <a:chOff x="3104055" y="3815075"/>
            <a:chExt cx="1233943" cy="918791"/>
          </a:xfrm>
        </p:grpSpPr>
        <p:sp>
          <p:nvSpPr>
            <p:cNvPr id="149" name="Rectangle 148"/>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4" name="Rectangle 183"/>
          <p:cNvSpPr/>
          <p:nvPr/>
        </p:nvSpPr>
        <p:spPr>
          <a:xfrm>
            <a:off x="2969359" y="4652242"/>
            <a:ext cx="1563164" cy="18466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grpSp>
        <p:nvGrpSpPr>
          <p:cNvPr id="277" name="Group 276"/>
          <p:cNvGrpSpPr>
            <a:grpSpLocks noChangeAspect="1"/>
          </p:cNvGrpSpPr>
          <p:nvPr/>
        </p:nvGrpSpPr>
        <p:grpSpPr>
          <a:xfrm flipH="1">
            <a:off x="911378" y="4547199"/>
            <a:ext cx="1307461" cy="1354145"/>
            <a:chOff x="3807371" y="2914650"/>
            <a:chExt cx="637629" cy="660397"/>
          </a:xfrm>
          <a:solidFill>
            <a:schemeClr val="tx1"/>
          </a:solidFill>
        </p:grpSpPr>
        <p:sp>
          <p:nvSpPr>
            <p:cNvPr id="278" name="Oval 277"/>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9"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0"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00" name="Freeform 99"/>
          <p:cNvSpPr>
            <a:spLocks noChangeAspect="1"/>
          </p:cNvSpPr>
          <p:nvPr/>
        </p:nvSpPr>
        <p:spPr bwMode="auto">
          <a:xfrm>
            <a:off x="3528958" y="4080146"/>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301" name="TextBox 300"/>
          <p:cNvSpPr txBox="1"/>
          <p:nvPr/>
        </p:nvSpPr>
        <p:spPr>
          <a:xfrm>
            <a:off x="1113061" y="5922287"/>
            <a:ext cx="904095" cy="276999"/>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261" name="Rectangle 260"/>
          <p:cNvSpPr/>
          <p:nvPr/>
        </p:nvSpPr>
        <p:spPr bwMode="auto">
          <a:xfrm rot="5400000">
            <a:off x="6783859" y="1369240"/>
            <a:ext cx="2123840" cy="5117910"/>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kern="0" dirty="0">
              <a:solidFill>
                <a:srgbClr val="107C10"/>
              </a:solidFill>
              <a:cs typeface="Segoe UI" pitchFamily="34" charset="0"/>
            </a:endParaRPr>
          </a:p>
        </p:txBody>
      </p:sp>
      <p:grpSp>
        <p:nvGrpSpPr>
          <p:cNvPr id="263" name="Group 262"/>
          <p:cNvGrpSpPr/>
          <p:nvPr/>
        </p:nvGrpSpPr>
        <p:grpSpPr>
          <a:xfrm>
            <a:off x="5604998" y="3680498"/>
            <a:ext cx="4542527" cy="1024578"/>
            <a:chOff x="5643098" y="3540798"/>
            <a:chExt cx="4542527" cy="1024578"/>
          </a:xfrm>
          <a:solidFill>
            <a:schemeClr val="accent4"/>
          </a:solidFill>
        </p:grpSpPr>
        <p:sp>
          <p:nvSpPr>
            <p:cNvPr id="264" name="Freeform 182"/>
            <p:cNvSpPr/>
            <p:nvPr/>
          </p:nvSpPr>
          <p:spPr bwMode="auto">
            <a:xfrm>
              <a:off x="5643098"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5" name="Freeform 182"/>
            <p:cNvSpPr/>
            <p:nvPr/>
          </p:nvSpPr>
          <p:spPr bwMode="auto">
            <a:xfrm>
              <a:off x="6889474"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6" name="Freeform 182"/>
            <p:cNvSpPr/>
            <p:nvPr/>
          </p:nvSpPr>
          <p:spPr bwMode="auto">
            <a:xfrm>
              <a:off x="8135850"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Freeform 182"/>
            <p:cNvSpPr/>
            <p:nvPr/>
          </p:nvSpPr>
          <p:spPr bwMode="auto">
            <a:xfrm>
              <a:off x="9382227"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270" name="Straight Connector 269"/>
          <p:cNvCxnSpPr/>
          <p:nvPr/>
        </p:nvCxnSpPr>
        <p:spPr>
          <a:xfrm>
            <a:off x="2631826" y="5940429"/>
            <a:ext cx="71314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9744675" y="4741125"/>
            <a:ext cx="0" cy="118872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8498705" y="4741125"/>
            <a:ext cx="0" cy="118872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7252735" y="4741125"/>
            <a:ext cx="0" cy="118872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006765" y="4741125"/>
            <a:ext cx="0" cy="118872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4" name="TextBox 333"/>
          <p:cNvSpPr txBox="1"/>
          <p:nvPr/>
        </p:nvSpPr>
        <p:spPr>
          <a:xfrm>
            <a:off x="4122524" y="5601566"/>
            <a:ext cx="1919743"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400" b="1" kern="0" dirty="0">
                <a:gradFill>
                  <a:gsLst>
                    <a:gs pos="1250">
                      <a:schemeClr val="tx1"/>
                    </a:gs>
                    <a:gs pos="100000">
                      <a:schemeClr val="tx1"/>
                    </a:gs>
                  </a:gsLst>
                  <a:lin ang="5400000" scaled="0"/>
                </a:gradFill>
              </a:rPr>
              <a:t>T-SQL QUERY</a:t>
            </a:r>
          </a:p>
        </p:txBody>
      </p:sp>
      <p:cxnSp>
        <p:nvCxnSpPr>
          <p:cNvPr id="335" name="Straight Connector 334"/>
          <p:cNvCxnSpPr>
            <a:cxnSpLocks/>
          </p:cNvCxnSpPr>
          <p:nvPr/>
        </p:nvCxnSpPr>
        <p:spPr>
          <a:xfrm>
            <a:off x="4669205" y="4444132"/>
            <a:ext cx="534454" cy="0"/>
          </a:xfrm>
          <a:prstGeom prst="line">
            <a:avLst/>
          </a:prstGeom>
          <a:solidFill>
            <a:schemeClr val="bg1"/>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8072643" y="3782990"/>
            <a:ext cx="855387" cy="442269"/>
            <a:chOff x="1329597" y="3742168"/>
            <a:chExt cx="1129205" cy="609439"/>
          </a:xfrm>
        </p:grpSpPr>
        <p:sp>
          <p:nvSpPr>
            <p:cNvPr id="33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3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3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sp>
        <p:nvSpPr>
          <p:cNvPr id="340" name="Freeform 948"/>
          <p:cNvSpPr/>
          <p:nvPr/>
        </p:nvSpPr>
        <p:spPr bwMode="auto">
          <a:xfrm>
            <a:off x="8095573" y="4057317"/>
            <a:ext cx="806897" cy="650319"/>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1" name="Group 340"/>
          <p:cNvGrpSpPr/>
          <p:nvPr/>
        </p:nvGrpSpPr>
        <p:grpSpPr>
          <a:xfrm>
            <a:off x="8095573" y="3563306"/>
            <a:ext cx="806896" cy="464261"/>
            <a:chOff x="8133673" y="3423606"/>
            <a:chExt cx="806896" cy="464261"/>
          </a:xfrm>
        </p:grpSpPr>
        <p:sp>
          <p:nvSpPr>
            <p:cNvPr id="342" name="Oval 341"/>
            <p:cNvSpPr/>
            <p:nvPr/>
          </p:nvSpPr>
          <p:spPr bwMode="auto">
            <a:xfrm>
              <a:off x="8204918" y="3458108"/>
              <a:ext cx="626714" cy="234965"/>
            </a:xfrm>
            <a:prstGeom prst="ellipse">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3" name="Freeform 949"/>
            <p:cNvSpPr/>
            <p:nvPr/>
          </p:nvSpPr>
          <p:spPr bwMode="auto">
            <a:xfrm>
              <a:off x="8133673" y="3423606"/>
              <a:ext cx="806896" cy="464261"/>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44" name="Freeform 957"/>
          <p:cNvSpPr/>
          <p:nvPr/>
        </p:nvSpPr>
        <p:spPr bwMode="auto">
          <a:xfrm>
            <a:off x="5602777" y="4057317"/>
            <a:ext cx="806896" cy="650319"/>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5" name="Group 344"/>
          <p:cNvGrpSpPr/>
          <p:nvPr/>
        </p:nvGrpSpPr>
        <p:grpSpPr>
          <a:xfrm>
            <a:off x="5578298" y="3624909"/>
            <a:ext cx="856935" cy="600350"/>
            <a:chOff x="5616398" y="3485209"/>
            <a:chExt cx="856935" cy="600350"/>
          </a:xfrm>
        </p:grpSpPr>
        <p:grpSp>
          <p:nvGrpSpPr>
            <p:cNvPr id="346" name="Group 345"/>
            <p:cNvGrpSpPr/>
            <p:nvPr/>
          </p:nvGrpSpPr>
          <p:grpSpPr>
            <a:xfrm>
              <a:off x="5617947" y="3643290"/>
              <a:ext cx="855386" cy="442269"/>
              <a:chOff x="1329597" y="3742168"/>
              <a:chExt cx="1129205" cy="609439"/>
            </a:xfrm>
          </p:grpSpPr>
          <p:sp>
            <p:nvSpPr>
              <p:cNvPr id="351"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52"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53"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nvGrpSpPr>
            <p:cNvPr id="347" name="Group 346"/>
            <p:cNvGrpSpPr/>
            <p:nvPr/>
          </p:nvGrpSpPr>
          <p:grpSpPr>
            <a:xfrm>
              <a:off x="5616398" y="3485209"/>
              <a:ext cx="855386" cy="442269"/>
              <a:chOff x="1329597" y="3742168"/>
              <a:chExt cx="1129205" cy="609439"/>
            </a:xfrm>
          </p:grpSpPr>
          <p:sp>
            <p:nvSpPr>
              <p:cNvPr id="34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4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5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grpSp>
        <p:nvGrpSpPr>
          <p:cNvPr id="354" name="Group 353"/>
          <p:cNvGrpSpPr/>
          <p:nvPr/>
        </p:nvGrpSpPr>
        <p:grpSpPr>
          <a:xfrm>
            <a:off x="5602777" y="3397782"/>
            <a:ext cx="806894" cy="464261"/>
            <a:chOff x="5640877" y="3258082"/>
            <a:chExt cx="806894" cy="464261"/>
          </a:xfrm>
        </p:grpSpPr>
        <p:sp>
          <p:nvSpPr>
            <p:cNvPr id="355" name="Oval 354"/>
            <p:cNvSpPr/>
            <p:nvPr/>
          </p:nvSpPr>
          <p:spPr bwMode="auto">
            <a:xfrm>
              <a:off x="5730734" y="3310118"/>
              <a:ext cx="626713" cy="234965"/>
            </a:xfrm>
            <a:prstGeom prst="ellipse">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6" name="Freeform 959"/>
            <p:cNvSpPr/>
            <p:nvPr/>
          </p:nvSpPr>
          <p:spPr bwMode="auto">
            <a:xfrm>
              <a:off x="5640877" y="3258082"/>
              <a:ext cx="806894" cy="464261"/>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57" name="Freeform 987"/>
          <p:cNvSpPr/>
          <p:nvPr/>
        </p:nvSpPr>
        <p:spPr bwMode="auto">
          <a:xfrm>
            <a:off x="6852008" y="4057317"/>
            <a:ext cx="806896" cy="650319"/>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8" name="Group 357"/>
          <p:cNvGrpSpPr/>
          <p:nvPr/>
        </p:nvGrpSpPr>
        <p:grpSpPr>
          <a:xfrm>
            <a:off x="6823412" y="3317236"/>
            <a:ext cx="861052" cy="908023"/>
            <a:chOff x="6861512" y="3177536"/>
            <a:chExt cx="861052" cy="908023"/>
          </a:xfrm>
        </p:grpSpPr>
        <p:grpSp>
          <p:nvGrpSpPr>
            <p:cNvPr id="359" name="Group 358"/>
            <p:cNvGrpSpPr/>
            <p:nvPr/>
          </p:nvGrpSpPr>
          <p:grpSpPr>
            <a:xfrm>
              <a:off x="6867178" y="3643290"/>
              <a:ext cx="855386" cy="442269"/>
              <a:chOff x="1329597" y="3742168"/>
              <a:chExt cx="1129205" cy="609439"/>
            </a:xfrm>
          </p:grpSpPr>
          <p:sp>
            <p:nvSpPr>
              <p:cNvPr id="372"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73"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74"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nvGrpSpPr>
            <p:cNvPr id="360" name="Group 359"/>
            <p:cNvGrpSpPr/>
            <p:nvPr/>
          </p:nvGrpSpPr>
          <p:grpSpPr>
            <a:xfrm>
              <a:off x="6865629" y="3485209"/>
              <a:ext cx="855386" cy="442269"/>
              <a:chOff x="1329597" y="3742168"/>
              <a:chExt cx="1129205" cy="609439"/>
            </a:xfrm>
          </p:grpSpPr>
          <p:sp>
            <p:nvSpPr>
              <p:cNvPr id="369"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70"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71"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nvGrpSpPr>
            <p:cNvPr id="361" name="Group 360"/>
            <p:cNvGrpSpPr/>
            <p:nvPr/>
          </p:nvGrpSpPr>
          <p:grpSpPr>
            <a:xfrm>
              <a:off x="6863061" y="3332001"/>
              <a:ext cx="855386" cy="442269"/>
              <a:chOff x="1329597" y="3742168"/>
              <a:chExt cx="1129205" cy="609439"/>
            </a:xfrm>
          </p:grpSpPr>
          <p:sp>
            <p:nvSpPr>
              <p:cNvPr id="366"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67"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68"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nvGrpSpPr>
            <p:cNvPr id="362" name="Group 361"/>
            <p:cNvGrpSpPr/>
            <p:nvPr/>
          </p:nvGrpSpPr>
          <p:grpSpPr>
            <a:xfrm>
              <a:off x="6861512" y="3177536"/>
              <a:ext cx="855386" cy="442269"/>
              <a:chOff x="1329597" y="3742168"/>
              <a:chExt cx="1129205" cy="609439"/>
            </a:xfrm>
          </p:grpSpPr>
          <p:sp>
            <p:nvSpPr>
              <p:cNvPr id="363"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64"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65"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grpSp>
        <p:nvGrpSpPr>
          <p:cNvPr id="375" name="Group 374"/>
          <p:cNvGrpSpPr/>
          <p:nvPr/>
        </p:nvGrpSpPr>
        <p:grpSpPr>
          <a:xfrm>
            <a:off x="6852008" y="3087769"/>
            <a:ext cx="806895" cy="464260"/>
            <a:chOff x="6890108" y="2948069"/>
            <a:chExt cx="806895" cy="464260"/>
          </a:xfrm>
        </p:grpSpPr>
        <p:sp>
          <p:nvSpPr>
            <p:cNvPr id="376" name="Oval 375"/>
            <p:cNvSpPr/>
            <p:nvPr/>
          </p:nvSpPr>
          <p:spPr bwMode="auto">
            <a:xfrm>
              <a:off x="6994974" y="2979133"/>
              <a:ext cx="626713" cy="234965"/>
            </a:xfrm>
            <a:prstGeom prst="ellipse">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7" name="Freeform 991"/>
            <p:cNvSpPr/>
            <p:nvPr/>
          </p:nvSpPr>
          <p:spPr bwMode="auto">
            <a:xfrm>
              <a:off x="6890108" y="2948069"/>
              <a:ext cx="806895" cy="464260"/>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78" name="Freeform 957"/>
          <p:cNvSpPr/>
          <p:nvPr/>
        </p:nvSpPr>
        <p:spPr bwMode="auto">
          <a:xfrm>
            <a:off x="9340687" y="4057317"/>
            <a:ext cx="806896" cy="650319"/>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79" name="Group 378"/>
          <p:cNvGrpSpPr/>
          <p:nvPr/>
        </p:nvGrpSpPr>
        <p:grpSpPr>
          <a:xfrm>
            <a:off x="9316208" y="3624909"/>
            <a:ext cx="856935" cy="600350"/>
            <a:chOff x="9354308" y="3485209"/>
            <a:chExt cx="856935" cy="600350"/>
          </a:xfrm>
        </p:grpSpPr>
        <p:grpSp>
          <p:nvGrpSpPr>
            <p:cNvPr id="380" name="Group 379"/>
            <p:cNvGrpSpPr/>
            <p:nvPr/>
          </p:nvGrpSpPr>
          <p:grpSpPr>
            <a:xfrm>
              <a:off x="9355857" y="3643290"/>
              <a:ext cx="855386" cy="442269"/>
              <a:chOff x="1329597" y="3742168"/>
              <a:chExt cx="1129205" cy="609439"/>
            </a:xfrm>
          </p:grpSpPr>
          <p:sp>
            <p:nvSpPr>
              <p:cNvPr id="38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8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8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nvGrpSpPr>
            <p:cNvPr id="381" name="Group 380"/>
            <p:cNvGrpSpPr/>
            <p:nvPr/>
          </p:nvGrpSpPr>
          <p:grpSpPr>
            <a:xfrm>
              <a:off x="9354308" y="3485209"/>
              <a:ext cx="855386" cy="442269"/>
              <a:chOff x="1329597" y="3742168"/>
              <a:chExt cx="1129205" cy="609439"/>
            </a:xfrm>
          </p:grpSpPr>
          <p:sp>
            <p:nvSpPr>
              <p:cNvPr id="382"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83"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4">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384"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grpSp>
      </p:grpSp>
      <p:grpSp>
        <p:nvGrpSpPr>
          <p:cNvPr id="388" name="Group 387"/>
          <p:cNvGrpSpPr/>
          <p:nvPr/>
        </p:nvGrpSpPr>
        <p:grpSpPr>
          <a:xfrm>
            <a:off x="9340687" y="3397782"/>
            <a:ext cx="806894" cy="464261"/>
            <a:chOff x="9378787" y="3258082"/>
            <a:chExt cx="806894" cy="464261"/>
          </a:xfrm>
        </p:grpSpPr>
        <p:sp>
          <p:nvSpPr>
            <p:cNvPr id="389" name="Oval 388"/>
            <p:cNvSpPr/>
            <p:nvPr/>
          </p:nvSpPr>
          <p:spPr bwMode="auto">
            <a:xfrm>
              <a:off x="9468644" y="3310118"/>
              <a:ext cx="626713" cy="234965"/>
            </a:xfrm>
            <a:prstGeom prst="ellipse">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0" name="Freeform 959"/>
            <p:cNvSpPr/>
            <p:nvPr/>
          </p:nvSpPr>
          <p:spPr bwMode="auto">
            <a:xfrm>
              <a:off x="9378787" y="3258082"/>
              <a:ext cx="806894" cy="464261"/>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91" name="Freeform: Shape 390"/>
          <p:cNvSpPr/>
          <p:nvPr/>
        </p:nvSpPr>
        <p:spPr>
          <a:xfrm>
            <a:off x="5305892" y="2418012"/>
            <a:ext cx="2478103"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ELASTIC DATABASE POOLS</a:t>
            </a:r>
          </a:p>
        </p:txBody>
      </p:sp>
      <p:sp>
        <p:nvSpPr>
          <p:cNvPr id="392" name="Oval 391"/>
          <p:cNvSpPr/>
          <p:nvPr/>
        </p:nvSpPr>
        <p:spPr>
          <a:xfrm>
            <a:off x="4765350" y="2295133"/>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3" name="Freeform: Shape 392"/>
          <p:cNvSpPr/>
          <p:nvPr/>
        </p:nvSpPr>
        <p:spPr>
          <a:xfrm>
            <a:off x="7239559" y="5998762"/>
            <a:ext cx="2505116"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ELASTIC DATABASE JOBS</a:t>
            </a:r>
          </a:p>
        </p:txBody>
      </p:sp>
      <p:sp>
        <p:nvSpPr>
          <p:cNvPr id="394" name="Oval 393"/>
          <p:cNvSpPr/>
          <p:nvPr/>
        </p:nvSpPr>
        <p:spPr>
          <a:xfrm>
            <a:off x="6692666" y="5875883"/>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5" name="Group 394"/>
          <p:cNvGrpSpPr/>
          <p:nvPr/>
        </p:nvGrpSpPr>
        <p:grpSpPr>
          <a:xfrm>
            <a:off x="5458275" y="2866275"/>
            <a:ext cx="4771506" cy="1838803"/>
            <a:chOff x="5496375" y="2726575"/>
            <a:chExt cx="4771506" cy="1838803"/>
          </a:xfrm>
        </p:grpSpPr>
        <p:sp>
          <p:nvSpPr>
            <p:cNvPr id="396" name="Rectangle 395"/>
            <p:cNvSpPr/>
            <p:nvPr/>
          </p:nvSpPr>
          <p:spPr>
            <a:xfrm>
              <a:off x="5496375" y="2726575"/>
              <a:ext cx="4771506" cy="1838801"/>
            </a:xfrm>
            <a:prstGeom prst="rect">
              <a:avLst/>
            </a:prstGeom>
            <a:solidFill>
              <a:srgbClr val="F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182"/>
            <p:cNvSpPr/>
            <p:nvPr/>
          </p:nvSpPr>
          <p:spPr bwMode="auto">
            <a:xfrm>
              <a:off x="5643098"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8" name="Freeform 182"/>
            <p:cNvSpPr/>
            <p:nvPr/>
          </p:nvSpPr>
          <p:spPr bwMode="auto">
            <a:xfrm>
              <a:off x="6889474"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9" name="Freeform 182"/>
            <p:cNvSpPr/>
            <p:nvPr/>
          </p:nvSpPr>
          <p:spPr bwMode="auto">
            <a:xfrm>
              <a:off x="8135850"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0" name="Freeform 182"/>
            <p:cNvSpPr/>
            <p:nvPr/>
          </p:nvSpPr>
          <p:spPr bwMode="auto">
            <a:xfrm>
              <a:off x="9382227" y="3540798"/>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1" name="Freeform: Shape 400"/>
            <p:cNvSpPr/>
            <p:nvPr/>
          </p:nvSpPr>
          <p:spPr bwMode="auto">
            <a:xfrm>
              <a:off x="5643098" y="3669951"/>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2" name="Freeform: Shape 401"/>
            <p:cNvSpPr/>
            <p:nvPr/>
          </p:nvSpPr>
          <p:spPr bwMode="auto">
            <a:xfrm>
              <a:off x="6889475" y="4034182"/>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03" name="Group 402"/>
          <p:cNvGrpSpPr/>
          <p:nvPr/>
        </p:nvGrpSpPr>
        <p:grpSpPr>
          <a:xfrm>
            <a:off x="5788706" y="5617115"/>
            <a:ext cx="437786" cy="531012"/>
            <a:chOff x="1373003" y="3722343"/>
            <a:chExt cx="506079" cy="613849"/>
          </a:xfrm>
        </p:grpSpPr>
        <p:sp>
          <p:nvSpPr>
            <p:cNvPr id="404" name="Rectangle 21"/>
            <p:cNvSpPr/>
            <p:nvPr/>
          </p:nvSpPr>
          <p:spPr>
            <a:xfrm>
              <a:off x="1396424" y="3727807"/>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TextBox 404"/>
            <p:cNvSpPr txBox="1"/>
            <p:nvPr/>
          </p:nvSpPr>
          <p:spPr>
            <a:xfrm>
              <a:off x="1373003" y="3722343"/>
              <a:ext cx="506079" cy="613849"/>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06" name="Group 405"/>
          <p:cNvGrpSpPr/>
          <p:nvPr/>
        </p:nvGrpSpPr>
        <p:grpSpPr>
          <a:xfrm>
            <a:off x="7036315" y="5617115"/>
            <a:ext cx="437786" cy="531012"/>
            <a:chOff x="1373003" y="3722343"/>
            <a:chExt cx="506079" cy="613849"/>
          </a:xfrm>
        </p:grpSpPr>
        <p:sp>
          <p:nvSpPr>
            <p:cNvPr id="407" name="Rectangle 21"/>
            <p:cNvSpPr/>
            <p:nvPr/>
          </p:nvSpPr>
          <p:spPr>
            <a:xfrm>
              <a:off x="1396424" y="3727807"/>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TextBox 407"/>
            <p:cNvSpPr txBox="1"/>
            <p:nvPr/>
          </p:nvSpPr>
          <p:spPr>
            <a:xfrm>
              <a:off x="1373003" y="3722343"/>
              <a:ext cx="506079" cy="613849"/>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09" name="Group 408"/>
          <p:cNvGrpSpPr/>
          <p:nvPr/>
        </p:nvGrpSpPr>
        <p:grpSpPr>
          <a:xfrm>
            <a:off x="8278886" y="5617115"/>
            <a:ext cx="437786" cy="531012"/>
            <a:chOff x="1373003" y="3722343"/>
            <a:chExt cx="506079" cy="613849"/>
          </a:xfrm>
        </p:grpSpPr>
        <p:sp>
          <p:nvSpPr>
            <p:cNvPr id="410" name="Rectangle 21"/>
            <p:cNvSpPr/>
            <p:nvPr/>
          </p:nvSpPr>
          <p:spPr>
            <a:xfrm>
              <a:off x="1396424" y="3727807"/>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TextBox 410"/>
            <p:cNvSpPr txBox="1"/>
            <p:nvPr/>
          </p:nvSpPr>
          <p:spPr>
            <a:xfrm>
              <a:off x="1373003" y="3722343"/>
              <a:ext cx="506079" cy="613849"/>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2" name="Group 411"/>
          <p:cNvGrpSpPr/>
          <p:nvPr/>
        </p:nvGrpSpPr>
        <p:grpSpPr>
          <a:xfrm>
            <a:off x="2684949" y="5617115"/>
            <a:ext cx="437786" cy="531012"/>
            <a:chOff x="1373003" y="3722343"/>
            <a:chExt cx="506079" cy="613849"/>
          </a:xfrm>
        </p:grpSpPr>
        <p:sp>
          <p:nvSpPr>
            <p:cNvPr id="413" name="Rectangle 21"/>
            <p:cNvSpPr/>
            <p:nvPr/>
          </p:nvSpPr>
          <p:spPr>
            <a:xfrm>
              <a:off x="1396424" y="3727807"/>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TextBox 413"/>
            <p:cNvSpPr txBox="1"/>
            <p:nvPr/>
          </p:nvSpPr>
          <p:spPr>
            <a:xfrm>
              <a:off x="1373003" y="3722343"/>
              <a:ext cx="506079" cy="613849"/>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4187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92"/>
                                        </p:tgtEl>
                                        <p:attrNameLst>
                                          <p:attrName>style.visibility</p:attrName>
                                        </p:attrNameLst>
                                      </p:cBhvr>
                                      <p:to>
                                        <p:strVal val="visible"/>
                                      </p:to>
                                    </p:set>
                                    <p:anim calcmode="lin" valueType="num">
                                      <p:cBhvr>
                                        <p:cTn id="13" dur="500" fill="hold"/>
                                        <p:tgtEl>
                                          <p:spTgt spid="392"/>
                                        </p:tgtEl>
                                        <p:attrNameLst>
                                          <p:attrName>ppt_w</p:attrName>
                                        </p:attrNameLst>
                                      </p:cBhvr>
                                      <p:tavLst>
                                        <p:tav tm="0">
                                          <p:val>
                                            <p:fltVal val="0"/>
                                          </p:val>
                                        </p:tav>
                                        <p:tav tm="100000">
                                          <p:val>
                                            <p:strVal val="#ppt_w"/>
                                          </p:val>
                                        </p:tav>
                                      </p:tavLst>
                                    </p:anim>
                                    <p:anim calcmode="lin" valueType="num">
                                      <p:cBhvr>
                                        <p:cTn id="14" dur="500" fill="hold"/>
                                        <p:tgtEl>
                                          <p:spTgt spid="392"/>
                                        </p:tgtEl>
                                        <p:attrNameLst>
                                          <p:attrName>ppt_h</p:attrName>
                                        </p:attrNameLst>
                                      </p:cBhvr>
                                      <p:tavLst>
                                        <p:tav tm="0">
                                          <p:val>
                                            <p:fltVal val="0"/>
                                          </p:val>
                                        </p:tav>
                                        <p:tav tm="100000">
                                          <p:val>
                                            <p:strVal val="#ppt_h"/>
                                          </p:val>
                                        </p:tav>
                                      </p:tavLst>
                                    </p:anim>
                                    <p:animEffect transition="in" filter="fade">
                                      <p:cBhvr>
                                        <p:cTn id="15" dur="500"/>
                                        <p:tgtEl>
                                          <p:spTgt spid="392"/>
                                        </p:tgtEl>
                                      </p:cBhvr>
                                    </p:animEffect>
                                  </p:childTnLst>
                                </p:cTn>
                              </p:par>
                            </p:childTnLst>
                          </p:cTn>
                        </p:par>
                        <p:par>
                          <p:cTn id="16" fill="hold">
                            <p:stCondLst>
                              <p:cond delay="500"/>
                            </p:stCondLst>
                            <p:childTnLst>
                              <p:par>
                                <p:cTn id="17" presetID="22" presetClass="entr" presetSubtype="8" fill="hold" grpId="0" nodeType="afterEffect">
                                  <p:stCondLst>
                                    <p:cond delay="250"/>
                                  </p:stCondLst>
                                  <p:childTnLst>
                                    <p:set>
                                      <p:cBhvr>
                                        <p:cTn id="18" dur="1" fill="hold">
                                          <p:stCondLst>
                                            <p:cond delay="0"/>
                                          </p:stCondLst>
                                        </p:cTn>
                                        <p:tgtEl>
                                          <p:spTgt spid="391"/>
                                        </p:tgtEl>
                                        <p:attrNameLst>
                                          <p:attrName>style.visibility</p:attrName>
                                        </p:attrNameLst>
                                      </p:cBhvr>
                                      <p:to>
                                        <p:strVal val="visible"/>
                                      </p:to>
                                    </p:set>
                                    <p:animEffect transition="in" filter="wipe(left)">
                                      <p:cBhvr>
                                        <p:cTn id="19" dur="500"/>
                                        <p:tgtEl>
                                          <p:spTgt spid="391"/>
                                        </p:tgtEl>
                                      </p:cBhvr>
                                    </p:animEffect>
                                  </p:childTnLst>
                                </p:cTn>
                              </p:par>
                              <p:par>
                                <p:cTn id="20" presetID="22" presetClass="entr" presetSubtype="8" fill="hold" nodeType="withEffect">
                                  <p:stCondLst>
                                    <p:cond delay="250"/>
                                  </p:stCondLst>
                                  <p:childTnLst>
                                    <p:set>
                                      <p:cBhvr>
                                        <p:cTn id="21" dur="1" fill="hold">
                                          <p:stCondLst>
                                            <p:cond delay="0"/>
                                          </p:stCondLst>
                                        </p:cTn>
                                        <p:tgtEl>
                                          <p:spTgt spid="335"/>
                                        </p:tgtEl>
                                        <p:attrNameLst>
                                          <p:attrName>style.visibility</p:attrName>
                                        </p:attrNameLst>
                                      </p:cBhvr>
                                      <p:to>
                                        <p:strVal val="visible"/>
                                      </p:to>
                                    </p:set>
                                    <p:animEffect transition="in" filter="wipe(left)">
                                      <p:cBhvr>
                                        <p:cTn id="22" dur="250"/>
                                        <p:tgtEl>
                                          <p:spTgt spid="335"/>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61"/>
                                        </p:tgtEl>
                                        <p:attrNameLst>
                                          <p:attrName>style.visibility</p:attrName>
                                        </p:attrNameLst>
                                      </p:cBhvr>
                                      <p:to>
                                        <p:strVal val="visible"/>
                                      </p:to>
                                    </p:set>
                                    <p:animEffect transition="in" filter="fade">
                                      <p:cBhvr>
                                        <p:cTn id="25" dur="500"/>
                                        <p:tgtEl>
                                          <p:spTgt spid="26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44"/>
                                        </p:tgtEl>
                                        <p:attrNameLst>
                                          <p:attrName>style.visibility</p:attrName>
                                        </p:attrNameLst>
                                      </p:cBhvr>
                                      <p:to>
                                        <p:strVal val="visible"/>
                                      </p:to>
                                    </p:set>
                                    <p:animEffect transition="in" filter="fade">
                                      <p:cBhvr>
                                        <p:cTn id="28" dur="500"/>
                                        <p:tgtEl>
                                          <p:spTgt spid="344"/>
                                        </p:tgtEl>
                                      </p:cBhvr>
                                    </p:animEffect>
                                  </p:childTnLst>
                                </p:cTn>
                              </p:par>
                              <p:par>
                                <p:cTn id="29" presetID="10" presetClass="exit" presetSubtype="0" fill="hold" nodeType="withEffect">
                                  <p:stCondLst>
                                    <p:cond delay="0"/>
                                  </p:stCondLst>
                                  <p:childTnLst>
                                    <p:animEffect transition="out" filter="fade">
                                      <p:cBhvr>
                                        <p:cTn id="30" dur="500"/>
                                        <p:tgtEl>
                                          <p:spTgt spid="395"/>
                                        </p:tgtEl>
                                      </p:cBhvr>
                                    </p:animEffect>
                                    <p:set>
                                      <p:cBhvr>
                                        <p:cTn id="31" dur="1" fill="hold">
                                          <p:stCondLst>
                                            <p:cond delay="499"/>
                                          </p:stCondLst>
                                        </p:cTn>
                                        <p:tgtEl>
                                          <p:spTgt spid="395"/>
                                        </p:tgtEl>
                                        <p:attrNameLst>
                                          <p:attrName>style.visibility</p:attrName>
                                        </p:attrNameLst>
                                      </p:cBhvr>
                                      <p:to>
                                        <p:strVal val="hidden"/>
                                      </p:to>
                                    </p:set>
                                  </p:childTnLst>
                                </p:cTn>
                              </p:par>
                              <p:par>
                                <p:cTn id="32" presetID="6" presetClass="emph" presetSubtype="0" repeatCount="indefinite" autoRev="1" fill="hold" nodeType="withEffect">
                                  <p:stCondLst>
                                    <p:cond delay="0"/>
                                  </p:stCondLst>
                                  <p:childTnLst>
                                    <p:animScale>
                                      <p:cBhvr>
                                        <p:cTn id="33" dur="1250" fill="hold"/>
                                        <p:tgtEl>
                                          <p:spTgt spid="345"/>
                                        </p:tgtEl>
                                      </p:cBhvr>
                                      <p:by x="100000" y="50000"/>
                                    </p:animScale>
                                  </p:childTnLst>
                                </p:cTn>
                              </p:par>
                              <p:par>
                                <p:cTn id="34" presetID="6" presetClass="emph" presetSubtype="0" repeatCount="indefinite" autoRev="1" fill="hold" nodeType="withEffect">
                                  <p:stCondLst>
                                    <p:cond delay="0"/>
                                  </p:stCondLst>
                                  <p:childTnLst>
                                    <p:animScale>
                                      <p:cBhvr>
                                        <p:cTn id="35" dur="1250" fill="hold"/>
                                        <p:tgtEl>
                                          <p:spTgt spid="358"/>
                                        </p:tgtEl>
                                      </p:cBhvr>
                                      <p:by x="100000" y="50000"/>
                                    </p:animScale>
                                  </p:childTnLst>
                                </p:cTn>
                              </p:par>
                              <p:par>
                                <p:cTn id="36" presetID="6" presetClass="emph" presetSubtype="0" repeatCount="indefinite" autoRev="1" fill="hold" nodeType="withEffect">
                                  <p:stCondLst>
                                    <p:cond delay="0"/>
                                  </p:stCondLst>
                                  <p:childTnLst>
                                    <p:animScale>
                                      <p:cBhvr>
                                        <p:cTn id="37" dur="1250" fill="hold"/>
                                        <p:tgtEl>
                                          <p:spTgt spid="336"/>
                                        </p:tgtEl>
                                      </p:cBhvr>
                                      <p:by x="100000" y="50000"/>
                                    </p:animScale>
                                  </p:childTnLst>
                                </p:cTn>
                              </p:par>
                              <p:par>
                                <p:cTn id="38" presetID="6" presetClass="emph" presetSubtype="0" repeatCount="indefinite" autoRev="1" fill="hold" nodeType="withEffect">
                                  <p:stCondLst>
                                    <p:cond delay="0"/>
                                  </p:stCondLst>
                                  <p:childTnLst>
                                    <p:animScale>
                                      <p:cBhvr>
                                        <p:cTn id="39" dur="1250" fill="hold"/>
                                        <p:tgtEl>
                                          <p:spTgt spid="379"/>
                                        </p:tgtEl>
                                      </p:cBhvr>
                                      <p:by x="100000" y="50000"/>
                                    </p:animScale>
                                  </p:childTnLst>
                                </p:cTn>
                              </p:par>
                              <p:par>
                                <p:cTn id="40" presetID="42" presetClass="path" presetSubtype="0" repeatCount="indefinite" autoRev="1" fill="hold" nodeType="withEffect">
                                  <p:stCondLst>
                                    <p:cond delay="0"/>
                                  </p:stCondLst>
                                  <p:childTnLst>
                                    <p:animMotion origin="layout" path="M 1.875E-6 3.33333E-6 L 0.00013 0.00717 " pathEditMode="relative" rAng="0" ptsTypes="AA">
                                      <p:cBhvr>
                                        <p:cTn id="41" dur="1250" fill="hold"/>
                                        <p:tgtEl>
                                          <p:spTgt spid="354"/>
                                        </p:tgtEl>
                                        <p:attrNameLst>
                                          <p:attrName>ppt_x</p:attrName>
                                          <p:attrName>ppt_y</p:attrName>
                                        </p:attrNameLst>
                                      </p:cBhvr>
                                      <p:rCtr x="0" y="347"/>
                                    </p:animMotion>
                                  </p:childTnLst>
                                </p:cTn>
                              </p:par>
                              <p:par>
                                <p:cTn id="42" presetID="42" presetClass="path" presetSubtype="0" repeatCount="indefinite" autoRev="1" fill="hold" nodeType="withEffect">
                                  <p:stCondLst>
                                    <p:cond delay="0"/>
                                  </p:stCondLst>
                                  <p:childTnLst>
                                    <p:animMotion origin="layout" path="M -2.08333E-6 2.22222E-6 L -0.00013 0.03009 " pathEditMode="relative" rAng="0" ptsTypes="AA">
                                      <p:cBhvr>
                                        <p:cTn id="43" dur="1250" fill="hold"/>
                                        <p:tgtEl>
                                          <p:spTgt spid="375"/>
                                        </p:tgtEl>
                                        <p:attrNameLst>
                                          <p:attrName>ppt_x</p:attrName>
                                          <p:attrName>ppt_y</p:attrName>
                                        </p:attrNameLst>
                                      </p:cBhvr>
                                      <p:rCtr x="-13" y="1505"/>
                                    </p:animMotion>
                                  </p:childTnLst>
                                </p:cTn>
                              </p:par>
                              <p:par>
                                <p:cTn id="44" presetID="42" presetClass="path" presetSubtype="0" repeatCount="indefinite" autoRev="1" fill="hold" nodeType="withEffect">
                                  <p:stCondLst>
                                    <p:cond delay="0"/>
                                  </p:stCondLst>
                                  <p:childTnLst>
                                    <p:animMotion origin="layout" path="M 4.58333E-6 -2.22222E-6 L 4.58333E-6 0.00972 " pathEditMode="relative" rAng="0" ptsTypes="AA">
                                      <p:cBhvr>
                                        <p:cTn id="45" dur="1250" fill="hold"/>
                                        <p:tgtEl>
                                          <p:spTgt spid="341"/>
                                        </p:tgtEl>
                                        <p:attrNameLst>
                                          <p:attrName>ppt_x</p:attrName>
                                          <p:attrName>ppt_y</p:attrName>
                                        </p:attrNameLst>
                                      </p:cBhvr>
                                      <p:rCtr x="0" y="486"/>
                                    </p:animMotion>
                                  </p:childTnLst>
                                </p:cTn>
                              </p:par>
                              <p:par>
                                <p:cTn id="46" presetID="42" presetClass="path" presetSubtype="0" repeatCount="indefinite" autoRev="1" fill="hold" nodeType="withEffect">
                                  <p:stCondLst>
                                    <p:cond delay="0"/>
                                  </p:stCondLst>
                                  <p:childTnLst>
                                    <p:animMotion origin="layout" path="M 1.25E-6 3.33333E-6 L 1.25E-6 0.01551 " pathEditMode="relative" rAng="0" ptsTypes="AA">
                                      <p:cBhvr>
                                        <p:cTn id="47" dur="1250" fill="hold"/>
                                        <p:tgtEl>
                                          <p:spTgt spid="388"/>
                                        </p:tgtEl>
                                        <p:attrNameLst>
                                          <p:attrName>ppt_x</p:attrName>
                                          <p:attrName>ppt_y</p:attrName>
                                        </p:attrNameLst>
                                      </p:cBhvr>
                                      <p:rCtr x="0" y="764"/>
                                    </p:animMotion>
                                  </p:childTnLst>
                                </p:cTn>
                              </p:par>
                            </p:childTnLst>
                          </p:cTn>
                        </p:par>
                        <p:par>
                          <p:cTn id="48" fill="hold">
                            <p:stCondLst>
                              <p:cond delay="3000"/>
                            </p:stCondLst>
                            <p:childTnLst>
                              <p:par>
                                <p:cTn id="49" presetID="53" presetClass="entr" presetSubtype="16" fill="hold" grpId="0" nodeType="afterEffect">
                                  <p:stCondLst>
                                    <p:cond delay="0"/>
                                  </p:stCondLst>
                                  <p:childTnLst>
                                    <p:set>
                                      <p:cBhvr>
                                        <p:cTn id="50" dur="1" fill="hold">
                                          <p:stCondLst>
                                            <p:cond delay="0"/>
                                          </p:stCondLst>
                                        </p:cTn>
                                        <p:tgtEl>
                                          <p:spTgt spid="394"/>
                                        </p:tgtEl>
                                        <p:attrNameLst>
                                          <p:attrName>style.visibility</p:attrName>
                                        </p:attrNameLst>
                                      </p:cBhvr>
                                      <p:to>
                                        <p:strVal val="visible"/>
                                      </p:to>
                                    </p:set>
                                    <p:anim calcmode="lin" valueType="num">
                                      <p:cBhvr>
                                        <p:cTn id="51" dur="500" fill="hold"/>
                                        <p:tgtEl>
                                          <p:spTgt spid="394"/>
                                        </p:tgtEl>
                                        <p:attrNameLst>
                                          <p:attrName>ppt_w</p:attrName>
                                        </p:attrNameLst>
                                      </p:cBhvr>
                                      <p:tavLst>
                                        <p:tav tm="0">
                                          <p:val>
                                            <p:fltVal val="0"/>
                                          </p:val>
                                        </p:tav>
                                        <p:tav tm="100000">
                                          <p:val>
                                            <p:strVal val="#ppt_w"/>
                                          </p:val>
                                        </p:tav>
                                      </p:tavLst>
                                    </p:anim>
                                    <p:anim calcmode="lin" valueType="num">
                                      <p:cBhvr>
                                        <p:cTn id="52" dur="500" fill="hold"/>
                                        <p:tgtEl>
                                          <p:spTgt spid="394"/>
                                        </p:tgtEl>
                                        <p:attrNameLst>
                                          <p:attrName>ppt_h</p:attrName>
                                        </p:attrNameLst>
                                      </p:cBhvr>
                                      <p:tavLst>
                                        <p:tav tm="0">
                                          <p:val>
                                            <p:fltVal val="0"/>
                                          </p:val>
                                        </p:tav>
                                        <p:tav tm="100000">
                                          <p:val>
                                            <p:strVal val="#ppt_h"/>
                                          </p:val>
                                        </p:tav>
                                      </p:tavLst>
                                    </p:anim>
                                    <p:animEffect transition="in" filter="fade">
                                      <p:cBhvr>
                                        <p:cTn id="53" dur="500"/>
                                        <p:tgtEl>
                                          <p:spTgt spid="394"/>
                                        </p:tgtEl>
                                      </p:cBhvr>
                                    </p:animEffect>
                                  </p:childTnLst>
                                </p:cTn>
                              </p:par>
                            </p:childTnLst>
                          </p:cTn>
                        </p:par>
                        <p:par>
                          <p:cTn id="54" fill="hold">
                            <p:stCondLst>
                              <p:cond delay="3500"/>
                            </p:stCondLst>
                            <p:childTnLst>
                              <p:par>
                                <p:cTn id="55" presetID="22" presetClass="entr" presetSubtype="8" fill="hold" grpId="0" nodeType="afterEffect">
                                  <p:stCondLst>
                                    <p:cond delay="250"/>
                                  </p:stCondLst>
                                  <p:childTnLst>
                                    <p:set>
                                      <p:cBhvr>
                                        <p:cTn id="56" dur="1" fill="hold">
                                          <p:stCondLst>
                                            <p:cond delay="0"/>
                                          </p:stCondLst>
                                        </p:cTn>
                                        <p:tgtEl>
                                          <p:spTgt spid="393"/>
                                        </p:tgtEl>
                                        <p:attrNameLst>
                                          <p:attrName>style.visibility</p:attrName>
                                        </p:attrNameLst>
                                      </p:cBhvr>
                                      <p:to>
                                        <p:strVal val="visible"/>
                                      </p:to>
                                    </p:set>
                                    <p:animEffect transition="in" filter="wipe(left)">
                                      <p:cBhvr>
                                        <p:cTn id="57" dur="500"/>
                                        <p:tgtEl>
                                          <p:spTgt spid="393"/>
                                        </p:tgtEl>
                                      </p:cBhvr>
                                    </p:animEffect>
                                  </p:childTnLst>
                                </p:cTn>
                              </p:par>
                            </p:childTnLst>
                          </p:cTn>
                        </p:par>
                        <p:par>
                          <p:cTn id="58" fill="hold">
                            <p:stCondLst>
                              <p:cond delay="4250"/>
                            </p:stCondLst>
                            <p:childTnLst>
                              <p:par>
                                <p:cTn id="59" presetID="1" presetClass="entr" presetSubtype="0" fill="hold" nodeType="afterEffect">
                                  <p:stCondLst>
                                    <p:cond delay="0"/>
                                  </p:stCondLst>
                                  <p:childTnLst>
                                    <p:set>
                                      <p:cBhvr>
                                        <p:cTn id="60" dur="1" fill="hold">
                                          <p:stCondLst>
                                            <p:cond delay="0"/>
                                          </p:stCondLst>
                                        </p:cTn>
                                        <p:tgtEl>
                                          <p:spTgt spid="412"/>
                                        </p:tgtEl>
                                        <p:attrNameLst>
                                          <p:attrName>style.visibility</p:attrName>
                                        </p:attrNameLst>
                                      </p:cBhvr>
                                      <p:to>
                                        <p:strVal val="visible"/>
                                      </p:to>
                                    </p:set>
                                  </p:childTnLst>
                                </p:cTn>
                              </p:par>
                            </p:childTnLst>
                          </p:cTn>
                        </p:par>
                        <p:par>
                          <p:cTn id="61" fill="hold">
                            <p:stCondLst>
                              <p:cond delay="4250"/>
                            </p:stCondLst>
                            <p:childTnLst>
                              <p:par>
                                <p:cTn id="62" presetID="22" presetClass="entr" presetSubtype="8" fill="hold" nodeType="afterEffect">
                                  <p:stCondLst>
                                    <p:cond delay="0"/>
                                  </p:stCondLst>
                                  <p:childTnLst>
                                    <p:set>
                                      <p:cBhvr>
                                        <p:cTn id="63" dur="1" fill="hold">
                                          <p:stCondLst>
                                            <p:cond delay="0"/>
                                          </p:stCondLst>
                                        </p:cTn>
                                        <p:tgtEl>
                                          <p:spTgt spid="270"/>
                                        </p:tgtEl>
                                        <p:attrNameLst>
                                          <p:attrName>style.visibility</p:attrName>
                                        </p:attrNameLst>
                                      </p:cBhvr>
                                      <p:to>
                                        <p:strVal val="visible"/>
                                      </p:to>
                                    </p:set>
                                    <p:animEffect transition="in" filter="wipe(left)">
                                      <p:cBhvr>
                                        <p:cTn id="64" dur="1000"/>
                                        <p:tgtEl>
                                          <p:spTgt spid="270"/>
                                        </p:tgtEl>
                                      </p:cBhvr>
                                    </p:animEffect>
                                  </p:childTnLst>
                                </p:cTn>
                              </p:par>
                              <p:par>
                                <p:cTn id="65" presetID="43" presetClass="path" presetSubtype="0" accel="50000" decel="50000" fill="hold" nodeType="withEffect">
                                  <p:stCondLst>
                                    <p:cond delay="0"/>
                                  </p:stCondLst>
                                  <p:childTnLst>
                                    <p:animMotion origin="layout" path="M -1.04167E-6 -0.00023 L 0.56055 -0.00139 C 0.56055 -0.01968 0.56107 -0.09005 0.56107 -0.10764 " pathEditMode="relative" rAng="0" ptsTypes="AAA">
                                      <p:cBhvr>
                                        <p:cTn id="66" dur="1500" fill="hold"/>
                                        <p:tgtEl>
                                          <p:spTgt spid="412"/>
                                        </p:tgtEl>
                                        <p:attrNameLst>
                                          <p:attrName>ppt_x</p:attrName>
                                          <p:attrName>ppt_y</p:attrName>
                                        </p:attrNameLst>
                                      </p:cBhvr>
                                      <p:rCtr x="28047" y="-5370"/>
                                    </p:animMotion>
                                  </p:childTnLst>
                                </p:cTn>
                              </p:par>
                              <p:par>
                                <p:cTn id="67" presetID="10" presetClass="entr" presetSubtype="0" fill="hold" grpId="0" nodeType="withEffect">
                                  <p:stCondLst>
                                    <p:cond delay="250"/>
                                  </p:stCondLst>
                                  <p:childTnLst>
                                    <p:set>
                                      <p:cBhvr>
                                        <p:cTn id="68" dur="1" fill="hold">
                                          <p:stCondLst>
                                            <p:cond delay="0"/>
                                          </p:stCondLst>
                                        </p:cTn>
                                        <p:tgtEl>
                                          <p:spTgt spid="334"/>
                                        </p:tgtEl>
                                        <p:attrNameLst>
                                          <p:attrName>style.visibility</p:attrName>
                                        </p:attrNameLst>
                                      </p:cBhvr>
                                      <p:to>
                                        <p:strVal val="visible"/>
                                      </p:to>
                                    </p:set>
                                    <p:animEffect transition="in" filter="fade">
                                      <p:cBhvr>
                                        <p:cTn id="69" dur="500"/>
                                        <p:tgtEl>
                                          <p:spTgt spid="334"/>
                                        </p:tgtEl>
                                      </p:cBhvr>
                                    </p:animEffect>
                                  </p:childTnLst>
                                </p:cTn>
                              </p:par>
                              <p:par>
                                <p:cTn id="70" presetID="22" presetClass="entr" presetSubtype="4" fill="hold" nodeType="with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ipe(down)">
                                      <p:cBhvr>
                                        <p:cTn id="72" dur="500"/>
                                        <p:tgtEl>
                                          <p:spTgt spid="327"/>
                                        </p:tgtEl>
                                      </p:cBhvr>
                                    </p:animEffect>
                                  </p:childTnLst>
                                </p:cTn>
                              </p:par>
                              <p:par>
                                <p:cTn id="73" presetID="1" presetClass="entr" presetSubtype="0" fill="hold" nodeType="withEffect">
                                  <p:stCondLst>
                                    <p:cond delay="1000"/>
                                  </p:stCondLst>
                                  <p:childTnLst>
                                    <p:set>
                                      <p:cBhvr>
                                        <p:cTn id="74" dur="1" fill="hold">
                                          <p:stCondLst>
                                            <p:cond delay="0"/>
                                          </p:stCondLst>
                                        </p:cTn>
                                        <p:tgtEl>
                                          <p:spTgt spid="403"/>
                                        </p:tgtEl>
                                        <p:attrNameLst>
                                          <p:attrName>style.visibility</p:attrName>
                                        </p:attrNameLst>
                                      </p:cBhvr>
                                      <p:to>
                                        <p:strVal val="visible"/>
                                      </p:to>
                                    </p:set>
                                  </p:childTnLst>
                                </p:cTn>
                              </p:par>
                              <p:par>
                                <p:cTn id="75" presetID="64" presetClass="path" presetSubtype="0" decel="50000" fill="hold" nodeType="withEffect">
                                  <p:stCondLst>
                                    <p:cond delay="1000"/>
                                  </p:stCondLst>
                                  <p:childTnLst>
                                    <p:animMotion origin="layout" path="M 1.66667E-6 1.11111E-6 L 1.66667E-6 -0.10718 " pathEditMode="relative" rAng="0" ptsTypes="AA">
                                      <p:cBhvr>
                                        <p:cTn id="76" dur="500" fill="hold"/>
                                        <p:tgtEl>
                                          <p:spTgt spid="403"/>
                                        </p:tgtEl>
                                        <p:attrNameLst>
                                          <p:attrName>ppt_x</p:attrName>
                                          <p:attrName>ppt_y</p:attrName>
                                        </p:attrNameLst>
                                      </p:cBhvr>
                                      <p:rCtr x="0" y="-5370"/>
                                    </p:animMotion>
                                  </p:childTnLst>
                                </p:cTn>
                              </p:par>
                              <p:par>
                                <p:cTn id="77" presetID="22" presetClass="entr" presetSubtype="4" fill="hold" nodeType="withEffect">
                                  <p:stCondLst>
                                    <p:cond delay="550"/>
                                  </p:stCondLst>
                                  <p:childTnLst>
                                    <p:set>
                                      <p:cBhvr>
                                        <p:cTn id="78" dur="1" fill="hold">
                                          <p:stCondLst>
                                            <p:cond delay="0"/>
                                          </p:stCondLst>
                                        </p:cTn>
                                        <p:tgtEl>
                                          <p:spTgt spid="326"/>
                                        </p:tgtEl>
                                        <p:attrNameLst>
                                          <p:attrName>style.visibility</p:attrName>
                                        </p:attrNameLst>
                                      </p:cBhvr>
                                      <p:to>
                                        <p:strVal val="visible"/>
                                      </p:to>
                                    </p:set>
                                    <p:animEffect transition="in" filter="wipe(down)">
                                      <p:cBhvr>
                                        <p:cTn id="79" dur="500"/>
                                        <p:tgtEl>
                                          <p:spTgt spid="326"/>
                                        </p:tgtEl>
                                      </p:cBhvr>
                                    </p:animEffect>
                                  </p:childTnLst>
                                </p:cTn>
                              </p:par>
                              <p:par>
                                <p:cTn id="80" presetID="1" presetClass="entr" presetSubtype="0" fill="hold" nodeType="withEffect">
                                  <p:stCondLst>
                                    <p:cond delay="1000"/>
                                  </p:stCondLst>
                                  <p:childTnLst>
                                    <p:set>
                                      <p:cBhvr>
                                        <p:cTn id="81" dur="1" fill="hold">
                                          <p:stCondLst>
                                            <p:cond delay="0"/>
                                          </p:stCondLst>
                                        </p:cTn>
                                        <p:tgtEl>
                                          <p:spTgt spid="406"/>
                                        </p:tgtEl>
                                        <p:attrNameLst>
                                          <p:attrName>style.visibility</p:attrName>
                                        </p:attrNameLst>
                                      </p:cBhvr>
                                      <p:to>
                                        <p:strVal val="visible"/>
                                      </p:to>
                                    </p:set>
                                  </p:childTnLst>
                                </p:cTn>
                              </p:par>
                              <p:par>
                                <p:cTn id="82" presetID="64" presetClass="path" presetSubtype="0" decel="50000" fill="hold" nodeType="withEffect">
                                  <p:stCondLst>
                                    <p:cond delay="1000"/>
                                  </p:stCondLst>
                                  <p:childTnLst>
                                    <p:animMotion origin="layout" path="M -2.08333E-6 1.11111E-6 L -2.08333E-6 -0.10579 " pathEditMode="relative" rAng="0" ptsTypes="AA">
                                      <p:cBhvr>
                                        <p:cTn id="83" dur="500" fill="hold"/>
                                        <p:tgtEl>
                                          <p:spTgt spid="406"/>
                                        </p:tgtEl>
                                        <p:attrNameLst>
                                          <p:attrName>ppt_x</p:attrName>
                                          <p:attrName>ppt_y</p:attrName>
                                        </p:attrNameLst>
                                      </p:cBhvr>
                                      <p:rCtr x="0" y="-5301"/>
                                    </p:animMotion>
                                  </p:childTnLst>
                                </p:cTn>
                              </p:par>
                              <p:par>
                                <p:cTn id="84" presetID="22" presetClass="entr" presetSubtype="4" fill="hold" nodeType="withEffect">
                                  <p:stCondLst>
                                    <p:cond delay="650"/>
                                  </p:stCondLst>
                                  <p:childTnLst>
                                    <p:set>
                                      <p:cBhvr>
                                        <p:cTn id="85" dur="1" fill="hold">
                                          <p:stCondLst>
                                            <p:cond delay="0"/>
                                          </p:stCondLst>
                                        </p:cTn>
                                        <p:tgtEl>
                                          <p:spTgt spid="272"/>
                                        </p:tgtEl>
                                        <p:attrNameLst>
                                          <p:attrName>style.visibility</p:attrName>
                                        </p:attrNameLst>
                                      </p:cBhvr>
                                      <p:to>
                                        <p:strVal val="visible"/>
                                      </p:to>
                                    </p:set>
                                    <p:animEffect transition="in" filter="wipe(down)">
                                      <p:cBhvr>
                                        <p:cTn id="86" dur="500"/>
                                        <p:tgtEl>
                                          <p:spTgt spid="272"/>
                                        </p:tgtEl>
                                      </p:cBhvr>
                                    </p:animEffect>
                                  </p:childTnLst>
                                </p:cTn>
                              </p:par>
                              <p:par>
                                <p:cTn id="87" presetID="1" presetClass="entr" presetSubtype="0" fill="hold" nodeType="withEffect">
                                  <p:stCondLst>
                                    <p:cond delay="1000"/>
                                  </p:stCondLst>
                                  <p:childTnLst>
                                    <p:set>
                                      <p:cBhvr>
                                        <p:cTn id="88" dur="1" fill="hold">
                                          <p:stCondLst>
                                            <p:cond delay="0"/>
                                          </p:stCondLst>
                                        </p:cTn>
                                        <p:tgtEl>
                                          <p:spTgt spid="409"/>
                                        </p:tgtEl>
                                        <p:attrNameLst>
                                          <p:attrName>style.visibility</p:attrName>
                                        </p:attrNameLst>
                                      </p:cBhvr>
                                      <p:to>
                                        <p:strVal val="visible"/>
                                      </p:to>
                                    </p:set>
                                  </p:childTnLst>
                                </p:cTn>
                              </p:par>
                              <p:par>
                                <p:cTn id="89" presetID="64" presetClass="path" presetSubtype="0" decel="50000" fill="hold" nodeType="withEffect">
                                  <p:stCondLst>
                                    <p:cond delay="1000"/>
                                  </p:stCondLst>
                                  <p:childTnLst>
                                    <p:animMotion origin="layout" path="M 4.79167E-6 1.11111E-6 L 4.79167E-6 -0.10533 " pathEditMode="relative" rAng="0" ptsTypes="AA">
                                      <p:cBhvr>
                                        <p:cTn id="90" dur="500" fill="hold"/>
                                        <p:tgtEl>
                                          <p:spTgt spid="409"/>
                                        </p:tgtEl>
                                        <p:attrNameLst>
                                          <p:attrName>ppt_x</p:attrName>
                                          <p:attrName>ppt_y</p:attrName>
                                        </p:attrNameLst>
                                      </p:cBhvr>
                                      <p:rCtr x="0" y="-5278"/>
                                    </p:animMotion>
                                  </p:childTnLst>
                                </p:cTn>
                              </p:par>
                              <p:par>
                                <p:cTn id="91" presetID="22" presetClass="entr" presetSubtype="4" fill="hold" nodeType="withEffect">
                                  <p:stCondLst>
                                    <p:cond delay="750"/>
                                  </p:stCondLst>
                                  <p:childTnLst>
                                    <p:set>
                                      <p:cBhvr>
                                        <p:cTn id="92" dur="1" fill="hold">
                                          <p:stCondLst>
                                            <p:cond delay="0"/>
                                          </p:stCondLst>
                                        </p:cTn>
                                        <p:tgtEl>
                                          <p:spTgt spid="271"/>
                                        </p:tgtEl>
                                        <p:attrNameLst>
                                          <p:attrName>style.visibility</p:attrName>
                                        </p:attrNameLst>
                                      </p:cBhvr>
                                      <p:to>
                                        <p:strVal val="visible"/>
                                      </p:to>
                                    </p:set>
                                    <p:animEffect transition="in" filter="wipe(down)">
                                      <p:cBhvr>
                                        <p:cTn id="9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1" grpId="0" animBg="1"/>
      <p:bldP spid="334" grpId="0"/>
      <p:bldP spid="344" grpId="0" animBg="1"/>
      <p:bldP spid="391" grpId="0" animBg="1"/>
      <p:bldP spid="392" grpId="0" animBg="1"/>
      <p:bldP spid="393" grpId="0" animBg="1"/>
      <p:bldP spid="39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4811" t="16890"/>
          <a:stretch/>
        </p:blipFill>
        <p:spPr>
          <a:xfrm>
            <a:off x="6597312" y="0"/>
            <a:ext cx="5594687"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Build multitenant cloud-based apps with customer isolation and efficiency </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3.1</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4"/>
                    </a:gs>
                    <a:gs pos="100000">
                      <a:schemeClr val="accent4"/>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38321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1" name="Freeform: Shape 260"/>
          <p:cNvSpPr/>
          <p:nvPr/>
        </p:nvSpPr>
        <p:spPr bwMode="auto">
          <a:xfrm>
            <a:off x="6648252" y="1941498"/>
            <a:ext cx="327625" cy="277903"/>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3" name="Freeform: Shape 262"/>
          <p:cNvSpPr/>
          <p:nvPr/>
        </p:nvSpPr>
        <p:spPr bwMode="auto">
          <a:xfrm>
            <a:off x="6643445" y="2994094"/>
            <a:ext cx="327625" cy="277903"/>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4" name="Freeform: Shape 263"/>
          <p:cNvSpPr/>
          <p:nvPr/>
        </p:nvSpPr>
        <p:spPr bwMode="auto">
          <a:xfrm>
            <a:off x="6635317" y="4051955"/>
            <a:ext cx="327625" cy="277903"/>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5" name="Freeform: Shape 264"/>
          <p:cNvSpPr/>
          <p:nvPr/>
        </p:nvSpPr>
        <p:spPr bwMode="auto">
          <a:xfrm>
            <a:off x="6644841" y="5111990"/>
            <a:ext cx="327625" cy="277903"/>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02" name="Group 301"/>
          <p:cNvGrpSpPr/>
          <p:nvPr/>
        </p:nvGrpSpPr>
        <p:grpSpPr>
          <a:xfrm>
            <a:off x="2201935" y="4111903"/>
            <a:ext cx="2170745" cy="1420205"/>
            <a:chOff x="9210545" y="5074015"/>
            <a:chExt cx="2021653" cy="1322662"/>
          </a:xfrm>
        </p:grpSpPr>
        <p:pic>
          <p:nvPicPr>
            <p:cNvPr id="303" name="Graphic 30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304" name="Graphic 30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9791257" cy="899665"/>
          </a:xfrm>
        </p:spPr>
        <p:txBody>
          <a:bodyPr/>
          <a:lstStyle/>
          <a:p>
            <a:r>
              <a:rPr lang="en-US" sz="4000" dirty="0"/>
              <a:t>Leverage built-in service intelligence for greater performance and data security</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p:cNvGrpSpPr/>
          <p:nvPr/>
        </p:nvGrpSpPr>
        <p:grpSpPr>
          <a:xfrm>
            <a:off x="9010101" y="3757607"/>
            <a:ext cx="1597339" cy="939269"/>
            <a:chOff x="8550671" y="5613930"/>
            <a:chExt cx="1597339" cy="939269"/>
          </a:xfrm>
        </p:grpSpPr>
        <p:sp>
          <p:nvSpPr>
            <p:cNvPr id="23" name="Rectangle 22"/>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Serious query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performance issues</a:t>
              </a:r>
            </a:p>
          </p:txBody>
        </p:sp>
        <p:grpSp>
          <p:nvGrpSpPr>
            <p:cNvPr id="7" name="Group 6"/>
            <p:cNvGrpSpPr/>
            <p:nvPr/>
          </p:nvGrpSpPr>
          <p:grpSpPr>
            <a:xfrm>
              <a:off x="8550671" y="5613930"/>
              <a:ext cx="1597338" cy="453446"/>
              <a:chOff x="8550671" y="5613930"/>
              <a:chExt cx="1597338" cy="453446"/>
            </a:xfrm>
          </p:grpSpPr>
          <p:sp>
            <p:nvSpPr>
              <p:cNvPr id="25" name="Arrow: Pentagon 2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cxnSp>
        <p:nvCxnSpPr>
          <p:cNvPr id="139" name="Straight Connector 138"/>
          <p:cNvCxnSpPr/>
          <p:nvPr/>
        </p:nvCxnSpPr>
        <p:spPr>
          <a:xfrm>
            <a:off x="7280692" y="2636354"/>
            <a:ext cx="1092196" cy="0"/>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280692" y="3694568"/>
            <a:ext cx="748119" cy="1239"/>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280692" y="4755263"/>
            <a:ext cx="748117" cy="3871"/>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7280692" y="5807498"/>
            <a:ext cx="748117" cy="7220"/>
          </a:xfrm>
          <a:prstGeom prst="line">
            <a:avLst/>
          </a:prstGeom>
          <a:ln w="158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242101" y="2636296"/>
            <a:ext cx="1092196"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7245129" y="3694510"/>
            <a:ext cx="748119" cy="1239"/>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239928" y="4755205"/>
            <a:ext cx="748117" cy="3871"/>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7242952" y="5807440"/>
            <a:ext cx="748117" cy="722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928509" y="3719539"/>
            <a:ext cx="1657531" cy="1234194"/>
            <a:chOff x="3104055" y="3815075"/>
            <a:chExt cx="1233943" cy="918791"/>
          </a:xfrm>
        </p:grpSpPr>
        <p:sp>
          <p:nvSpPr>
            <p:cNvPr id="149" name="Rectangle 148"/>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51" name="Freeform 182"/>
          <p:cNvSpPr/>
          <p:nvPr/>
        </p:nvSpPr>
        <p:spPr bwMode="auto">
          <a:xfrm>
            <a:off x="7963146" y="2234504"/>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Freeform 182"/>
          <p:cNvSpPr/>
          <p:nvPr/>
        </p:nvSpPr>
        <p:spPr bwMode="auto">
          <a:xfrm>
            <a:off x="7963146" y="3277950"/>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Freeform 182"/>
          <p:cNvSpPr/>
          <p:nvPr/>
        </p:nvSpPr>
        <p:spPr bwMode="auto">
          <a:xfrm>
            <a:off x="7963146" y="4321396"/>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4" name="Freeform 182"/>
          <p:cNvSpPr/>
          <p:nvPr/>
        </p:nvSpPr>
        <p:spPr bwMode="auto">
          <a:xfrm>
            <a:off x="7963146" y="5364840"/>
            <a:ext cx="611064" cy="77929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5" name="Group 154"/>
          <p:cNvGrpSpPr/>
          <p:nvPr/>
        </p:nvGrpSpPr>
        <p:grpSpPr>
          <a:xfrm>
            <a:off x="6293085" y="2213738"/>
            <a:ext cx="1009976" cy="752027"/>
            <a:chOff x="2331433" y="3147790"/>
            <a:chExt cx="927810" cy="694772"/>
          </a:xfrm>
          <a:solidFill>
            <a:schemeClr val="accent4">
              <a:lumMod val="75000"/>
            </a:schemeClr>
          </a:solidFill>
        </p:grpSpPr>
        <p:sp>
          <p:nvSpPr>
            <p:cNvPr id="156" name="Rectangle 155"/>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1</a:t>
              </a:r>
            </a:p>
          </p:txBody>
        </p:sp>
        <p:sp>
          <p:nvSpPr>
            <p:cNvPr id="157"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58" name="Rectangle 157"/>
          <p:cNvSpPr/>
          <p:nvPr/>
        </p:nvSpPr>
        <p:spPr>
          <a:xfrm>
            <a:off x="6293084" y="2234500"/>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9" name="Group 158"/>
          <p:cNvGrpSpPr/>
          <p:nvPr/>
        </p:nvGrpSpPr>
        <p:grpSpPr>
          <a:xfrm>
            <a:off x="6293084" y="3273195"/>
            <a:ext cx="1009973" cy="752026"/>
            <a:chOff x="2331433" y="3147790"/>
            <a:chExt cx="927809" cy="694770"/>
          </a:xfrm>
          <a:solidFill>
            <a:srgbClr val="107C10"/>
          </a:solidFill>
        </p:grpSpPr>
        <p:sp>
          <p:nvSpPr>
            <p:cNvPr id="160" name="Rectangle 159"/>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2</a:t>
              </a:r>
            </a:p>
          </p:txBody>
        </p:sp>
        <p:sp>
          <p:nvSpPr>
            <p:cNvPr id="16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3" name="Rectangle 162"/>
          <p:cNvSpPr/>
          <p:nvPr/>
        </p:nvSpPr>
        <p:spPr>
          <a:xfrm>
            <a:off x="6293083" y="3293956"/>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4" name="Group 163"/>
          <p:cNvGrpSpPr/>
          <p:nvPr/>
        </p:nvGrpSpPr>
        <p:grpSpPr>
          <a:xfrm>
            <a:off x="6293084" y="4332651"/>
            <a:ext cx="1009973" cy="752026"/>
            <a:chOff x="2331433" y="3147790"/>
            <a:chExt cx="927809" cy="694770"/>
          </a:xfrm>
          <a:solidFill>
            <a:srgbClr val="107C10"/>
          </a:solidFill>
        </p:grpSpPr>
        <p:sp>
          <p:nvSpPr>
            <p:cNvPr id="165" name="Rectangle 164"/>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3</a:t>
              </a:r>
            </a:p>
          </p:txBody>
        </p:sp>
        <p:sp>
          <p:nvSpPr>
            <p:cNvPr id="16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7" name="Rectangle 166"/>
          <p:cNvSpPr/>
          <p:nvPr/>
        </p:nvSpPr>
        <p:spPr>
          <a:xfrm>
            <a:off x="6293083" y="4353412"/>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8" name="Group 167"/>
          <p:cNvGrpSpPr/>
          <p:nvPr/>
        </p:nvGrpSpPr>
        <p:grpSpPr>
          <a:xfrm>
            <a:off x="6293084" y="5392106"/>
            <a:ext cx="1009973" cy="752026"/>
            <a:chOff x="2331433" y="3147790"/>
            <a:chExt cx="927809" cy="694770"/>
          </a:xfrm>
          <a:solidFill>
            <a:srgbClr val="107C10"/>
          </a:solidFill>
        </p:grpSpPr>
        <p:sp>
          <p:nvSpPr>
            <p:cNvPr id="169" name="Rectangle 168"/>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4</a:t>
              </a:r>
            </a:p>
          </p:txBody>
        </p:sp>
        <p:sp>
          <p:nvSpPr>
            <p:cNvPr id="1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71" name="Rectangle 170"/>
          <p:cNvSpPr/>
          <p:nvPr/>
        </p:nvSpPr>
        <p:spPr>
          <a:xfrm>
            <a:off x="6293083" y="5412867"/>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2" name="Straight Connector 171"/>
          <p:cNvCxnSpPr>
            <a:stCxn id="156" idx="1"/>
            <a:endCxn id="149" idx="3"/>
          </p:cNvCxnSpPr>
          <p:nvPr/>
        </p:nvCxnSpPr>
        <p:spPr>
          <a:xfrm flipH="1">
            <a:off x="4586040" y="2634117"/>
            <a:ext cx="1707046" cy="1775327"/>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0" idx="1"/>
            <a:endCxn id="149" idx="3"/>
          </p:cNvCxnSpPr>
          <p:nvPr/>
        </p:nvCxnSpPr>
        <p:spPr>
          <a:xfrm flipH="1">
            <a:off x="4586040" y="3693573"/>
            <a:ext cx="1707044" cy="715871"/>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5" idx="1"/>
            <a:endCxn id="149" idx="3"/>
          </p:cNvCxnSpPr>
          <p:nvPr/>
        </p:nvCxnSpPr>
        <p:spPr>
          <a:xfrm flipH="1" flipV="1">
            <a:off x="4586040" y="4409444"/>
            <a:ext cx="1707044" cy="343585"/>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69" idx="1"/>
            <a:endCxn id="149" idx="3"/>
          </p:cNvCxnSpPr>
          <p:nvPr/>
        </p:nvCxnSpPr>
        <p:spPr>
          <a:xfrm flipH="1" flipV="1">
            <a:off x="4586040" y="4409444"/>
            <a:ext cx="1707044" cy="1403040"/>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2969359" y="4652242"/>
            <a:ext cx="1563164" cy="18466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grpSp>
        <p:nvGrpSpPr>
          <p:cNvPr id="185" name="Group 4"/>
          <p:cNvGrpSpPr>
            <a:grpSpLocks noChangeAspect="1"/>
          </p:cNvGrpSpPr>
          <p:nvPr/>
        </p:nvGrpSpPr>
        <p:grpSpPr bwMode="auto">
          <a:xfrm flipH="1">
            <a:off x="6400453" y="2557288"/>
            <a:ext cx="567627" cy="328889"/>
            <a:chOff x="2474" y="-1113"/>
            <a:chExt cx="1253" cy="726"/>
          </a:xfrm>
          <a:solidFill>
            <a:srgbClr val="0078D7"/>
          </a:solidFill>
        </p:grpSpPr>
        <p:sp>
          <p:nvSpPr>
            <p:cNvPr id="186"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Oval 7"/>
            <p:cNvSpPr>
              <a:spLocks noChangeArrowheads="1"/>
            </p:cNvSpPr>
            <p:nvPr/>
          </p:nvSpPr>
          <p:spPr bwMode="auto">
            <a:xfrm>
              <a:off x="3464"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Oval 8"/>
            <p:cNvSpPr>
              <a:spLocks noChangeArrowheads="1"/>
            </p:cNvSpPr>
            <p:nvPr/>
          </p:nvSpPr>
          <p:spPr bwMode="auto">
            <a:xfrm>
              <a:off x="2691"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11"/>
            <p:cNvSpPr>
              <a:spLocks noChangeShapeType="1"/>
            </p:cNvSpPr>
            <p:nvPr/>
          </p:nvSpPr>
          <p:spPr bwMode="auto">
            <a:xfrm>
              <a:off x="3266" y="-962"/>
              <a:ext cx="0" cy="0"/>
            </a:xfrm>
            <a:prstGeom prst="line">
              <a:avLst/>
            </a:prstGeom>
            <a:grpFill/>
            <a:ln w="31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Oval 14"/>
            <p:cNvSpPr>
              <a:spLocks noChangeArrowheads="1"/>
            </p:cNvSpPr>
            <p:nvPr/>
          </p:nvSpPr>
          <p:spPr bwMode="auto">
            <a:xfrm>
              <a:off x="3091" y="-622"/>
              <a:ext cx="116" cy="116"/>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9" name="Group 198"/>
          <p:cNvGrpSpPr/>
          <p:nvPr/>
        </p:nvGrpSpPr>
        <p:grpSpPr>
          <a:xfrm>
            <a:off x="7035274" y="2618230"/>
            <a:ext cx="173935" cy="227691"/>
            <a:chOff x="6748671" y="2634245"/>
            <a:chExt cx="173935" cy="227691"/>
          </a:xfrm>
        </p:grpSpPr>
        <p:cxnSp>
          <p:nvCxnSpPr>
            <p:cNvPr id="200" name="Straight Connector 19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Group 4"/>
          <p:cNvGrpSpPr>
            <a:grpSpLocks noChangeAspect="1"/>
          </p:cNvGrpSpPr>
          <p:nvPr/>
        </p:nvGrpSpPr>
        <p:grpSpPr bwMode="auto">
          <a:xfrm flipH="1">
            <a:off x="6402480" y="3614829"/>
            <a:ext cx="567627" cy="328889"/>
            <a:chOff x="2474" y="-1113"/>
            <a:chExt cx="1253" cy="726"/>
          </a:xfrm>
          <a:solidFill>
            <a:srgbClr val="00B0F0"/>
          </a:solidFill>
        </p:grpSpPr>
        <p:sp>
          <p:nvSpPr>
            <p:cNvPr id="205"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Oval 7"/>
            <p:cNvSpPr>
              <a:spLocks noChangeArrowheads="1"/>
            </p:cNvSpPr>
            <p:nvPr/>
          </p:nvSpPr>
          <p:spPr bwMode="auto">
            <a:xfrm>
              <a:off x="3464"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Oval 8"/>
            <p:cNvSpPr>
              <a:spLocks noChangeArrowheads="1"/>
            </p:cNvSpPr>
            <p:nvPr/>
          </p:nvSpPr>
          <p:spPr bwMode="auto">
            <a:xfrm>
              <a:off x="2691" y="-654"/>
              <a:ext cx="49" cy="51"/>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11"/>
            <p:cNvSpPr>
              <a:spLocks noChangeShapeType="1"/>
            </p:cNvSpPr>
            <p:nvPr/>
          </p:nvSpPr>
          <p:spPr bwMode="auto">
            <a:xfrm>
              <a:off x="3266" y="-962"/>
              <a:ext cx="0" cy="0"/>
            </a:xfrm>
            <a:prstGeom prst="line">
              <a:avLst/>
            </a:prstGeom>
            <a:grpFill/>
            <a:ln w="3175" cap="rnd">
              <a:solidFill>
                <a:srgbClr val="00B0F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Oval 14"/>
            <p:cNvSpPr>
              <a:spLocks noChangeArrowheads="1"/>
            </p:cNvSpPr>
            <p:nvPr/>
          </p:nvSpPr>
          <p:spPr bwMode="auto">
            <a:xfrm>
              <a:off x="3091" y="-622"/>
              <a:ext cx="116" cy="116"/>
            </a:xfrm>
            <a:prstGeom prst="ellipse">
              <a:avLst/>
            </a:pr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8" name="Group 217"/>
          <p:cNvGrpSpPr/>
          <p:nvPr/>
        </p:nvGrpSpPr>
        <p:grpSpPr>
          <a:xfrm>
            <a:off x="7037301" y="3675771"/>
            <a:ext cx="173935" cy="227691"/>
            <a:chOff x="6748671" y="2634245"/>
            <a:chExt cx="173935" cy="227691"/>
          </a:xfrm>
        </p:grpSpPr>
        <p:cxnSp>
          <p:nvCxnSpPr>
            <p:cNvPr id="219" name="Straight Connector 218"/>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3" name="Group 4"/>
          <p:cNvGrpSpPr>
            <a:grpSpLocks noChangeAspect="1"/>
          </p:cNvGrpSpPr>
          <p:nvPr/>
        </p:nvGrpSpPr>
        <p:grpSpPr bwMode="auto">
          <a:xfrm flipH="1">
            <a:off x="6399670" y="4672418"/>
            <a:ext cx="567627" cy="328889"/>
            <a:chOff x="2474" y="-1113"/>
            <a:chExt cx="1253" cy="726"/>
          </a:xfrm>
          <a:solidFill>
            <a:srgbClr val="7030A0"/>
          </a:solidFill>
        </p:grpSpPr>
        <p:sp>
          <p:nvSpPr>
            <p:cNvPr id="22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Oval 7"/>
            <p:cNvSpPr>
              <a:spLocks noChangeArrowheads="1"/>
            </p:cNvSpPr>
            <p:nvPr/>
          </p:nvSpPr>
          <p:spPr bwMode="auto">
            <a:xfrm>
              <a:off x="3464"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Oval 8"/>
            <p:cNvSpPr>
              <a:spLocks noChangeArrowheads="1"/>
            </p:cNvSpPr>
            <p:nvPr/>
          </p:nvSpPr>
          <p:spPr bwMode="auto">
            <a:xfrm>
              <a:off x="2691"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1"/>
            <p:cNvSpPr>
              <a:spLocks noChangeShapeType="1"/>
            </p:cNvSpPr>
            <p:nvPr/>
          </p:nvSpPr>
          <p:spPr bwMode="auto">
            <a:xfrm>
              <a:off x="3266" y="-962"/>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Oval 14"/>
            <p:cNvSpPr>
              <a:spLocks noChangeArrowheads="1"/>
            </p:cNvSpPr>
            <p:nvPr/>
          </p:nvSpPr>
          <p:spPr bwMode="auto">
            <a:xfrm>
              <a:off x="3091" y="-622"/>
              <a:ext cx="116" cy="116"/>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37" name="Group 236"/>
          <p:cNvGrpSpPr/>
          <p:nvPr/>
        </p:nvGrpSpPr>
        <p:grpSpPr>
          <a:xfrm>
            <a:off x="7034491" y="4733360"/>
            <a:ext cx="173935" cy="227691"/>
            <a:chOff x="6748671" y="2634245"/>
            <a:chExt cx="173935" cy="227691"/>
          </a:xfrm>
        </p:grpSpPr>
        <p:cxnSp>
          <p:nvCxnSpPr>
            <p:cNvPr id="238" name="Straight Connector 237"/>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4"/>
          <p:cNvGrpSpPr>
            <a:grpSpLocks noChangeAspect="1"/>
          </p:cNvGrpSpPr>
          <p:nvPr/>
        </p:nvGrpSpPr>
        <p:grpSpPr bwMode="auto">
          <a:xfrm flipH="1">
            <a:off x="6393692" y="5715736"/>
            <a:ext cx="567627" cy="328889"/>
            <a:chOff x="2474" y="-1113"/>
            <a:chExt cx="1253" cy="726"/>
          </a:xfrm>
          <a:solidFill>
            <a:srgbClr val="FFC000"/>
          </a:solidFill>
        </p:grpSpPr>
        <p:sp>
          <p:nvSpPr>
            <p:cNvPr id="243"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Oval 7"/>
            <p:cNvSpPr>
              <a:spLocks noChangeArrowheads="1"/>
            </p:cNvSpPr>
            <p:nvPr/>
          </p:nvSpPr>
          <p:spPr bwMode="auto">
            <a:xfrm>
              <a:off x="3464"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Oval 8"/>
            <p:cNvSpPr>
              <a:spLocks noChangeArrowheads="1"/>
            </p:cNvSpPr>
            <p:nvPr/>
          </p:nvSpPr>
          <p:spPr bwMode="auto">
            <a:xfrm>
              <a:off x="2691" y="-654"/>
              <a:ext cx="49" cy="51"/>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11"/>
            <p:cNvSpPr>
              <a:spLocks noChangeShapeType="1"/>
            </p:cNvSpPr>
            <p:nvPr/>
          </p:nvSpPr>
          <p:spPr bwMode="auto">
            <a:xfrm>
              <a:off x="3266" y="-962"/>
              <a:ext cx="0" cy="0"/>
            </a:xfrm>
            <a:prstGeom prst="line">
              <a:avLst/>
            </a:prstGeom>
            <a:grpFill/>
            <a:ln w="3175" cap="rnd">
              <a:solidFill>
                <a:srgbClr val="FFC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Oval 14"/>
            <p:cNvSpPr>
              <a:spLocks noChangeArrowheads="1"/>
            </p:cNvSpPr>
            <p:nvPr/>
          </p:nvSpPr>
          <p:spPr bwMode="auto">
            <a:xfrm>
              <a:off x="3091" y="-622"/>
              <a:ext cx="116" cy="116"/>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6" name="Group 255"/>
          <p:cNvGrpSpPr/>
          <p:nvPr/>
        </p:nvGrpSpPr>
        <p:grpSpPr>
          <a:xfrm>
            <a:off x="7028513" y="5776678"/>
            <a:ext cx="173935" cy="227691"/>
            <a:chOff x="6748671" y="2634245"/>
            <a:chExt cx="173935" cy="227691"/>
          </a:xfrm>
        </p:grpSpPr>
        <p:cxnSp>
          <p:nvCxnSpPr>
            <p:cNvPr id="257" name="Straight Connector 25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2" name="Straight Connector 261"/>
          <p:cNvCxnSpPr>
            <a:cxnSpLocks/>
          </p:cNvCxnSpPr>
          <p:nvPr/>
        </p:nvCxnSpPr>
        <p:spPr>
          <a:xfrm flipV="1">
            <a:off x="4969971" y="2143872"/>
            <a:ext cx="1060573" cy="9278"/>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grpSp>
        <p:nvGrpSpPr>
          <p:cNvPr id="277" name="Group 276"/>
          <p:cNvGrpSpPr>
            <a:grpSpLocks noChangeAspect="1"/>
          </p:cNvGrpSpPr>
          <p:nvPr/>
        </p:nvGrpSpPr>
        <p:grpSpPr>
          <a:xfrm flipH="1">
            <a:off x="911378" y="4547199"/>
            <a:ext cx="1307461" cy="1354145"/>
            <a:chOff x="3807371" y="2914650"/>
            <a:chExt cx="637629" cy="660397"/>
          </a:xfrm>
          <a:solidFill>
            <a:schemeClr val="tx1"/>
          </a:solidFill>
        </p:grpSpPr>
        <p:sp>
          <p:nvSpPr>
            <p:cNvPr id="278" name="Oval 277"/>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9"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0"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00" name="Freeform 99"/>
          <p:cNvSpPr>
            <a:spLocks noChangeAspect="1"/>
          </p:cNvSpPr>
          <p:nvPr/>
        </p:nvSpPr>
        <p:spPr bwMode="auto">
          <a:xfrm>
            <a:off x="3528958" y="4080146"/>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301" name="TextBox 300"/>
          <p:cNvSpPr txBox="1"/>
          <p:nvPr/>
        </p:nvSpPr>
        <p:spPr>
          <a:xfrm>
            <a:off x="1113061" y="5922287"/>
            <a:ext cx="904095" cy="276999"/>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5" name="Group 4"/>
          <p:cNvGrpSpPr/>
          <p:nvPr/>
        </p:nvGrpSpPr>
        <p:grpSpPr>
          <a:xfrm>
            <a:off x="8315798" y="3537862"/>
            <a:ext cx="516824" cy="425437"/>
            <a:chOff x="7751149" y="5613793"/>
            <a:chExt cx="616967" cy="507873"/>
          </a:xfrm>
        </p:grpSpPr>
        <p:sp>
          <p:nvSpPr>
            <p:cNvPr id="3" name="Isosceles Triangle 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09" name="Group 308"/>
          <p:cNvGrpSpPr/>
          <p:nvPr/>
        </p:nvGrpSpPr>
        <p:grpSpPr>
          <a:xfrm>
            <a:off x="5941547" y="2027865"/>
            <a:ext cx="516824" cy="425437"/>
            <a:chOff x="7751149" y="5613793"/>
            <a:chExt cx="616967" cy="507873"/>
          </a:xfrm>
        </p:grpSpPr>
        <p:sp>
          <p:nvSpPr>
            <p:cNvPr id="310" name="Isosceles Triangle 309"/>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2" name="Group 311"/>
          <p:cNvGrpSpPr/>
          <p:nvPr/>
        </p:nvGrpSpPr>
        <p:grpSpPr>
          <a:xfrm>
            <a:off x="5941547" y="3091503"/>
            <a:ext cx="516824" cy="425437"/>
            <a:chOff x="7751149" y="5613793"/>
            <a:chExt cx="616967" cy="507873"/>
          </a:xfrm>
        </p:grpSpPr>
        <p:sp>
          <p:nvSpPr>
            <p:cNvPr id="313" name="Isosceles Triangle 31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5" name="Group 314"/>
          <p:cNvGrpSpPr/>
          <p:nvPr/>
        </p:nvGrpSpPr>
        <p:grpSpPr>
          <a:xfrm>
            <a:off x="5941547" y="5214843"/>
            <a:ext cx="516824" cy="425437"/>
            <a:chOff x="7751149" y="5613793"/>
            <a:chExt cx="616967" cy="507873"/>
          </a:xfrm>
        </p:grpSpPr>
        <p:sp>
          <p:nvSpPr>
            <p:cNvPr id="316" name="Isosceles Triangle 315"/>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18" name="Group 317"/>
          <p:cNvGrpSpPr/>
          <p:nvPr/>
        </p:nvGrpSpPr>
        <p:grpSpPr>
          <a:xfrm>
            <a:off x="5941547" y="4155136"/>
            <a:ext cx="516824" cy="425437"/>
            <a:chOff x="7751149" y="5613793"/>
            <a:chExt cx="616967" cy="507873"/>
          </a:xfrm>
        </p:grpSpPr>
        <p:sp>
          <p:nvSpPr>
            <p:cNvPr id="319" name="Isosceles Triangle 318"/>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21" name="Group 320"/>
          <p:cNvGrpSpPr/>
          <p:nvPr/>
        </p:nvGrpSpPr>
        <p:grpSpPr>
          <a:xfrm>
            <a:off x="3369008" y="2017043"/>
            <a:ext cx="1597339" cy="939269"/>
            <a:chOff x="8550671" y="5613930"/>
            <a:chExt cx="1597339" cy="939269"/>
          </a:xfrm>
        </p:grpSpPr>
        <p:sp>
          <p:nvSpPr>
            <p:cNvPr id="322" name="Rectangle 321"/>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Code loop holes leave apps vulnerable to </a:t>
              </a:r>
            </a:p>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SQL injection</a:t>
              </a:r>
            </a:p>
          </p:txBody>
        </p:sp>
        <p:grpSp>
          <p:nvGrpSpPr>
            <p:cNvPr id="323" name="Group 322"/>
            <p:cNvGrpSpPr/>
            <p:nvPr/>
          </p:nvGrpSpPr>
          <p:grpSpPr>
            <a:xfrm>
              <a:off x="8550671" y="5613930"/>
              <a:ext cx="1597338" cy="453446"/>
              <a:chOff x="8550671" y="5613930"/>
              <a:chExt cx="1597338" cy="453446"/>
            </a:xfrm>
          </p:grpSpPr>
          <p:sp>
            <p:nvSpPr>
              <p:cNvPr id="324" name="Arrow: Pentagon 323"/>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25"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66" name="Group 265"/>
          <p:cNvGrpSpPr/>
          <p:nvPr/>
        </p:nvGrpSpPr>
        <p:grpSpPr>
          <a:xfrm>
            <a:off x="2781853" y="3578952"/>
            <a:ext cx="516824" cy="425437"/>
            <a:chOff x="7751149" y="5613793"/>
            <a:chExt cx="616967" cy="507873"/>
          </a:xfrm>
        </p:grpSpPr>
        <p:sp>
          <p:nvSpPr>
            <p:cNvPr id="267" name="Isosceles Triangle 266"/>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70" name="Group 269"/>
          <p:cNvGrpSpPr/>
          <p:nvPr/>
        </p:nvGrpSpPr>
        <p:grpSpPr>
          <a:xfrm>
            <a:off x="1079603" y="3518776"/>
            <a:ext cx="1597339" cy="939269"/>
            <a:chOff x="8550671" y="5613930"/>
            <a:chExt cx="1597339" cy="939269"/>
          </a:xfrm>
        </p:grpSpPr>
        <p:sp>
          <p:nvSpPr>
            <p:cNvPr id="271" name="Rectangle 270"/>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Continued need to improve performance</a:t>
              </a:r>
            </a:p>
          </p:txBody>
        </p:sp>
        <p:grpSp>
          <p:nvGrpSpPr>
            <p:cNvPr id="272" name="Group 271"/>
            <p:cNvGrpSpPr/>
            <p:nvPr/>
          </p:nvGrpSpPr>
          <p:grpSpPr>
            <a:xfrm>
              <a:off x="8550671" y="5613930"/>
              <a:ext cx="1597338" cy="453446"/>
              <a:chOff x="8550671" y="5613930"/>
              <a:chExt cx="1597338" cy="453446"/>
            </a:xfrm>
          </p:grpSpPr>
          <p:sp>
            <p:nvSpPr>
              <p:cNvPr id="326" name="Arrow: Pentagon 325"/>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27"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59616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wipe(left)">
                                      <p:cBhvr>
                                        <p:cTn id="13" dur="750"/>
                                        <p:tgtEl>
                                          <p:spTgt spid="172"/>
                                        </p:tgtEl>
                                      </p:cBhvr>
                                    </p:animEffect>
                                  </p:childTnLst>
                                </p:cTn>
                              </p:par>
                              <p:par>
                                <p:cTn id="14" presetID="22" presetClass="entr" presetSubtype="8"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wipe(left)">
                                      <p:cBhvr>
                                        <p:cTn id="16" dur="750"/>
                                        <p:tgtEl>
                                          <p:spTgt spid="173"/>
                                        </p:tgtEl>
                                      </p:cBhvr>
                                    </p:animEffect>
                                  </p:childTnLst>
                                </p:cTn>
                              </p:par>
                              <p:par>
                                <p:cTn id="17" presetID="22" presetClass="entr" presetSubtype="8" fill="hold" nodeType="with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wipe(left)">
                                      <p:cBhvr>
                                        <p:cTn id="19" dur="750"/>
                                        <p:tgtEl>
                                          <p:spTgt spid="174"/>
                                        </p:tgtEl>
                                      </p:cBhvr>
                                    </p:animEffect>
                                  </p:childTnLst>
                                </p:cTn>
                              </p:par>
                              <p:par>
                                <p:cTn id="20" presetID="22" presetClass="entr" presetSubtype="8" fill="hold" nodeType="with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wipe(left)">
                                      <p:cBhvr>
                                        <p:cTn id="22" dur="750"/>
                                        <p:tgtEl>
                                          <p:spTgt spid="175"/>
                                        </p:tgtEl>
                                      </p:cBhvr>
                                    </p:animEffect>
                                  </p:childTnLst>
                                </p:cTn>
                              </p:par>
                              <p:par>
                                <p:cTn id="23" presetID="22" presetClass="entr" presetSubtype="8"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left)">
                                      <p:cBhvr>
                                        <p:cTn id="25" dur="750"/>
                                        <p:tgtEl>
                                          <p:spTgt spid="140"/>
                                        </p:tgtEl>
                                      </p:cBhvr>
                                    </p:animEffect>
                                  </p:childTnLst>
                                </p:cTn>
                              </p:par>
                              <p:par>
                                <p:cTn id="26" presetID="22" presetClass="entr" presetSubtype="8"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wipe(left)">
                                      <p:cBhvr>
                                        <p:cTn id="28" dur="750"/>
                                        <p:tgtEl>
                                          <p:spTgt spid="141"/>
                                        </p:tgtEl>
                                      </p:cBhvr>
                                    </p:animEffect>
                                  </p:childTnLst>
                                </p:cTn>
                              </p:par>
                              <p:par>
                                <p:cTn id="29" presetID="22" presetClass="entr" presetSubtype="8"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750"/>
                                        <p:tgtEl>
                                          <p:spTgt spid="142"/>
                                        </p:tgtEl>
                                      </p:cBhvr>
                                    </p:animEffect>
                                  </p:childTnLst>
                                </p:cTn>
                              </p:par>
                            </p:childTnLst>
                          </p:cTn>
                        </p:par>
                        <p:par>
                          <p:cTn id="32" fill="hold">
                            <p:stCondLst>
                              <p:cond delay="750"/>
                            </p:stCondLst>
                            <p:childTnLst>
                              <p:par>
                                <p:cTn id="33" presetID="42" presetClass="entr" presetSubtype="0" fill="hold" grpId="0" nodeType="after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anim calcmode="lin" valueType="num">
                                      <p:cBhvr>
                                        <p:cTn id="36" dur="1000" fill="hold"/>
                                        <p:tgtEl>
                                          <p:spTgt spid="261"/>
                                        </p:tgtEl>
                                        <p:attrNameLst>
                                          <p:attrName>ppt_x</p:attrName>
                                        </p:attrNameLst>
                                      </p:cBhvr>
                                      <p:tavLst>
                                        <p:tav tm="0">
                                          <p:val>
                                            <p:strVal val="#ppt_x"/>
                                          </p:val>
                                        </p:tav>
                                        <p:tav tm="100000">
                                          <p:val>
                                            <p:strVal val="#ppt_x"/>
                                          </p:val>
                                        </p:tav>
                                      </p:tavLst>
                                    </p:anim>
                                    <p:anim calcmode="lin" valueType="num">
                                      <p:cBhvr>
                                        <p:cTn id="37" dur="1000" fill="hold"/>
                                        <p:tgtEl>
                                          <p:spTgt spid="26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63"/>
                                        </p:tgtEl>
                                        <p:attrNameLst>
                                          <p:attrName>style.visibility</p:attrName>
                                        </p:attrNameLst>
                                      </p:cBhvr>
                                      <p:to>
                                        <p:strVal val="visible"/>
                                      </p:to>
                                    </p:set>
                                    <p:animEffect transition="in" filter="fade">
                                      <p:cBhvr>
                                        <p:cTn id="40" dur="1000"/>
                                        <p:tgtEl>
                                          <p:spTgt spid="263"/>
                                        </p:tgtEl>
                                      </p:cBhvr>
                                    </p:animEffect>
                                    <p:anim calcmode="lin" valueType="num">
                                      <p:cBhvr>
                                        <p:cTn id="41" dur="1000" fill="hold"/>
                                        <p:tgtEl>
                                          <p:spTgt spid="263"/>
                                        </p:tgtEl>
                                        <p:attrNameLst>
                                          <p:attrName>ppt_x</p:attrName>
                                        </p:attrNameLst>
                                      </p:cBhvr>
                                      <p:tavLst>
                                        <p:tav tm="0">
                                          <p:val>
                                            <p:strVal val="#ppt_x"/>
                                          </p:val>
                                        </p:tav>
                                        <p:tav tm="100000">
                                          <p:val>
                                            <p:strVal val="#ppt_x"/>
                                          </p:val>
                                        </p:tav>
                                      </p:tavLst>
                                    </p:anim>
                                    <p:anim calcmode="lin" valueType="num">
                                      <p:cBhvr>
                                        <p:cTn id="42" dur="1000" fill="hold"/>
                                        <p:tgtEl>
                                          <p:spTgt spid="26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4"/>
                                        </p:tgtEl>
                                        <p:attrNameLst>
                                          <p:attrName>style.visibility</p:attrName>
                                        </p:attrNameLst>
                                      </p:cBhvr>
                                      <p:to>
                                        <p:strVal val="visible"/>
                                      </p:to>
                                    </p:set>
                                    <p:animEffect transition="in" filter="fade">
                                      <p:cBhvr>
                                        <p:cTn id="45" dur="1000"/>
                                        <p:tgtEl>
                                          <p:spTgt spid="264"/>
                                        </p:tgtEl>
                                      </p:cBhvr>
                                    </p:animEffect>
                                    <p:anim calcmode="lin" valueType="num">
                                      <p:cBhvr>
                                        <p:cTn id="46" dur="1000" fill="hold"/>
                                        <p:tgtEl>
                                          <p:spTgt spid="264"/>
                                        </p:tgtEl>
                                        <p:attrNameLst>
                                          <p:attrName>ppt_x</p:attrName>
                                        </p:attrNameLst>
                                      </p:cBhvr>
                                      <p:tavLst>
                                        <p:tav tm="0">
                                          <p:val>
                                            <p:strVal val="#ppt_x"/>
                                          </p:val>
                                        </p:tav>
                                        <p:tav tm="100000">
                                          <p:val>
                                            <p:strVal val="#ppt_x"/>
                                          </p:val>
                                        </p:tav>
                                      </p:tavLst>
                                    </p:anim>
                                    <p:anim calcmode="lin" valueType="num">
                                      <p:cBhvr>
                                        <p:cTn id="47" dur="1000" fill="hold"/>
                                        <p:tgtEl>
                                          <p:spTgt spid="26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65"/>
                                        </p:tgtEl>
                                        <p:attrNameLst>
                                          <p:attrName>style.visibility</p:attrName>
                                        </p:attrNameLst>
                                      </p:cBhvr>
                                      <p:to>
                                        <p:strVal val="visible"/>
                                      </p:to>
                                    </p:set>
                                    <p:animEffect transition="in" filter="fade">
                                      <p:cBhvr>
                                        <p:cTn id="50" dur="1000"/>
                                        <p:tgtEl>
                                          <p:spTgt spid="265"/>
                                        </p:tgtEl>
                                      </p:cBhvr>
                                    </p:animEffect>
                                    <p:anim calcmode="lin" valueType="num">
                                      <p:cBhvr>
                                        <p:cTn id="51" dur="1000" fill="hold"/>
                                        <p:tgtEl>
                                          <p:spTgt spid="265"/>
                                        </p:tgtEl>
                                        <p:attrNameLst>
                                          <p:attrName>ppt_x</p:attrName>
                                        </p:attrNameLst>
                                      </p:cBhvr>
                                      <p:tavLst>
                                        <p:tav tm="0">
                                          <p:val>
                                            <p:strVal val="#ppt_x"/>
                                          </p:val>
                                        </p:tav>
                                        <p:tav tm="100000">
                                          <p:val>
                                            <p:strVal val="#ppt_x"/>
                                          </p:val>
                                        </p:tav>
                                      </p:tavLst>
                                    </p:anim>
                                    <p:anim calcmode="lin" valueType="num">
                                      <p:cBhvr>
                                        <p:cTn id="52" dur="1000" fill="hold"/>
                                        <p:tgtEl>
                                          <p:spTgt spid="265"/>
                                        </p:tgtEl>
                                        <p:attrNameLst>
                                          <p:attrName>ppt_y</p:attrName>
                                        </p:attrNameLst>
                                      </p:cBhvr>
                                      <p:tavLst>
                                        <p:tav tm="0">
                                          <p:val>
                                            <p:strVal val="#ppt_y+.1"/>
                                          </p:val>
                                        </p:tav>
                                        <p:tav tm="100000">
                                          <p:val>
                                            <p:strVal val="#ppt_y"/>
                                          </p:val>
                                        </p:tav>
                                      </p:tavLst>
                                    </p:anim>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309"/>
                                        </p:tgtEl>
                                        <p:attrNameLst>
                                          <p:attrName>style.visibility</p:attrName>
                                        </p:attrNameLst>
                                      </p:cBhvr>
                                      <p:to>
                                        <p:strVal val="visible"/>
                                      </p:to>
                                    </p:set>
                                    <p:animEffect transition="in" filter="fade">
                                      <p:cBhvr>
                                        <p:cTn id="56" dur="500"/>
                                        <p:tgtEl>
                                          <p:spTgt spid="309"/>
                                        </p:tgtEl>
                                      </p:cBhvr>
                                    </p:animEffect>
                                  </p:childTnLst>
                                </p:cTn>
                              </p:par>
                              <p:par>
                                <p:cTn id="57" presetID="10" presetClass="entr" presetSubtype="0" fill="hold" nodeType="withEffect">
                                  <p:stCondLst>
                                    <p:cond delay="0"/>
                                  </p:stCondLst>
                                  <p:childTnLst>
                                    <p:set>
                                      <p:cBhvr>
                                        <p:cTn id="58" dur="1" fill="hold">
                                          <p:stCondLst>
                                            <p:cond delay="0"/>
                                          </p:stCondLst>
                                        </p:cTn>
                                        <p:tgtEl>
                                          <p:spTgt spid="312"/>
                                        </p:tgtEl>
                                        <p:attrNameLst>
                                          <p:attrName>style.visibility</p:attrName>
                                        </p:attrNameLst>
                                      </p:cBhvr>
                                      <p:to>
                                        <p:strVal val="visible"/>
                                      </p:to>
                                    </p:set>
                                    <p:animEffect transition="in" filter="fade">
                                      <p:cBhvr>
                                        <p:cTn id="59" dur="500"/>
                                        <p:tgtEl>
                                          <p:spTgt spid="312"/>
                                        </p:tgtEl>
                                      </p:cBhvr>
                                    </p:animEffect>
                                  </p:childTnLst>
                                </p:cTn>
                              </p:par>
                              <p:par>
                                <p:cTn id="60" presetID="10" presetClass="entr" presetSubtype="0" fill="hold" nodeType="withEffect">
                                  <p:stCondLst>
                                    <p:cond delay="0"/>
                                  </p:stCondLst>
                                  <p:childTnLst>
                                    <p:set>
                                      <p:cBhvr>
                                        <p:cTn id="61" dur="1" fill="hold">
                                          <p:stCondLst>
                                            <p:cond delay="0"/>
                                          </p:stCondLst>
                                        </p:cTn>
                                        <p:tgtEl>
                                          <p:spTgt spid="315"/>
                                        </p:tgtEl>
                                        <p:attrNameLst>
                                          <p:attrName>style.visibility</p:attrName>
                                        </p:attrNameLst>
                                      </p:cBhvr>
                                      <p:to>
                                        <p:strVal val="visible"/>
                                      </p:to>
                                    </p:set>
                                    <p:animEffect transition="in" filter="fade">
                                      <p:cBhvr>
                                        <p:cTn id="62" dur="500"/>
                                        <p:tgtEl>
                                          <p:spTgt spid="315"/>
                                        </p:tgtEl>
                                      </p:cBhvr>
                                    </p:animEffect>
                                  </p:childTnLst>
                                </p:cTn>
                              </p:par>
                              <p:par>
                                <p:cTn id="63" presetID="10" presetClass="entr" presetSubtype="0" fill="hold" nodeType="withEffect">
                                  <p:stCondLst>
                                    <p:cond delay="0"/>
                                  </p:stCondLst>
                                  <p:childTnLst>
                                    <p:set>
                                      <p:cBhvr>
                                        <p:cTn id="64" dur="1" fill="hold">
                                          <p:stCondLst>
                                            <p:cond delay="0"/>
                                          </p:stCondLst>
                                        </p:cTn>
                                        <p:tgtEl>
                                          <p:spTgt spid="318"/>
                                        </p:tgtEl>
                                        <p:attrNameLst>
                                          <p:attrName>style.visibility</p:attrName>
                                        </p:attrNameLst>
                                      </p:cBhvr>
                                      <p:to>
                                        <p:strVal val="visible"/>
                                      </p:to>
                                    </p:set>
                                    <p:animEffect transition="in" filter="fade">
                                      <p:cBhvr>
                                        <p:cTn id="65" dur="500"/>
                                        <p:tgtEl>
                                          <p:spTgt spid="318"/>
                                        </p:tgtEl>
                                      </p:cBhvr>
                                    </p:animEffect>
                                  </p:childTnLst>
                                </p:cTn>
                              </p:par>
                            </p:childTnLst>
                          </p:cTn>
                        </p:par>
                        <p:par>
                          <p:cTn id="66" fill="hold">
                            <p:stCondLst>
                              <p:cond delay="2250"/>
                            </p:stCondLst>
                            <p:childTnLst>
                              <p:par>
                                <p:cTn id="67" presetID="22" presetClass="entr" presetSubtype="2" fill="hold" nodeType="afterEffect">
                                  <p:stCondLst>
                                    <p:cond delay="0"/>
                                  </p:stCondLst>
                                  <p:childTnLst>
                                    <p:set>
                                      <p:cBhvr>
                                        <p:cTn id="68" dur="1" fill="hold">
                                          <p:stCondLst>
                                            <p:cond delay="0"/>
                                          </p:stCondLst>
                                        </p:cTn>
                                        <p:tgtEl>
                                          <p:spTgt spid="262"/>
                                        </p:tgtEl>
                                        <p:attrNameLst>
                                          <p:attrName>style.visibility</p:attrName>
                                        </p:attrNameLst>
                                      </p:cBhvr>
                                      <p:to>
                                        <p:strVal val="visible"/>
                                      </p:to>
                                    </p:set>
                                    <p:animEffect transition="in" filter="wipe(right)">
                                      <p:cBhvr>
                                        <p:cTn id="69" dur="500"/>
                                        <p:tgtEl>
                                          <p:spTgt spid="262"/>
                                        </p:tgtEl>
                                      </p:cBhvr>
                                    </p:animEffect>
                                  </p:childTnLst>
                                </p:cTn>
                              </p:par>
                            </p:childTnLst>
                          </p:cTn>
                        </p:par>
                        <p:par>
                          <p:cTn id="70" fill="hold">
                            <p:stCondLst>
                              <p:cond delay="2750"/>
                            </p:stCondLst>
                            <p:childTnLst>
                              <p:par>
                                <p:cTn id="71" presetID="22" presetClass="entr" presetSubtype="1" fill="hold" nodeType="afterEffect">
                                  <p:stCondLst>
                                    <p:cond delay="0"/>
                                  </p:stCondLst>
                                  <p:childTnLst>
                                    <p:set>
                                      <p:cBhvr>
                                        <p:cTn id="72" dur="1" fill="hold">
                                          <p:stCondLst>
                                            <p:cond delay="0"/>
                                          </p:stCondLst>
                                        </p:cTn>
                                        <p:tgtEl>
                                          <p:spTgt spid="321"/>
                                        </p:tgtEl>
                                        <p:attrNameLst>
                                          <p:attrName>style.visibility</p:attrName>
                                        </p:attrNameLst>
                                      </p:cBhvr>
                                      <p:to>
                                        <p:strVal val="visible"/>
                                      </p:to>
                                    </p:set>
                                    <p:animEffect transition="in" filter="wipe(up)">
                                      <p:cBhvr>
                                        <p:cTn id="73" dur="1000"/>
                                        <p:tgtEl>
                                          <p:spTgt spid="321"/>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par>
                          <p:cTn id="78" fill="hold">
                            <p:stCondLst>
                              <p:cond delay="4250"/>
                            </p:stCondLst>
                            <p:childTnLst>
                              <p:par>
                                <p:cTn id="79" presetID="22" presetClass="entr" presetSubtype="1"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up)">
                                      <p:cBhvr>
                                        <p:cTn id="81" dur="1000"/>
                                        <p:tgtEl>
                                          <p:spTgt spid="8"/>
                                        </p:tgtEl>
                                      </p:cBhvr>
                                    </p:animEffect>
                                  </p:childTnLst>
                                </p:cTn>
                              </p:par>
                            </p:childTnLst>
                          </p:cTn>
                        </p:par>
                        <p:par>
                          <p:cTn id="82" fill="hold">
                            <p:stCondLst>
                              <p:cond delay="5250"/>
                            </p:stCondLst>
                            <p:childTnLst>
                              <p:par>
                                <p:cTn id="83" presetID="10" presetClass="entr" presetSubtype="0" fill="hold" nodeType="afterEffect">
                                  <p:stCondLst>
                                    <p:cond delay="0"/>
                                  </p:stCondLst>
                                  <p:childTnLst>
                                    <p:set>
                                      <p:cBhvr>
                                        <p:cTn id="84" dur="1" fill="hold">
                                          <p:stCondLst>
                                            <p:cond delay="0"/>
                                          </p:stCondLst>
                                        </p:cTn>
                                        <p:tgtEl>
                                          <p:spTgt spid="266"/>
                                        </p:tgtEl>
                                        <p:attrNameLst>
                                          <p:attrName>style.visibility</p:attrName>
                                        </p:attrNameLst>
                                      </p:cBhvr>
                                      <p:to>
                                        <p:strVal val="visible"/>
                                      </p:to>
                                    </p:set>
                                    <p:animEffect transition="in" filter="fade">
                                      <p:cBhvr>
                                        <p:cTn id="85" dur="500"/>
                                        <p:tgtEl>
                                          <p:spTgt spid="266"/>
                                        </p:tgtEl>
                                      </p:cBhvr>
                                    </p:animEffect>
                                  </p:childTnLst>
                                </p:cTn>
                              </p:par>
                            </p:childTnLst>
                          </p:cTn>
                        </p:par>
                        <p:par>
                          <p:cTn id="86" fill="hold">
                            <p:stCondLst>
                              <p:cond delay="5750"/>
                            </p:stCondLst>
                            <p:childTnLst>
                              <p:par>
                                <p:cTn id="87" presetID="22" presetClass="entr" presetSubtype="1" fill="hold" nodeType="afterEffect">
                                  <p:stCondLst>
                                    <p:cond delay="0"/>
                                  </p:stCondLst>
                                  <p:childTnLst>
                                    <p:set>
                                      <p:cBhvr>
                                        <p:cTn id="88" dur="1" fill="hold">
                                          <p:stCondLst>
                                            <p:cond delay="0"/>
                                          </p:stCondLst>
                                        </p:cTn>
                                        <p:tgtEl>
                                          <p:spTgt spid="270"/>
                                        </p:tgtEl>
                                        <p:attrNameLst>
                                          <p:attrName>style.visibility</p:attrName>
                                        </p:attrNameLst>
                                      </p:cBhvr>
                                      <p:to>
                                        <p:strVal val="visible"/>
                                      </p:to>
                                    </p:set>
                                    <p:animEffect transition="in" filter="wipe(up)">
                                      <p:cBhvr>
                                        <p:cTn id="89"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3" grpId="0" animBg="1"/>
      <p:bldP spid="264" grpId="0" animBg="1"/>
      <p:bldP spid="265"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SOLUTIONS</a:t>
            </a:r>
            <a:endPar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9791257" cy="899665"/>
          </a:xfrm>
        </p:spPr>
        <p:txBody>
          <a:bodyPr/>
          <a:lstStyle/>
          <a:p>
            <a:r>
              <a:rPr lang="en-US" sz="4000" dirty="0"/>
              <a:t>Leverage built-in service intelligence for greater performance and data security</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p:cNvGrpSpPr/>
          <p:nvPr/>
        </p:nvGrpSpPr>
        <p:grpSpPr>
          <a:xfrm>
            <a:off x="911378" y="3428457"/>
            <a:ext cx="1307461" cy="1652087"/>
            <a:chOff x="911378" y="4547199"/>
            <a:chExt cx="1307461" cy="1652087"/>
          </a:xfrm>
        </p:grpSpPr>
        <p:grpSp>
          <p:nvGrpSpPr>
            <p:cNvPr id="277" name="Group 276"/>
            <p:cNvGrpSpPr>
              <a:grpSpLocks noChangeAspect="1"/>
            </p:cNvGrpSpPr>
            <p:nvPr/>
          </p:nvGrpSpPr>
          <p:grpSpPr>
            <a:xfrm flipH="1">
              <a:off x="911378" y="4547199"/>
              <a:ext cx="1307461" cy="1354145"/>
              <a:chOff x="3807371" y="2914650"/>
              <a:chExt cx="637629" cy="660397"/>
            </a:xfrm>
            <a:solidFill>
              <a:schemeClr val="tx1"/>
            </a:solidFill>
          </p:grpSpPr>
          <p:sp>
            <p:nvSpPr>
              <p:cNvPr id="278" name="Oval 277"/>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79"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0"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01" name="TextBox 300"/>
            <p:cNvSpPr txBox="1"/>
            <p:nvPr/>
          </p:nvSpPr>
          <p:spPr>
            <a:xfrm>
              <a:off x="1113061" y="5922287"/>
              <a:ext cx="904095" cy="276999"/>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cxnSp>
        <p:nvCxnSpPr>
          <p:cNvPr id="176" name="Straight Connector 175"/>
          <p:cNvCxnSpPr/>
          <p:nvPr/>
        </p:nvCxnSpPr>
        <p:spPr>
          <a:xfrm flipV="1">
            <a:off x="2318543" y="4069389"/>
            <a:ext cx="2725734" cy="21831"/>
          </a:xfrm>
          <a:prstGeom prst="line">
            <a:avLst/>
          </a:prstGeom>
          <a:ln w="381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grpSp>
        <p:nvGrpSpPr>
          <p:cNvPr id="177" name="Group 176"/>
          <p:cNvGrpSpPr/>
          <p:nvPr/>
        </p:nvGrpSpPr>
        <p:grpSpPr>
          <a:xfrm>
            <a:off x="7212545" y="4810945"/>
            <a:ext cx="3504871" cy="374904"/>
            <a:chOff x="7429314" y="2716753"/>
            <a:chExt cx="3504871" cy="310896"/>
          </a:xfrm>
        </p:grpSpPr>
        <p:sp>
          <p:nvSpPr>
            <p:cNvPr id="178" name="Freeform: Shape 177"/>
            <p:cNvSpPr/>
            <p:nvPr/>
          </p:nvSpPr>
          <p:spPr>
            <a:xfrm>
              <a:off x="7429314" y="2717045"/>
              <a:ext cx="1910151" cy="310603"/>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79" name="Rectangle 178"/>
            <p:cNvSpPr/>
            <p:nvPr/>
          </p:nvSpPr>
          <p:spPr>
            <a:xfrm>
              <a:off x="7556445" y="2716753"/>
              <a:ext cx="3377740" cy="310896"/>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INDEX ADVISOR</a:t>
              </a:r>
            </a:p>
          </p:txBody>
        </p:sp>
      </p:grpSp>
      <p:sp>
        <p:nvSpPr>
          <p:cNvPr id="181" name="Freeform: Shape 180"/>
          <p:cNvSpPr/>
          <p:nvPr/>
        </p:nvSpPr>
        <p:spPr>
          <a:xfrm>
            <a:off x="3134126" y="4134914"/>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THREAT DETECTION</a:t>
            </a:r>
          </a:p>
        </p:txBody>
      </p:sp>
      <p:sp>
        <p:nvSpPr>
          <p:cNvPr id="182" name="Oval 181"/>
          <p:cNvSpPr/>
          <p:nvPr/>
        </p:nvSpPr>
        <p:spPr>
          <a:xfrm>
            <a:off x="2580884" y="4012035"/>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Oval 182"/>
          <p:cNvSpPr/>
          <p:nvPr/>
        </p:nvSpPr>
        <p:spPr>
          <a:xfrm>
            <a:off x="6651482" y="4688066"/>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p:cNvGrpSpPr/>
          <p:nvPr/>
        </p:nvGrpSpPr>
        <p:grpSpPr>
          <a:xfrm>
            <a:off x="7216219" y="3371024"/>
            <a:ext cx="3501197" cy="1198262"/>
            <a:chOff x="7432988" y="3082023"/>
            <a:chExt cx="2855611" cy="1198262"/>
          </a:xfrm>
        </p:grpSpPr>
        <p:sp>
          <p:nvSpPr>
            <p:cNvPr id="273" name="Rectangle 272"/>
            <p:cNvSpPr/>
            <p:nvPr/>
          </p:nvSpPr>
          <p:spPr bwMode="auto">
            <a:xfrm rot="5400000">
              <a:off x="8261663" y="2253348"/>
              <a:ext cx="1198262" cy="2855611"/>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kern="0" dirty="0">
                <a:solidFill>
                  <a:srgbClr val="107C10"/>
                </a:solidFill>
                <a:cs typeface="Segoe UI" pitchFamily="34" charset="0"/>
              </a:endParaRPr>
            </a:p>
          </p:txBody>
        </p:sp>
        <p:grpSp>
          <p:nvGrpSpPr>
            <p:cNvPr id="274" name="Group 273"/>
            <p:cNvGrpSpPr/>
            <p:nvPr/>
          </p:nvGrpSpPr>
          <p:grpSpPr>
            <a:xfrm>
              <a:off x="7749724" y="3369784"/>
              <a:ext cx="2213812" cy="818612"/>
              <a:chOff x="7703120" y="2682673"/>
              <a:chExt cx="2213812" cy="818612"/>
            </a:xfrm>
          </p:grpSpPr>
          <p:sp>
            <p:nvSpPr>
              <p:cNvPr id="275" name="Freeform 158"/>
              <p:cNvSpPr>
                <a:spLocks noChangeAspect="1"/>
              </p:cNvSpPr>
              <p:nvPr/>
            </p:nvSpPr>
            <p:spPr bwMode="black">
              <a:xfrm>
                <a:off x="7703120" y="2828092"/>
                <a:ext cx="699360" cy="673193"/>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158"/>
              <p:cNvSpPr>
                <a:spLocks noChangeAspect="1"/>
              </p:cNvSpPr>
              <p:nvPr/>
            </p:nvSpPr>
            <p:spPr bwMode="black">
              <a:xfrm>
                <a:off x="8460346" y="3009199"/>
                <a:ext cx="699360" cy="492086"/>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158"/>
              <p:cNvSpPr>
                <a:spLocks noChangeAspect="1"/>
              </p:cNvSpPr>
              <p:nvPr/>
            </p:nvSpPr>
            <p:spPr bwMode="black">
              <a:xfrm flipH="1">
                <a:off x="9217572" y="2682673"/>
                <a:ext cx="699360" cy="818612"/>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2" name="Group 281"/>
          <p:cNvGrpSpPr/>
          <p:nvPr/>
        </p:nvGrpSpPr>
        <p:grpSpPr>
          <a:xfrm>
            <a:off x="7533844" y="3500659"/>
            <a:ext cx="2891919" cy="392763"/>
            <a:chOff x="7933309" y="2689100"/>
            <a:chExt cx="2212032" cy="486005"/>
          </a:xfrm>
        </p:grpSpPr>
        <p:cxnSp>
          <p:nvCxnSpPr>
            <p:cNvPr id="283" name="Straight Connector 282"/>
            <p:cNvCxnSpPr/>
            <p:nvPr/>
          </p:nvCxnSpPr>
          <p:spPr>
            <a:xfrm flipV="1">
              <a:off x="7933309" y="2866993"/>
              <a:ext cx="347234" cy="208610"/>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276069" y="2866992"/>
              <a:ext cx="340110" cy="308113"/>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8611226" y="3048000"/>
              <a:ext cx="414186" cy="123803"/>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9021988" y="3046349"/>
              <a:ext cx="285371" cy="123803"/>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9302696" y="2689100"/>
              <a:ext cx="485016" cy="481052"/>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9782759" y="2690751"/>
              <a:ext cx="362582" cy="257696"/>
            </a:xfrm>
            <a:prstGeom prst="line">
              <a:avLst/>
            </a:prstGeom>
            <a:ln w="12700">
              <a:solidFill>
                <a:srgbClr val="00BCF2"/>
              </a:solidFill>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4089400" y="3282895"/>
            <a:ext cx="968405" cy="719616"/>
            <a:chOff x="4141220" y="3198794"/>
            <a:chExt cx="752170" cy="558933"/>
          </a:xfrm>
        </p:grpSpPr>
        <p:sp>
          <p:nvSpPr>
            <p:cNvPr id="290" name="Freeform 81"/>
            <p:cNvSpPr>
              <a:spLocks noChangeAspect="1" noEditPoints="1"/>
            </p:cNvSpPr>
            <p:nvPr/>
          </p:nvSpPr>
          <p:spPr bwMode="black">
            <a:xfrm>
              <a:off x="4141220" y="3331588"/>
              <a:ext cx="550430" cy="426139"/>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accent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sp>
          <p:nvSpPr>
            <p:cNvPr id="291" name="Freeform 5"/>
            <p:cNvSpPr>
              <a:spLocks noEditPoints="1"/>
            </p:cNvSpPr>
            <p:nvPr/>
          </p:nvSpPr>
          <p:spPr bwMode="auto">
            <a:xfrm>
              <a:off x="4558220" y="3198794"/>
              <a:ext cx="335170" cy="275904"/>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66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nvGrpSpPr>
          <p:cNvPr id="292" name="Group 291"/>
          <p:cNvGrpSpPr/>
          <p:nvPr/>
        </p:nvGrpSpPr>
        <p:grpSpPr>
          <a:xfrm>
            <a:off x="7205462" y="5254423"/>
            <a:ext cx="3511954" cy="763371"/>
            <a:chOff x="7422230" y="4965422"/>
            <a:chExt cx="2866369" cy="763371"/>
          </a:xfrm>
        </p:grpSpPr>
        <p:sp>
          <p:nvSpPr>
            <p:cNvPr id="293" name="Rectangle 292"/>
            <p:cNvSpPr/>
            <p:nvPr/>
          </p:nvSpPr>
          <p:spPr bwMode="auto">
            <a:xfrm rot="5400000">
              <a:off x="8473729" y="3913923"/>
              <a:ext cx="763371" cy="2866369"/>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kern="0" dirty="0">
                <a:solidFill>
                  <a:srgbClr val="107C10"/>
                </a:solidFill>
                <a:cs typeface="Segoe UI" pitchFamily="34" charset="0"/>
              </a:endParaRPr>
            </a:p>
          </p:txBody>
        </p:sp>
        <p:sp>
          <p:nvSpPr>
            <p:cNvPr id="294" name="TextBox 293"/>
            <p:cNvSpPr txBox="1"/>
            <p:nvPr/>
          </p:nvSpPr>
          <p:spPr>
            <a:xfrm>
              <a:off x="8055983" y="5216302"/>
              <a:ext cx="2232616" cy="276999"/>
            </a:xfrm>
            <a:prstGeom prst="rect">
              <a:avLst/>
            </a:prstGeom>
            <a:noFill/>
          </p:spPr>
          <p:txBody>
            <a:bodyPr wrap="square" rtlCol="0">
              <a:spAutoFit/>
            </a:bodyPr>
            <a:lstStyle/>
            <a:p>
              <a:pPr marR="0" lvl="0" indent="0" fontAlgn="auto">
                <a:lnSpc>
                  <a:spcPct val="100000"/>
                </a:lnSpc>
                <a:spcBef>
                  <a:spcPts val="0"/>
                </a:spcBef>
                <a:spcAft>
                  <a:spcPts val="0"/>
                </a:spcAft>
                <a:buClrTx/>
                <a:buSzPct val="115000"/>
                <a:buFontTx/>
                <a:buNone/>
                <a:tabLst/>
                <a:defRPr/>
              </a:pPr>
              <a:r>
                <a:rPr lang="en-US" sz="1200" spc="70" dirty="0">
                  <a:gradFill>
                    <a:gsLst>
                      <a:gs pos="83000">
                        <a:srgbClr val="FF6600"/>
                      </a:gs>
                      <a:gs pos="100000">
                        <a:srgbClr val="FF6600"/>
                      </a:gs>
                    </a:gsLst>
                    <a:lin ang="5400000" scaled="1"/>
                  </a:gradFill>
                  <a:latin typeface="Segoe UI Semibold" panose="020B0702040204020203" pitchFamily="34" charset="0"/>
                  <a:cs typeface="Segoe UI Semibold" panose="020B0702040204020203" pitchFamily="34" charset="0"/>
                </a:rPr>
                <a:t>HIGH IMPACT INDEX DETECTED</a:t>
              </a:r>
            </a:p>
          </p:txBody>
        </p:sp>
      </p:grpSp>
      <p:sp>
        <p:nvSpPr>
          <p:cNvPr id="295" name="Freeform 5"/>
          <p:cNvSpPr>
            <a:spLocks noEditPoints="1"/>
          </p:cNvSpPr>
          <p:nvPr/>
        </p:nvSpPr>
        <p:spPr bwMode="auto">
          <a:xfrm>
            <a:off x="7342974" y="5373112"/>
            <a:ext cx="638980" cy="52599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66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6" name="Freeform 182"/>
          <p:cNvSpPr/>
          <p:nvPr/>
        </p:nvSpPr>
        <p:spPr bwMode="auto">
          <a:xfrm>
            <a:off x="5112586" y="3184209"/>
            <a:ext cx="1458048" cy="185945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97" name="Group 296"/>
          <p:cNvGrpSpPr/>
          <p:nvPr/>
        </p:nvGrpSpPr>
        <p:grpSpPr>
          <a:xfrm>
            <a:off x="7115175" y="2917570"/>
            <a:ext cx="3602241" cy="374906"/>
            <a:chOff x="7429314" y="2716753"/>
            <a:chExt cx="3504871" cy="310898"/>
          </a:xfrm>
        </p:grpSpPr>
        <p:sp>
          <p:nvSpPr>
            <p:cNvPr id="298" name="Freeform: Shape 297"/>
            <p:cNvSpPr/>
            <p:nvPr/>
          </p:nvSpPr>
          <p:spPr>
            <a:xfrm>
              <a:off x="7429314" y="2717341"/>
              <a:ext cx="3504871" cy="310310"/>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299" name="Rectangle 298"/>
            <p:cNvSpPr/>
            <p:nvPr/>
          </p:nvSpPr>
          <p:spPr>
            <a:xfrm>
              <a:off x="7556445" y="2716753"/>
              <a:ext cx="3377740" cy="310896"/>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QUERY PERFORMANCE INSIGHT</a:t>
              </a:r>
            </a:p>
          </p:txBody>
        </p:sp>
      </p:grpSp>
      <p:sp>
        <p:nvSpPr>
          <p:cNvPr id="180" name="Oval 179"/>
          <p:cNvSpPr/>
          <p:nvPr/>
        </p:nvSpPr>
        <p:spPr>
          <a:xfrm>
            <a:off x="6651482" y="2794694"/>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7240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2"/>
                                        </p:tgtEl>
                                        <p:attrNameLst>
                                          <p:attrName>style.visibility</p:attrName>
                                        </p:attrNameLst>
                                      </p:cBhvr>
                                      <p:to>
                                        <p:strVal val="visible"/>
                                      </p:to>
                                    </p:set>
                                    <p:anim calcmode="lin" valueType="num">
                                      <p:cBhvr>
                                        <p:cTn id="13" dur="500" fill="hold"/>
                                        <p:tgtEl>
                                          <p:spTgt spid="182"/>
                                        </p:tgtEl>
                                        <p:attrNameLst>
                                          <p:attrName>ppt_w</p:attrName>
                                        </p:attrNameLst>
                                      </p:cBhvr>
                                      <p:tavLst>
                                        <p:tav tm="0">
                                          <p:val>
                                            <p:fltVal val="0"/>
                                          </p:val>
                                        </p:tav>
                                        <p:tav tm="100000">
                                          <p:val>
                                            <p:strVal val="#ppt_w"/>
                                          </p:val>
                                        </p:tav>
                                      </p:tavLst>
                                    </p:anim>
                                    <p:anim calcmode="lin" valueType="num">
                                      <p:cBhvr>
                                        <p:cTn id="14" dur="500" fill="hold"/>
                                        <p:tgtEl>
                                          <p:spTgt spid="182"/>
                                        </p:tgtEl>
                                        <p:attrNameLst>
                                          <p:attrName>ppt_h</p:attrName>
                                        </p:attrNameLst>
                                      </p:cBhvr>
                                      <p:tavLst>
                                        <p:tav tm="0">
                                          <p:val>
                                            <p:fltVal val="0"/>
                                          </p:val>
                                        </p:tav>
                                        <p:tav tm="100000">
                                          <p:val>
                                            <p:strVal val="#ppt_h"/>
                                          </p:val>
                                        </p:tav>
                                      </p:tavLst>
                                    </p:anim>
                                    <p:animEffect transition="in" filter="fade">
                                      <p:cBhvr>
                                        <p:cTn id="15" dur="500"/>
                                        <p:tgtEl>
                                          <p:spTgt spid="182"/>
                                        </p:tgtEl>
                                      </p:cBhvr>
                                    </p:animEffect>
                                  </p:childTnLst>
                                </p:cTn>
                              </p:par>
                            </p:childTnLst>
                          </p:cTn>
                        </p:par>
                        <p:par>
                          <p:cTn id="16" fill="hold">
                            <p:stCondLst>
                              <p:cond delay="500"/>
                            </p:stCondLst>
                            <p:childTnLst>
                              <p:par>
                                <p:cTn id="17" presetID="22" presetClass="entr" presetSubtype="8" fill="hold" grpId="0" nodeType="afterEffect">
                                  <p:stCondLst>
                                    <p:cond delay="250"/>
                                  </p:stCondLst>
                                  <p:childTnLst>
                                    <p:set>
                                      <p:cBhvr>
                                        <p:cTn id="18" dur="1" fill="hold">
                                          <p:stCondLst>
                                            <p:cond delay="0"/>
                                          </p:stCondLst>
                                        </p:cTn>
                                        <p:tgtEl>
                                          <p:spTgt spid="181"/>
                                        </p:tgtEl>
                                        <p:attrNameLst>
                                          <p:attrName>style.visibility</p:attrName>
                                        </p:attrNameLst>
                                      </p:cBhvr>
                                      <p:to>
                                        <p:strVal val="visible"/>
                                      </p:to>
                                    </p:set>
                                    <p:animEffect transition="in" filter="wipe(left)">
                                      <p:cBhvr>
                                        <p:cTn id="19" dur="500"/>
                                        <p:tgtEl>
                                          <p:spTgt spid="181"/>
                                        </p:tgtEl>
                                      </p:cBhvr>
                                    </p:animEffect>
                                  </p:childTnLst>
                                </p:cTn>
                              </p:par>
                            </p:childTnLst>
                          </p:cTn>
                        </p:par>
                        <p:par>
                          <p:cTn id="20" fill="hold">
                            <p:stCondLst>
                              <p:cond delay="1250"/>
                            </p:stCondLst>
                            <p:childTnLst>
                              <p:par>
                                <p:cTn id="21" presetID="1" presetClass="entr" presetSubtype="0" fill="hold" nodeType="afterEffect">
                                  <p:stCondLst>
                                    <p:cond delay="0"/>
                                  </p:stCondLst>
                                  <p:childTnLst>
                                    <p:set>
                                      <p:cBhvr>
                                        <p:cTn id="22" dur="1" fill="hold">
                                          <p:stCondLst>
                                            <p:cond delay="0"/>
                                          </p:stCondLst>
                                        </p:cTn>
                                        <p:tgtEl>
                                          <p:spTgt spid="289"/>
                                        </p:tgtEl>
                                        <p:attrNameLst>
                                          <p:attrName>style.visibility</p:attrName>
                                        </p:attrNameLst>
                                      </p:cBhvr>
                                      <p:to>
                                        <p:strVal val="visible"/>
                                      </p:to>
                                    </p:set>
                                  </p:childTnLst>
                                </p:cTn>
                              </p:par>
                            </p:childTnLst>
                          </p:cTn>
                        </p:par>
                        <p:par>
                          <p:cTn id="23" fill="hold">
                            <p:stCondLst>
                              <p:cond delay="1250"/>
                            </p:stCondLst>
                            <p:childTnLst>
                              <p:par>
                                <p:cTn id="24" presetID="35" presetClass="path" presetSubtype="0" accel="50000" decel="50000" fill="hold" nodeType="afterEffect">
                                  <p:stCondLst>
                                    <p:cond delay="0"/>
                                  </p:stCondLst>
                                  <p:childTnLst>
                                    <p:animMotion origin="layout" path="M -2.08333E-7 1.48148E-6 L -0.1474 1.48148E-6 " pathEditMode="relative" rAng="0" ptsTypes="AA">
                                      <p:cBhvr>
                                        <p:cTn id="25" dur="2000" fill="hold"/>
                                        <p:tgtEl>
                                          <p:spTgt spid="289"/>
                                        </p:tgtEl>
                                        <p:attrNameLst>
                                          <p:attrName>ppt_x</p:attrName>
                                          <p:attrName>ppt_y</p:attrName>
                                        </p:attrNameLst>
                                      </p:cBhvr>
                                      <p:rCtr x="-7370" y="0"/>
                                    </p:animMotion>
                                  </p:childTnLst>
                                </p:cTn>
                              </p:par>
                              <p:par>
                                <p:cTn id="26" presetID="22" presetClass="entr" presetSubtype="2" fill="hold" nodeType="withEffect">
                                  <p:stCondLst>
                                    <p:cond delay="0"/>
                                  </p:stCondLst>
                                  <p:childTnLst>
                                    <p:set>
                                      <p:cBhvr>
                                        <p:cTn id="27" dur="1" fill="hold">
                                          <p:stCondLst>
                                            <p:cond delay="0"/>
                                          </p:stCondLst>
                                        </p:cTn>
                                        <p:tgtEl>
                                          <p:spTgt spid="176"/>
                                        </p:tgtEl>
                                        <p:attrNameLst>
                                          <p:attrName>style.visibility</p:attrName>
                                        </p:attrNameLst>
                                      </p:cBhvr>
                                      <p:to>
                                        <p:strVal val="visible"/>
                                      </p:to>
                                    </p:set>
                                    <p:animEffect transition="in" filter="wipe(right)">
                                      <p:cBhvr>
                                        <p:cTn id="28" dur="500"/>
                                        <p:tgtEl>
                                          <p:spTgt spid="17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80"/>
                                        </p:tgtEl>
                                        <p:attrNameLst>
                                          <p:attrName>style.visibility</p:attrName>
                                        </p:attrNameLst>
                                      </p:cBhvr>
                                      <p:to>
                                        <p:strVal val="visible"/>
                                      </p:to>
                                    </p:set>
                                    <p:anim calcmode="lin" valueType="num">
                                      <p:cBhvr>
                                        <p:cTn id="33" dur="500" fill="hold"/>
                                        <p:tgtEl>
                                          <p:spTgt spid="180"/>
                                        </p:tgtEl>
                                        <p:attrNameLst>
                                          <p:attrName>ppt_w</p:attrName>
                                        </p:attrNameLst>
                                      </p:cBhvr>
                                      <p:tavLst>
                                        <p:tav tm="0">
                                          <p:val>
                                            <p:fltVal val="0"/>
                                          </p:val>
                                        </p:tav>
                                        <p:tav tm="100000">
                                          <p:val>
                                            <p:strVal val="#ppt_w"/>
                                          </p:val>
                                        </p:tav>
                                      </p:tavLst>
                                    </p:anim>
                                    <p:anim calcmode="lin" valueType="num">
                                      <p:cBhvr>
                                        <p:cTn id="34" dur="500" fill="hold"/>
                                        <p:tgtEl>
                                          <p:spTgt spid="180"/>
                                        </p:tgtEl>
                                        <p:attrNameLst>
                                          <p:attrName>ppt_h</p:attrName>
                                        </p:attrNameLst>
                                      </p:cBhvr>
                                      <p:tavLst>
                                        <p:tav tm="0">
                                          <p:val>
                                            <p:fltVal val="0"/>
                                          </p:val>
                                        </p:tav>
                                        <p:tav tm="100000">
                                          <p:val>
                                            <p:strVal val="#ppt_h"/>
                                          </p:val>
                                        </p:tav>
                                      </p:tavLst>
                                    </p:anim>
                                    <p:animEffect transition="in" filter="fade">
                                      <p:cBhvr>
                                        <p:cTn id="35" dur="500"/>
                                        <p:tgtEl>
                                          <p:spTgt spid="180"/>
                                        </p:tgtEl>
                                      </p:cBhvr>
                                    </p:animEffect>
                                  </p:childTnLst>
                                </p:cTn>
                              </p:par>
                            </p:childTnLst>
                          </p:cTn>
                        </p:par>
                        <p:par>
                          <p:cTn id="36" fill="hold">
                            <p:stCondLst>
                              <p:cond delay="500"/>
                            </p:stCondLst>
                            <p:childTnLst>
                              <p:par>
                                <p:cTn id="37" presetID="22" presetClass="entr" presetSubtype="8" fill="hold" nodeType="afterEffect">
                                  <p:stCondLst>
                                    <p:cond delay="250"/>
                                  </p:stCondLst>
                                  <p:childTnLst>
                                    <p:set>
                                      <p:cBhvr>
                                        <p:cTn id="38" dur="1" fill="hold">
                                          <p:stCondLst>
                                            <p:cond delay="0"/>
                                          </p:stCondLst>
                                        </p:cTn>
                                        <p:tgtEl>
                                          <p:spTgt spid="297"/>
                                        </p:tgtEl>
                                        <p:attrNameLst>
                                          <p:attrName>style.visibility</p:attrName>
                                        </p:attrNameLst>
                                      </p:cBhvr>
                                      <p:to>
                                        <p:strVal val="visible"/>
                                      </p:to>
                                    </p:set>
                                    <p:animEffect transition="in" filter="wipe(left)">
                                      <p:cBhvr>
                                        <p:cTn id="39" dur="500"/>
                                        <p:tgtEl>
                                          <p:spTgt spid="297"/>
                                        </p:tgtEl>
                                      </p:cBhvr>
                                    </p:animEffect>
                                  </p:childTnLst>
                                </p:cTn>
                              </p:par>
                            </p:childTnLst>
                          </p:cTn>
                        </p:par>
                        <p:par>
                          <p:cTn id="40" fill="hold">
                            <p:stCondLst>
                              <p:cond delay="1250"/>
                            </p:stCondLst>
                            <p:childTnLst>
                              <p:par>
                                <p:cTn id="41" presetID="22" presetClass="entr" presetSubtype="1" fill="hold" nodeType="after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up)">
                                      <p:cBhvr>
                                        <p:cTn id="43" dur="500"/>
                                        <p:tgtEl>
                                          <p:spTgt spid="268"/>
                                        </p:tgtEl>
                                      </p:cBhvr>
                                    </p:animEffect>
                                  </p:childTnLst>
                                </p:cTn>
                              </p:par>
                            </p:childTnLst>
                          </p:cTn>
                        </p:par>
                        <p:par>
                          <p:cTn id="44" fill="hold">
                            <p:stCondLst>
                              <p:cond delay="1750"/>
                            </p:stCondLst>
                            <p:childTnLst>
                              <p:par>
                                <p:cTn id="45" presetID="22" presetClass="entr" presetSubtype="8"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wipe(left)">
                                      <p:cBhvr>
                                        <p:cTn id="47" dur="500"/>
                                        <p:tgtEl>
                                          <p:spTgt spid="28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83"/>
                                        </p:tgtEl>
                                        <p:attrNameLst>
                                          <p:attrName>style.visibility</p:attrName>
                                        </p:attrNameLst>
                                      </p:cBhvr>
                                      <p:to>
                                        <p:strVal val="visible"/>
                                      </p:to>
                                    </p:set>
                                    <p:anim calcmode="lin" valueType="num">
                                      <p:cBhvr>
                                        <p:cTn id="52" dur="500" fill="hold"/>
                                        <p:tgtEl>
                                          <p:spTgt spid="183"/>
                                        </p:tgtEl>
                                        <p:attrNameLst>
                                          <p:attrName>ppt_w</p:attrName>
                                        </p:attrNameLst>
                                      </p:cBhvr>
                                      <p:tavLst>
                                        <p:tav tm="0">
                                          <p:val>
                                            <p:fltVal val="0"/>
                                          </p:val>
                                        </p:tav>
                                        <p:tav tm="100000">
                                          <p:val>
                                            <p:strVal val="#ppt_w"/>
                                          </p:val>
                                        </p:tav>
                                      </p:tavLst>
                                    </p:anim>
                                    <p:anim calcmode="lin" valueType="num">
                                      <p:cBhvr>
                                        <p:cTn id="53" dur="500" fill="hold"/>
                                        <p:tgtEl>
                                          <p:spTgt spid="183"/>
                                        </p:tgtEl>
                                        <p:attrNameLst>
                                          <p:attrName>ppt_h</p:attrName>
                                        </p:attrNameLst>
                                      </p:cBhvr>
                                      <p:tavLst>
                                        <p:tav tm="0">
                                          <p:val>
                                            <p:fltVal val="0"/>
                                          </p:val>
                                        </p:tav>
                                        <p:tav tm="100000">
                                          <p:val>
                                            <p:strVal val="#ppt_h"/>
                                          </p:val>
                                        </p:tav>
                                      </p:tavLst>
                                    </p:anim>
                                    <p:animEffect transition="in" filter="fade">
                                      <p:cBhvr>
                                        <p:cTn id="54" dur="500"/>
                                        <p:tgtEl>
                                          <p:spTgt spid="183"/>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wipe(left)">
                                      <p:cBhvr>
                                        <p:cTn id="58" dur="500"/>
                                        <p:tgtEl>
                                          <p:spTgt spid="177"/>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292"/>
                                        </p:tgtEl>
                                        <p:attrNameLst>
                                          <p:attrName>style.visibility</p:attrName>
                                        </p:attrNameLst>
                                      </p:cBhvr>
                                      <p:to>
                                        <p:strVal val="visible"/>
                                      </p:to>
                                    </p:set>
                                    <p:animEffect transition="in" filter="wipe(up)">
                                      <p:cBhvr>
                                        <p:cTn id="62" dur="500"/>
                                        <p:tgtEl>
                                          <p:spTgt spid="292"/>
                                        </p:tgtEl>
                                      </p:cBhvr>
                                    </p:animEffect>
                                  </p:childTnLst>
                                </p:cTn>
                              </p:par>
                              <p:par>
                                <p:cTn id="63" presetID="1" presetClass="entr" presetSubtype="0" fill="hold" grpId="0" nodeType="withEffect">
                                  <p:stCondLst>
                                    <p:cond delay="250"/>
                                  </p:stCondLst>
                                  <p:childTnLst>
                                    <p:set>
                                      <p:cBhvr>
                                        <p:cTn id="64" dur="1" fill="hold">
                                          <p:stCondLst>
                                            <p:cond delay="0"/>
                                          </p:stCondLst>
                                        </p:cTn>
                                        <p:tgtEl>
                                          <p:spTgt spid="295"/>
                                        </p:tgtEl>
                                        <p:attrNameLst>
                                          <p:attrName>style.visibility</p:attrName>
                                        </p:attrNameLst>
                                      </p:cBhvr>
                                      <p:to>
                                        <p:strVal val="visible"/>
                                      </p:to>
                                    </p:set>
                                  </p:childTnLst>
                                </p:cTn>
                              </p:par>
                            </p:childTnLst>
                          </p:cTn>
                        </p:par>
                        <p:par>
                          <p:cTn id="65" fill="hold">
                            <p:stCondLst>
                              <p:cond delay="1500"/>
                            </p:stCondLst>
                            <p:childTnLst>
                              <p:par>
                                <p:cTn id="66" presetID="26" presetClass="emph" presetSubtype="0" repeatCount="2000" fill="hold" grpId="1" nodeType="afterEffect">
                                  <p:stCondLst>
                                    <p:cond delay="250"/>
                                  </p:stCondLst>
                                  <p:childTnLst>
                                    <p:animEffect transition="out" filter="fade">
                                      <p:cBhvr>
                                        <p:cTn id="67" dur="500" tmFilter="0, 0; .2, .5; .8, .5; 1, 0"/>
                                        <p:tgtEl>
                                          <p:spTgt spid="295"/>
                                        </p:tgtEl>
                                      </p:cBhvr>
                                    </p:animEffect>
                                    <p:animScale>
                                      <p:cBhvr>
                                        <p:cTn id="68" dur="250" autoRev="1" fill="hold"/>
                                        <p:tgtEl>
                                          <p:spTgt spid="29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1" grpId="0" animBg="1"/>
      <p:bldP spid="182" grpId="0" animBg="1"/>
      <p:bldP spid="183" grpId="0" animBg="1"/>
      <p:bldP spid="295" grpId="0" animBg="1"/>
      <p:bldP spid="295" grpId="1" animBg="1"/>
      <p:bldP spid="1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2629" t="27485" r="47877" b="-51"/>
          <a:stretch/>
        </p:blipFill>
        <p:spPr>
          <a:xfrm>
            <a:off x="6597315" y="0"/>
            <a:ext cx="5594686"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Leverage built-in service intelligence for greater performance and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data security</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3.2</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4"/>
                    </a:gs>
                    <a:gs pos="100000">
                      <a:schemeClr val="accent4"/>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297243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78500" y="6158914"/>
            <a:ext cx="5753963"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MyExpenses example</a:t>
            </a:r>
          </a:p>
        </p:txBody>
      </p:sp>
      <p:sp>
        <p:nvSpPr>
          <p:cNvPr id="41" name="Rectangle 40"/>
          <p:cNvSpPr/>
          <p:nvPr/>
        </p:nvSpPr>
        <p:spPr>
          <a:xfrm>
            <a:off x="6188901" y="6158914"/>
            <a:ext cx="5779104"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737373"/>
                    </a:gs>
                    <a:gs pos="100000">
                      <a:srgbClr val="737373"/>
                    </a:gs>
                  </a:gsLst>
                  <a:lin ang="5400000" scaled="1"/>
                </a:gradFill>
                <a:effectLst/>
                <a:uLnTx/>
                <a:uFillTx/>
                <a:latin typeface="Segoe UI Light" panose="020B0502040204020203" pitchFamily="34" charset="0"/>
                <a:ea typeface="+mn-ea"/>
                <a:cs typeface="Segoe UI Light" panose="020B0502040204020203" pitchFamily="34" charset="0"/>
              </a:rPr>
              <a:t>Adventure Works Bikes example</a:t>
            </a:r>
          </a:p>
        </p:txBody>
      </p:sp>
      <p:sp>
        <p:nvSpPr>
          <p:cNvPr id="59" name="Title 1"/>
          <p:cNvSpPr>
            <a:spLocks noGrp="1"/>
          </p:cNvSpPr>
          <p:nvPr>
            <p:ph type="title"/>
          </p:nvPr>
        </p:nvSpPr>
        <p:spPr>
          <a:xfrm>
            <a:off x="269240" y="289511"/>
            <a:ext cx="2270760" cy="899665"/>
          </a:xfrm>
        </p:spPr>
        <p:txBody>
          <a:bodyPr/>
          <a:lstStyle/>
          <a:p>
            <a:r>
              <a:rPr lang="en-US" dirty="0"/>
              <a:t>Sessions</a:t>
            </a:r>
          </a:p>
        </p:txBody>
      </p:sp>
      <p:cxnSp>
        <p:nvCxnSpPr>
          <p:cNvPr id="107" name="Straight Connector 106"/>
          <p:cNvCxnSpPr/>
          <p:nvPr/>
        </p:nvCxnSpPr>
        <p:spPr>
          <a:xfrm>
            <a:off x="274639" y="6080945"/>
            <a:ext cx="575324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209091" y="6080945"/>
            <a:ext cx="5761975" cy="172894"/>
            <a:chOff x="6188903" y="6080945"/>
            <a:chExt cx="5782163" cy="172894"/>
          </a:xfrm>
        </p:grpSpPr>
        <p:cxnSp>
          <p:nvCxnSpPr>
            <p:cNvPr id="109" name="Straight Connector 108"/>
            <p:cNvCxnSpPr/>
            <p:nvPr/>
          </p:nvCxnSpPr>
          <p:spPr>
            <a:xfrm>
              <a:off x="6188903" y="6080945"/>
              <a:ext cx="578216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8955127" y="6168073"/>
              <a:ext cx="17153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78500"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light"/>
                <a:ea typeface="+mn-ea"/>
                <a:cs typeface="+mn-cs"/>
              </a:rPr>
              <a:t>EXPERIENCE 1</a:t>
            </a:r>
          </a:p>
        </p:txBody>
      </p:sp>
      <p:sp>
        <p:nvSpPr>
          <p:cNvPr id="8" name="Rectangle 7"/>
          <p:cNvSpPr/>
          <p:nvPr/>
        </p:nvSpPr>
        <p:spPr>
          <a:xfrm>
            <a:off x="3200662"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light"/>
                <a:ea typeface="+mn-ea"/>
                <a:cs typeface="+mn-cs"/>
              </a:rPr>
              <a:t>EXPERIENCE 2</a:t>
            </a:r>
          </a:p>
        </p:txBody>
      </p:sp>
      <p:sp>
        <p:nvSpPr>
          <p:cNvPr id="9" name="Rectangle 8"/>
          <p:cNvSpPr/>
          <p:nvPr/>
        </p:nvSpPr>
        <p:spPr>
          <a:xfrm>
            <a:off x="6122824"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light"/>
                <a:ea typeface="+mn-ea"/>
                <a:cs typeface="+mn-cs"/>
              </a:rPr>
              <a:t>EXPERIENCE 3</a:t>
            </a:r>
          </a:p>
        </p:txBody>
      </p:sp>
      <p:sp>
        <p:nvSpPr>
          <p:cNvPr id="10" name="Rectangle 9"/>
          <p:cNvSpPr/>
          <p:nvPr/>
        </p:nvSpPr>
        <p:spPr>
          <a:xfrm>
            <a:off x="9044985"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light"/>
                <a:ea typeface="+mn-ea"/>
                <a:cs typeface="+mn-cs"/>
              </a:rPr>
              <a:t>EXPERIENCE 4</a:t>
            </a:r>
          </a:p>
        </p:txBody>
      </p:sp>
      <p:sp>
        <p:nvSpPr>
          <p:cNvPr id="11" name="Rectangle 10"/>
          <p:cNvSpPr/>
          <p:nvPr/>
        </p:nvSpPr>
        <p:spPr>
          <a:xfrm>
            <a:off x="274638" y="1326711"/>
            <a:ext cx="2929943"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SQL Server 2016—Everything built-in</a:t>
            </a:r>
          </a:p>
        </p:txBody>
      </p:sp>
      <p:sp>
        <p:nvSpPr>
          <p:cNvPr id="13" name="Rectangle 12"/>
          <p:cNvSpPr/>
          <p:nvPr/>
        </p:nvSpPr>
        <p:spPr>
          <a:xfrm>
            <a:off x="6122825" y="1326711"/>
            <a:ext cx="292608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Evolving SQL workloads from software to SaaS</a:t>
            </a:r>
          </a:p>
        </p:txBody>
      </p:sp>
      <p:sp>
        <p:nvSpPr>
          <p:cNvPr id="14" name="Rectangle 13"/>
          <p:cNvSpPr/>
          <p:nvPr/>
        </p:nvSpPr>
        <p:spPr>
          <a:xfrm>
            <a:off x="9044986" y="1326711"/>
            <a:ext cx="292608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cloud-based web apps</a:t>
            </a:r>
          </a:p>
        </p:txBody>
      </p:sp>
      <p:sp>
        <p:nvSpPr>
          <p:cNvPr id="15" name="Rectangle 14"/>
          <p:cNvSpPr/>
          <p:nvPr/>
        </p:nvSpPr>
        <p:spPr>
          <a:xfrm>
            <a:off x="278500"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6" name="Rectangle 15"/>
          <p:cNvSpPr/>
          <p:nvPr/>
        </p:nvSpPr>
        <p:spPr>
          <a:xfrm>
            <a:off x="3200662"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7" name="Rectangle 16"/>
          <p:cNvSpPr/>
          <p:nvPr/>
        </p:nvSpPr>
        <p:spPr>
          <a:xfrm>
            <a:off x="6122824"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8" name="Rectangle 17"/>
          <p:cNvSpPr/>
          <p:nvPr/>
        </p:nvSpPr>
        <p:spPr>
          <a:xfrm>
            <a:off x="9044985"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cxnSp>
        <p:nvCxnSpPr>
          <p:cNvPr id="27" name="Straight Connector 26"/>
          <p:cNvCxnSpPr>
            <a:cxnSpLocks/>
          </p:cNvCxnSpPr>
          <p:nvPr/>
        </p:nvCxnSpPr>
        <p:spPr>
          <a:xfrm flipH="1">
            <a:off x="3191722" y="2126531"/>
            <a:ext cx="8940" cy="3858768"/>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20194"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040893"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1529" y="23317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Recover from user errors more easily using Temporal </a:t>
            </a:r>
          </a:p>
        </p:txBody>
      </p:sp>
      <p:sp>
        <p:nvSpPr>
          <p:cNvPr id="20" name="Rectangle 19"/>
          <p:cNvSpPr/>
          <p:nvPr/>
        </p:nvSpPr>
        <p:spPr>
          <a:xfrm>
            <a:off x="461529" y="29664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Optimize transactional performance using memory-optimized tables and natively compiled SPs</a:t>
            </a:r>
          </a:p>
        </p:txBody>
      </p:sp>
      <p:sp>
        <p:nvSpPr>
          <p:cNvPr id="21" name="Rectangle 20"/>
          <p:cNvSpPr/>
          <p:nvPr/>
        </p:nvSpPr>
        <p:spPr>
          <a:xfrm>
            <a:off x="461529" y="36011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Provide real-time insights into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app transactions</a:t>
            </a:r>
          </a:p>
        </p:txBody>
      </p:sp>
      <p:sp>
        <p:nvSpPr>
          <p:cNvPr id="22" name="Rectangle 21"/>
          <p:cNvSpPr/>
          <p:nvPr/>
        </p:nvSpPr>
        <p:spPr>
          <a:xfrm>
            <a:off x="461529" y="42358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secure and compliant database apps </a:t>
            </a:r>
          </a:p>
        </p:txBody>
      </p:sp>
      <p:sp>
        <p:nvSpPr>
          <p:cNvPr id="23" name="Rectangle 22"/>
          <p:cNvSpPr/>
          <p:nvPr/>
        </p:nvSpPr>
        <p:spPr>
          <a:xfrm>
            <a:off x="461529" y="4870567"/>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Stretch cold data to the cloud without losing query functionality</a:t>
            </a:r>
          </a:p>
        </p:txBody>
      </p:sp>
      <p:sp>
        <p:nvSpPr>
          <p:cNvPr id="6" name="Rectangle 5"/>
          <p:cNvSpPr/>
          <p:nvPr/>
        </p:nvSpPr>
        <p:spPr>
          <a:xfrm rot="16200000">
            <a:off x="71853" y="253456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1.1</a:t>
            </a:r>
          </a:p>
        </p:txBody>
      </p:sp>
      <p:cxnSp>
        <p:nvCxnSpPr>
          <p:cNvPr id="70" name="Straight Connector 69"/>
          <p:cNvCxnSpPr/>
          <p:nvPr/>
        </p:nvCxnSpPr>
        <p:spPr>
          <a:xfrm>
            <a:off x="461529" y="2923451"/>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529" y="3558147"/>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529" y="4827539"/>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1529" y="4192843"/>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61529" y="550525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Explore the power of JSON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 SQL Server</a:t>
            </a:r>
          </a:p>
        </p:txBody>
      </p:sp>
      <p:cxnSp>
        <p:nvCxnSpPr>
          <p:cNvPr id="94" name="Straight Connector 93"/>
          <p:cNvCxnSpPr/>
          <p:nvPr/>
        </p:nvCxnSpPr>
        <p:spPr>
          <a:xfrm>
            <a:off x="461529" y="5462235"/>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6200000">
            <a:off x="71853" y="316926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1.2</a:t>
            </a:r>
          </a:p>
        </p:txBody>
      </p:sp>
      <p:sp>
        <p:nvSpPr>
          <p:cNvPr id="112" name="Rectangle 111"/>
          <p:cNvSpPr/>
          <p:nvPr/>
        </p:nvSpPr>
        <p:spPr>
          <a:xfrm rot="16200000">
            <a:off x="71853" y="380395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1.3</a:t>
            </a:r>
          </a:p>
        </p:txBody>
      </p:sp>
      <p:sp>
        <p:nvSpPr>
          <p:cNvPr id="113" name="Rectangle 112"/>
          <p:cNvSpPr/>
          <p:nvPr/>
        </p:nvSpPr>
        <p:spPr>
          <a:xfrm rot="16200000">
            <a:off x="71853" y="443865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1.4</a:t>
            </a:r>
          </a:p>
        </p:txBody>
      </p:sp>
      <p:sp>
        <p:nvSpPr>
          <p:cNvPr id="114" name="Rectangle 113"/>
          <p:cNvSpPr/>
          <p:nvPr/>
        </p:nvSpPr>
        <p:spPr>
          <a:xfrm rot="16200000">
            <a:off x="71853" y="507334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1.5</a:t>
            </a:r>
          </a:p>
        </p:txBody>
      </p:sp>
      <p:sp>
        <p:nvSpPr>
          <p:cNvPr id="115" name="Rectangle 114"/>
          <p:cNvSpPr/>
          <p:nvPr/>
        </p:nvSpPr>
        <p:spPr>
          <a:xfrm rot="16200000">
            <a:off x="71853" y="5708044"/>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1.6</a:t>
            </a:r>
          </a:p>
        </p:txBody>
      </p:sp>
      <p:grpSp>
        <p:nvGrpSpPr>
          <p:cNvPr id="34" name="Group 33"/>
          <p:cNvGrpSpPr/>
          <p:nvPr/>
        </p:nvGrpSpPr>
        <p:grpSpPr>
          <a:xfrm>
            <a:off x="3267921" y="2331782"/>
            <a:ext cx="2853439" cy="1183336"/>
            <a:chOff x="3191721" y="2331782"/>
            <a:chExt cx="2935022" cy="1183336"/>
          </a:xfrm>
        </p:grpSpPr>
        <p:sp>
          <p:nvSpPr>
            <p:cNvPr id="116" name="Rectangle 115"/>
            <p:cNvSpPr/>
            <p:nvPr/>
          </p:nvSpPr>
          <p:spPr>
            <a:xfrm>
              <a:off x="3383543" y="2331782"/>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predictive and prescriptive analytics into your app using R</a:t>
              </a:r>
            </a:p>
          </p:txBody>
        </p:sp>
        <p:sp>
          <p:nvSpPr>
            <p:cNvPr id="117" name="Rectangle 116"/>
            <p:cNvSpPr/>
            <p:nvPr/>
          </p:nvSpPr>
          <p:spPr>
            <a:xfrm>
              <a:off x="3383543" y="2966478"/>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Re-architect your LOB workload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for cloud</a:t>
              </a:r>
            </a:p>
          </p:txBody>
        </p:sp>
        <p:sp>
          <p:nvSpPr>
            <p:cNvPr id="119" name="Rectangle 118"/>
            <p:cNvSpPr/>
            <p:nvPr/>
          </p:nvSpPr>
          <p:spPr>
            <a:xfrm rot="16200000">
              <a:off x="2990823" y="2532680"/>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2.1</a:t>
              </a:r>
            </a:p>
          </p:txBody>
        </p:sp>
        <p:cxnSp>
          <p:nvCxnSpPr>
            <p:cNvPr id="120" name="Straight Connector 119"/>
            <p:cNvCxnSpPr/>
            <p:nvPr/>
          </p:nvCxnSpPr>
          <p:spPr>
            <a:xfrm>
              <a:off x="3383543" y="2923450"/>
              <a:ext cx="2651760" cy="0"/>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rot="16200000">
              <a:off x="2990823" y="3167375"/>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2.2</a:t>
              </a:r>
            </a:p>
          </p:txBody>
        </p:sp>
      </p:grpSp>
      <p:sp>
        <p:nvSpPr>
          <p:cNvPr id="12" name="Rectangle 11"/>
          <p:cNvSpPr/>
          <p:nvPr/>
        </p:nvSpPr>
        <p:spPr>
          <a:xfrm>
            <a:off x="3191720" y="1326711"/>
            <a:ext cx="2935019"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LOB apps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with intelligence</a:t>
            </a:r>
          </a:p>
        </p:txBody>
      </p:sp>
      <p:grpSp>
        <p:nvGrpSpPr>
          <p:cNvPr id="43" name="Group 42"/>
          <p:cNvGrpSpPr/>
          <p:nvPr/>
        </p:nvGrpSpPr>
        <p:grpSpPr>
          <a:xfrm>
            <a:off x="6188903" y="2331782"/>
            <a:ext cx="2859569" cy="1818033"/>
            <a:chOff x="427039" y="2484182"/>
            <a:chExt cx="2859569" cy="1818033"/>
          </a:xfrm>
        </p:grpSpPr>
        <p:sp>
          <p:nvSpPr>
            <p:cNvPr id="123" name="Rectangle 122"/>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multitenant cloud-based apps with customer isolation and efficiency</a:t>
              </a:r>
            </a:p>
          </p:txBody>
        </p:sp>
        <p:sp>
          <p:nvSpPr>
            <p:cNvPr id="124" name="Rectangle 123"/>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Leverage built-in service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intelligence for greater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performance and data security</a:t>
              </a:r>
            </a:p>
          </p:txBody>
        </p:sp>
        <p:sp>
          <p:nvSpPr>
            <p:cNvPr id="125" name="Rectangle 124"/>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more secure and compliant apps with minimal custom code changes </a:t>
              </a:r>
            </a:p>
          </p:txBody>
        </p:sp>
        <p:sp>
          <p:nvSpPr>
            <p:cNvPr id="126" name="Rectangle 125"/>
            <p:cNvSpPr/>
            <p:nvPr/>
          </p:nvSpPr>
          <p:spPr>
            <a:xfrm rot="16200000">
              <a:off x="224253" y="268696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3.1</a:t>
              </a:r>
            </a:p>
          </p:txBody>
        </p:sp>
        <p:cxnSp>
          <p:nvCxnSpPr>
            <p:cNvPr id="127" name="Straight Connector 126"/>
            <p:cNvCxnSpPr/>
            <p:nvPr/>
          </p:nvCxnSpPr>
          <p:spPr>
            <a:xfrm>
              <a:off x="613929" y="3075851"/>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3929" y="3710547"/>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rot="16200000">
              <a:off x="224253" y="3321663"/>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3.2</a:t>
              </a:r>
            </a:p>
          </p:txBody>
        </p:sp>
        <p:sp>
          <p:nvSpPr>
            <p:cNvPr id="131" name="Rectangle 130"/>
            <p:cNvSpPr/>
            <p:nvPr/>
          </p:nvSpPr>
          <p:spPr>
            <a:xfrm rot="16200000">
              <a:off x="224253" y="395635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3.3</a:t>
              </a:r>
            </a:p>
          </p:txBody>
        </p:sp>
      </p:grpSp>
      <p:grpSp>
        <p:nvGrpSpPr>
          <p:cNvPr id="44" name="Group 43"/>
          <p:cNvGrpSpPr/>
          <p:nvPr/>
        </p:nvGrpSpPr>
        <p:grpSpPr>
          <a:xfrm>
            <a:off x="9108436" y="2331782"/>
            <a:ext cx="2859569" cy="2452729"/>
            <a:chOff x="427039" y="2484182"/>
            <a:chExt cx="2859569" cy="2452729"/>
          </a:xfrm>
        </p:grpSpPr>
        <p:sp>
          <p:nvSpPr>
            <p:cNvPr id="132" name="Rectangle 131"/>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Accelerate development with NoSQL</a:t>
              </a:r>
            </a:p>
          </p:txBody>
        </p:sp>
        <p:sp>
          <p:nvSpPr>
            <p:cNvPr id="133" name="Rectangle 132"/>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first-class search experiences within your web apps</a:t>
              </a:r>
            </a:p>
          </p:txBody>
        </p:sp>
        <p:sp>
          <p:nvSpPr>
            <p:cNvPr id="134" name="Rectangle 133"/>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Process unstructured Big Data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using U-SQL</a:t>
              </a:r>
            </a:p>
          </p:txBody>
        </p:sp>
        <p:sp>
          <p:nvSpPr>
            <p:cNvPr id="135" name="Rectangle 134"/>
            <p:cNvSpPr/>
            <p:nvPr/>
          </p:nvSpPr>
          <p:spPr>
            <a:xfrm>
              <a:off x="613929" y="43882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SQL-based cloud DW solutions to support BI</a:t>
              </a:r>
            </a:p>
          </p:txBody>
        </p:sp>
        <p:sp>
          <p:nvSpPr>
            <p:cNvPr id="136" name="Rectangle 135"/>
            <p:cNvSpPr/>
            <p:nvPr/>
          </p:nvSpPr>
          <p:spPr>
            <a:xfrm rot="16200000">
              <a:off x="224253" y="268696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4.1</a:t>
              </a:r>
            </a:p>
          </p:txBody>
        </p:sp>
        <p:cxnSp>
          <p:nvCxnSpPr>
            <p:cNvPr id="137" name="Straight Connector 136"/>
            <p:cNvCxnSpPr/>
            <p:nvPr/>
          </p:nvCxnSpPr>
          <p:spPr>
            <a:xfrm>
              <a:off x="613929" y="3075851"/>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13929" y="3710547"/>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929" y="4345243"/>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rot="16200000">
              <a:off x="224253" y="332166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4.2</a:t>
              </a:r>
            </a:p>
          </p:txBody>
        </p:sp>
        <p:sp>
          <p:nvSpPr>
            <p:cNvPr id="142" name="Rectangle 141"/>
            <p:cNvSpPr/>
            <p:nvPr/>
          </p:nvSpPr>
          <p:spPr>
            <a:xfrm rot="16200000">
              <a:off x="224253" y="395635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4.3</a:t>
              </a:r>
            </a:p>
          </p:txBody>
        </p:sp>
        <p:sp>
          <p:nvSpPr>
            <p:cNvPr id="143" name="Rectangle 142"/>
            <p:cNvSpPr/>
            <p:nvPr/>
          </p:nvSpPr>
          <p:spPr>
            <a:xfrm rot="16200000">
              <a:off x="224253" y="459105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4.4</a:t>
              </a:r>
            </a:p>
          </p:txBody>
        </p:sp>
      </p:grpSp>
      <p:grpSp>
        <p:nvGrpSpPr>
          <p:cNvPr id="2" name="Group 1"/>
          <p:cNvGrpSpPr/>
          <p:nvPr/>
        </p:nvGrpSpPr>
        <p:grpSpPr>
          <a:xfrm>
            <a:off x="3189338" y="1134508"/>
            <a:ext cx="8785818" cy="5586104"/>
            <a:chOff x="3189338" y="1134508"/>
            <a:chExt cx="8785818" cy="5586104"/>
          </a:xfrm>
        </p:grpSpPr>
        <p:sp>
          <p:nvSpPr>
            <p:cNvPr id="71" name="Rectangle 70"/>
            <p:cNvSpPr/>
            <p:nvPr/>
          </p:nvSpPr>
          <p:spPr>
            <a:xfrm>
              <a:off x="3189338" y="1134508"/>
              <a:ext cx="8785818" cy="486847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6129190" y="5985299"/>
              <a:ext cx="5838814" cy="7353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a:xfrm>
              <a:off x="3202567" y="5985299"/>
              <a:ext cx="2899302" cy="3246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1" name="Straight Connector 110"/>
          <p:cNvCxnSpPr/>
          <p:nvPr/>
        </p:nvCxnSpPr>
        <p:spPr>
          <a:xfrm rot="5400000">
            <a:off x="3111935" y="6167343"/>
            <a:ext cx="172796"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95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7" name="Straight Connector 176"/>
          <p:cNvCxnSpPr>
            <a:stCxn id="295" idx="9"/>
          </p:cNvCxnSpPr>
          <p:nvPr/>
        </p:nvCxnSpPr>
        <p:spPr>
          <a:xfrm>
            <a:off x="3605792" y="2778752"/>
            <a:ext cx="558891" cy="620498"/>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292" idx="7"/>
          </p:cNvCxnSpPr>
          <p:nvPr/>
        </p:nvCxnSpPr>
        <p:spPr>
          <a:xfrm>
            <a:off x="3252604" y="3674288"/>
            <a:ext cx="773710" cy="254129"/>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a:stCxn id="283" idx="14"/>
          </p:cNvCxnSpPr>
          <p:nvPr/>
        </p:nvCxnSpPr>
        <p:spPr>
          <a:xfrm flipV="1">
            <a:off x="3016143" y="4479773"/>
            <a:ext cx="629179" cy="313656"/>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cxnSpLocks/>
            <a:stCxn id="288" idx="6"/>
          </p:cNvCxnSpPr>
          <p:nvPr/>
        </p:nvCxnSpPr>
        <p:spPr>
          <a:xfrm flipV="1">
            <a:off x="4070383" y="4621514"/>
            <a:ext cx="421860" cy="1192934"/>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9791257" cy="899665"/>
          </a:xfrm>
        </p:spPr>
        <p:txBody>
          <a:bodyPr/>
          <a:lstStyle/>
          <a:p>
            <a:r>
              <a:rPr lang="en-US" sz="4000" dirty="0"/>
              <a:t>Develop more secure and compliant apps </a:t>
            </a:r>
            <a:br>
              <a:rPr lang="en-US" sz="4000" dirty="0"/>
            </a:br>
            <a:r>
              <a:rPr lang="en-US" sz="4000" dirty="0"/>
              <a:t>with minimal custom code changes</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3.3</a:t>
            </a:r>
          </a:p>
        </p:txBody>
      </p:sp>
      <p:grpSp>
        <p:nvGrpSpPr>
          <p:cNvPr id="2" name="Group 1"/>
          <p:cNvGrpSpPr/>
          <p:nvPr/>
        </p:nvGrpSpPr>
        <p:grpSpPr>
          <a:xfrm>
            <a:off x="3430496" y="2968946"/>
            <a:ext cx="2384105" cy="1812569"/>
            <a:chOff x="9364735" y="2957539"/>
            <a:chExt cx="2384105" cy="1812569"/>
          </a:xfrm>
        </p:grpSpPr>
        <p:grpSp>
          <p:nvGrpSpPr>
            <p:cNvPr id="302" name="Group 301"/>
            <p:cNvGrpSpPr/>
            <p:nvPr/>
          </p:nvGrpSpPr>
          <p:grpSpPr>
            <a:xfrm>
              <a:off x="9364735" y="3349903"/>
              <a:ext cx="2170745" cy="1420205"/>
              <a:chOff x="9210545" y="5074015"/>
              <a:chExt cx="2021653" cy="1322662"/>
            </a:xfrm>
          </p:grpSpPr>
          <p:pic>
            <p:nvPicPr>
              <p:cNvPr id="303" name="Graphic 30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304" name="Graphic 30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147" name="Group 146"/>
            <p:cNvGrpSpPr/>
            <p:nvPr/>
          </p:nvGrpSpPr>
          <p:grpSpPr>
            <a:xfrm>
              <a:off x="10091309" y="2957539"/>
              <a:ext cx="1657531" cy="1234194"/>
              <a:chOff x="3104055" y="3815075"/>
              <a:chExt cx="1233943" cy="918791"/>
            </a:xfrm>
          </p:grpSpPr>
          <p:sp>
            <p:nvSpPr>
              <p:cNvPr id="149" name="Rectangle 148"/>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4" name="Rectangle 183"/>
            <p:cNvSpPr/>
            <p:nvPr/>
          </p:nvSpPr>
          <p:spPr>
            <a:xfrm>
              <a:off x="10132159" y="3890242"/>
              <a:ext cx="1563164" cy="18466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300" name="Freeform 99"/>
            <p:cNvSpPr>
              <a:spLocks noChangeAspect="1"/>
            </p:cNvSpPr>
            <p:nvPr/>
          </p:nvSpPr>
          <p:spPr bwMode="auto">
            <a:xfrm>
              <a:off x="10691758" y="3318146"/>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176" name="Freeform: Shape 175"/>
          <p:cNvSpPr/>
          <p:nvPr/>
        </p:nvSpPr>
        <p:spPr bwMode="auto">
          <a:xfrm>
            <a:off x="6885681" y="2460172"/>
            <a:ext cx="605417" cy="513536"/>
          </a:xfrm>
          <a:custGeom>
            <a:avLst/>
            <a:gdLst>
              <a:gd name="connsiteX0" fmla="*/ 137217 w 292971"/>
              <a:gd name="connsiteY0" fmla="*/ 200958 h 248508"/>
              <a:gd name="connsiteX1" fmla="*/ 155843 w 292971"/>
              <a:gd name="connsiteY1" fmla="*/ 200958 h 248508"/>
              <a:gd name="connsiteX2" fmla="*/ 160779 w 292971"/>
              <a:gd name="connsiteY2" fmla="*/ 222694 h 248508"/>
              <a:gd name="connsiteX3" fmla="*/ 146760 w 292971"/>
              <a:gd name="connsiteY3" fmla="*/ 248508 h 248508"/>
              <a:gd name="connsiteX4" fmla="*/ 146300 w 292971"/>
              <a:gd name="connsiteY4" fmla="*/ 248508 h 248508"/>
              <a:gd name="connsiteX5" fmla="*/ 132282 w 292971"/>
              <a:gd name="connsiteY5" fmla="*/ 222694 h 248508"/>
              <a:gd name="connsiteX6" fmla="*/ 135386 w 292971"/>
              <a:gd name="connsiteY6" fmla="*/ 173948 h 248508"/>
              <a:gd name="connsiteX7" fmla="*/ 157674 w 292971"/>
              <a:gd name="connsiteY7" fmla="*/ 173948 h 248508"/>
              <a:gd name="connsiteX8" fmla="*/ 160779 w 292971"/>
              <a:gd name="connsiteY8" fmla="*/ 177065 h 248508"/>
              <a:gd name="connsiteX9" fmla="*/ 156242 w 292971"/>
              <a:gd name="connsiteY9" fmla="*/ 196483 h 248508"/>
              <a:gd name="connsiteX10" fmla="*/ 136660 w 292971"/>
              <a:gd name="connsiteY10" fmla="*/ 196483 h 248508"/>
              <a:gd name="connsiteX11" fmla="*/ 132282 w 292971"/>
              <a:gd name="connsiteY11" fmla="*/ 177065 h 248508"/>
              <a:gd name="connsiteX12" fmla="*/ 135386 w 292971"/>
              <a:gd name="connsiteY12" fmla="*/ 173948 h 248508"/>
              <a:gd name="connsiteX13" fmla="*/ 96963 w 292971"/>
              <a:gd name="connsiteY13" fmla="*/ 155008 h 248508"/>
              <a:gd name="connsiteX14" fmla="*/ 124698 w 292971"/>
              <a:gd name="connsiteY14" fmla="*/ 237691 h 248508"/>
              <a:gd name="connsiteX15" fmla="*/ 131178 w 292971"/>
              <a:gd name="connsiteY15" fmla="*/ 248508 h 248508"/>
              <a:gd name="connsiteX16" fmla="*/ 260 w 292971"/>
              <a:gd name="connsiteY16" fmla="*/ 248508 h 248508"/>
              <a:gd name="connsiteX17" fmla="*/ 49 w 292971"/>
              <a:gd name="connsiteY17" fmla="*/ 246963 h 248508"/>
              <a:gd name="connsiteX18" fmla="*/ 96963 w 292971"/>
              <a:gd name="connsiteY18" fmla="*/ 155008 h 248508"/>
              <a:gd name="connsiteX19" fmla="*/ 196097 w 292971"/>
              <a:gd name="connsiteY19" fmla="*/ 155008 h 248508"/>
              <a:gd name="connsiteX20" fmla="*/ 292925 w 292971"/>
              <a:gd name="connsiteY20" fmla="*/ 248215 h 248508"/>
              <a:gd name="connsiteX21" fmla="*/ 292883 w 292971"/>
              <a:gd name="connsiteY21" fmla="*/ 248508 h 248508"/>
              <a:gd name="connsiteX22" fmla="*/ 161421 w 292971"/>
              <a:gd name="connsiteY22" fmla="*/ 248508 h 248508"/>
              <a:gd name="connsiteX23" fmla="*/ 166657 w 292971"/>
              <a:gd name="connsiteY23" fmla="*/ 239687 h 248508"/>
              <a:gd name="connsiteX24" fmla="*/ 196097 w 292971"/>
              <a:gd name="connsiteY24" fmla="*/ 155008 h 248508"/>
              <a:gd name="connsiteX25" fmla="*/ 165944 w 292971"/>
              <a:gd name="connsiteY25" fmla="*/ 60017 h 248508"/>
              <a:gd name="connsiteX26" fmla="*/ 194727 w 292971"/>
              <a:gd name="connsiteY26" fmla="*/ 60017 h 248508"/>
              <a:gd name="connsiteX27" fmla="*/ 194727 w 292971"/>
              <a:gd name="connsiteY27" fmla="*/ 83049 h 248508"/>
              <a:gd name="connsiteX28" fmla="*/ 165944 w 292971"/>
              <a:gd name="connsiteY28" fmla="*/ 83049 h 248508"/>
              <a:gd name="connsiteX29" fmla="*/ 97079 w 292971"/>
              <a:gd name="connsiteY29" fmla="*/ 60017 h 248508"/>
              <a:gd name="connsiteX30" fmla="*/ 125861 w 292971"/>
              <a:gd name="connsiteY30" fmla="*/ 60017 h 248508"/>
              <a:gd name="connsiteX31" fmla="*/ 125861 w 292971"/>
              <a:gd name="connsiteY31" fmla="*/ 83049 h 248508"/>
              <a:gd name="connsiteX32" fmla="*/ 97079 w 292971"/>
              <a:gd name="connsiteY32" fmla="*/ 83049 h 248508"/>
              <a:gd name="connsiteX33" fmla="*/ 98334 w 292971"/>
              <a:gd name="connsiteY33" fmla="*/ 49535 h 248508"/>
              <a:gd name="connsiteX34" fmla="*/ 90425 w 292971"/>
              <a:gd name="connsiteY34" fmla="*/ 52824 h 248508"/>
              <a:gd name="connsiteX35" fmla="*/ 87981 w 292971"/>
              <a:gd name="connsiteY35" fmla="*/ 58748 h 248508"/>
              <a:gd name="connsiteX36" fmla="*/ 87981 w 292971"/>
              <a:gd name="connsiteY36" fmla="*/ 81858 h 248508"/>
              <a:gd name="connsiteX37" fmla="*/ 90425 w 292971"/>
              <a:gd name="connsiteY37" fmla="*/ 87781 h 248508"/>
              <a:gd name="connsiteX38" fmla="*/ 98334 w 292971"/>
              <a:gd name="connsiteY38" fmla="*/ 91070 h 248508"/>
              <a:gd name="connsiteX39" fmla="*/ 124691 w 292971"/>
              <a:gd name="connsiteY39" fmla="*/ 91070 h 248508"/>
              <a:gd name="connsiteX40" fmla="*/ 135878 w 292971"/>
              <a:gd name="connsiteY40" fmla="*/ 79840 h 248508"/>
              <a:gd name="connsiteX41" fmla="*/ 135878 w 292971"/>
              <a:gd name="connsiteY41" fmla="*/ 67520 h 248508"/>
              <a:gd name="connsiteX42" fmla="*/ 137894 w 292971"/>
              <a:gd name="connsiteY42" fmla="*/ 65339 h 248508"/>
              <a:gd name="connsiteX43" fmla="*/ 154117 w 292971"/>
              <a:gd name="connsiteY43" fmla="*/ 65270 h 248508"/>
              <a:gd name="connsiteX44" fmla="*/ 156262 w 292971"/>
              <a:gd name="connsiteY44" fmla="*/ 67332 h 248508"/>
              <a:gd name="connsiteX45" fmla="*/ 156262 w 292971"/>
              <a:gd name="connsiteY45" fmla="*/ 79840 h 248508"/>
              <a:gd name="connsiteX46" fmla="*/ 167448 w 292971"/>
              <a:gd name="connsiteY46" fmla="*/ 91070 h 248508"/>
              <a:gd name="connsiteX47" fmla="*/ 193804 w 292971"/>
              <a:gd name="connsiteY47" fmla="*/ 91070 h 248508"/>
              <a:gd name="connsiteX48" fmla="*/ 204991 w 292971"/>
              <a:gd name="connsiteY48" fmla="*/ 79840 h 248508"/>
              <a:gd name="connsiteX49" fmla="*/ 204991 w 292971"/>
              <a:gd name="connsiteY49" fmla="*/ 60765 h 248508"/>
              <a:gd name="connsiteX50" fmla="*/ 193804 w 292971"/>
              <a:gd name="connsiteY50" fmla="*/ 49535 h 248508"/>
              <a:gd name="connsiteX51" fmla="*/ 146531 w 292971"/>
              <a:gd name="connsiteY51" fmla="*/ 0 h 248508"/>
              <a:gd name="connsiteX52" fmla="*/ 220410 w 292971"/>
              <a:gd name="connsiteY52" fmla="*/ 74167 h 248508"/>
              <a:gd name="connsiteX53" fmla="*/ 146531 w 292971"/>
              <a:gd name="connsiteY53" fmla="*/ 148334 h 248508"/>
              <a:gd name="connsiteX54" fmla="*/ 72651 w 292971"/>
              <a:gd name="connsiteY54" fmla="*/ 74167 h 248508"/>
              <a:gd name="connsiteX55" fmla="*/ 146531 w 292971"/>
              <a:gd name="connsiteY55" fmla="*/ 0 h 2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971" h="248508">
                <a:moveTo>
                  <a:pt x="137217" y="200958"/>
                </a:moveTo>
                <a:lnTo>
                  <a:pt x="155843" y="200958"/>
                </a:lnTo>
                <a:lnTo>
                  <a:pt x="160779" y="222694"/>
                </a:lnTo>
                <a:lnTo>
                  <a:pt x="146760" y="248508"/>
                </a:lnTo>
                <a:lnTo>
                  <a:pt x="146300" y="248508"/>
                </a:lnTo>
                <a:lnTo>
                  <a:pt x="132282" y="222694"/>
                </a:lnTo>
                <a:close/>
                <a:moveTo>
                  <a:pt x="135386" y="173948"/>
                </a:moveTo>
                <a:lnTo>
                  <a:pt x="157674" y="173948"/>
                </a:lnTo>
                <a:cubicBezTo>
                  <a:pt x="159389" y="173948"/>
                  <a:pt x="160779" y="175344"/>
                  <a:pt x="160779" y="177065"/>
                </a:cubicBezTo>
                <a:lnTo>
                  <a:pt x="156242" y="196483"/>
                </a:lnTo>
                <a:lnTo>
                  <a:pt x="136660" y="196483"/>
                </a:lnTo>
                <a:cubicBezTo>
                  <a:pt x="135612" y="192288"/>
                  <a:pt x="132282" y="180820"/>
                  <a:pt x="132282" y="177065"/>
                </a:cubicBezTo>
                <a:cubicBezTo>
                  <a:pt x="132282" y="175344"/>
                  <a:pt x="133672" y="173948"/>
                  <a:pt x="135386" y="173948"/>
                </a:cubicBezTo>
                <a:close/>
                <a:moveTo>
                  <a:pt x="96963" y="155008"/>
                </a:moveTo>
                <a:cubicBezTo>
                  <a:pt x="105563" y="195153"/>
                  <a:pt x="115622" y="220356"/>
                  <a:pt x="124698" y="237691"/>
                </a:cubicBezTo>
                <a:lnTo>
                  <a:pt x="131178" y="248508"/>
                </a:lnTo>
                <a:lnTo>
                  <a:pt x="260" y="248508"/>
                </a:lnTo>
                <a:lnTo>
                  <a:pt x="49" y="246963"/>
                </a:lnTo>
                <a:cubicBezTo>
                  <a:pt x="-849" y="221794"/>
                  <a:pt x="9786" y="176927"/>
                  <a:pt x="96963" y="155008"/>
                </a:cubicBezTo>
                <a:close/>
                <a:moveTo>
                  <a:pt x="196097" y="155008"/>
                </a:moveTo>
                <a:cubicBezTo>
                  <a:pt x="283274" y="176927"/>
                  <a:pt x="293793" y="223463"/>
                  <a:pt x="292925" y="248215"/>
                </a:cubicBezTo>
                <a:lnTo>
                  <a:pt x="292883" y="248508"/>
                </a:lnTo>
                <a:lnTo>
                  <a:pt x="161421" y="248508"/>
                </a:lnTo>
                <a:lnTo>
                  <a:pt x="166657" y="239687"/>
                </a:lnTo>
                <a:cubicBezTo>
                  <a:pt x="175312" y="223086"/>
                  <a:pt x="185518" y="197951"/>
                  <a:pt x="196097" y="155008"/>
                </a:cubicBezTo>
                <a:close/>
                <a:moveTo>
                  <a:pt x="165944" y="60017"/>
                </a:moveTo>
                <a:lnTo>
                  <a:pt x="194727" y="60017"/>
                </a:lnTo>
                <a:lnTo>
                  <a:pt x="194727" y="83049"/>
                </a:lnTo>
                <a:lnTo>
                  <a:pt x="165944" y="83049"/>
                </a:lnTo>
                <a:close/>
                <a:moveTo>
                  <a:pt x="97079" y="60017"/>
                </a:moveTo>
                <a:lnTo>
                  <a:pt x="125861" y="60017"/>
                </a:lnTo>
                <a:lnTo>
                  <a:pt x="125861" y="83049"/>
                </a:lnTo>
                <a:lnTo>
                  <a:pt x="97079" y="83049"/>
                </a:lnTo>
                <a:close/>
                <a:moveTo>
                  <a:pt x="98334" y="49535"/>
                </a:moveTo>
                <a:cubicBezTo>
                  <a:pt x="95246" y="49535"/>
                  <a:pt x="92449" y="50792"/>
                  <a:pt x="90425" y="52824"/>
                </a:cubicBezTo>
                <a:lnTo>
                  <a:pt x="87981" y="58748"/>
                </a:lnTo>
                <a:lnTo>
                  <a:pt x="87981" y="81858"/>
                </a:lnTo>
                <a:lnTo>
                  <a:pt x="90425" y="87781"/>
                </a:lnTo>
                <a:cubicBezTo>
                  <a:pt x="92449" y="89813"/>
                  <a:pt x="95246" y="91070"/>
                  <a:pt x="98334" y="91070"/>
                </a:cubicBezTo>
                <a:lnTo>
                  <a:pt x="124691" y="91070"/>
                </a:lnTo>
                <a:cubicBezTo>
                  <a:pt x="130869" y="91070"/>
                  <a:pt x="135878" y="86042"/>
                  <a:pt x="135878" y="79840"/>
                </a:cubicBezTo>
                <a:lnTo>
                  <a:pt x="135878" y="67520"/>
                </a:lnTo>
                <a:lnTo>
                  <a:pt x="137894" y="65339"/>
                </a:lnTo>
                <a:cubicBezTo>
                  <a:pt x="142500" y="61317"/>
                  <a:pt x="148910" y="61083"/>
                  <a:pt x="154117" y="65270"/>
                </a:cubicBezTo>
                <a:lnTo>
                  <a:pt x="156262" y="67332"/>
                </a:lnTo>
                <a:lnTo>
                  <a:pt x="156262" y="79840"/>
                </a:lnTo>
                <a:cubicBezTo>
                  <a:pt x="156262" y="86042"/>
                  <a:pt x="161270" y="91070"/>
                  <a:pt x="167448" y="91070"/>
                </a:cubicBezTo>
                <a:lnTo>
                  <a:pt x="193804" y="91070"/>
                </a:lnTo>
                <a:cubicBezTo>
                  <a:pt x="199983" y="91070"/>
                  <a:pt x="204991" y="86042"/>
                  <a:pt x="204991" y="79840"/>
                </a:cubicBezTo>
                <a:lnTo>
                  <a:pt x="204991" y="60765"/>
                </a:lnTo>
                <a:cubicBezTo>
                  <a:pt x="204991" y="54563"/>
                  <a:pt x="199983" y="49535"/>
                  <a:pt x="193804" y="49535"/>
                </a:cubicBezTo>
                <a:close/>
                <a:moveTo>
                  <a:pt x="146531" y="0"/>
                </a:moveTo>
                <a:cubicBezTo>
                  <a:pt x="187333" y="0"/>
                  <a:pt x="220410" y="33206"/>
                  <a:pt x="220410" y="74167"/>
                </a:cubicBezTo>
                <a:cubicBezTo>
                  <a:pt x="220410" y="115129"/>
                  <a:pt x="187333" y="148334"/>
                  <a:pt x="146531" y="148334"/>
                </a:cubicBezTo>
                <a:cubicBezTo>
                  <a:pt x="105728" y="148334"/>
                  <a:pt x="72651" y="115129"/>
                  <a:pt x="72651" y="74167"/>
                </a:cubicBezTo>
                <a:cubicBezTo>
                  <a:pt x="72651" y="33206"/>
                  <a:pt x="105728" y="0"/>
                  <a:pt x="146531"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81" name="Straight Connector 180"/>
          <p:cNvCxnSpPr/>
          <p:nvPr/>
        </p:nvCxnSpPr>
        <p:spPr>
          <a:xfrm flipV="1">
            <a:off x="5805230" y="3644876"/>
            <a:ext cx="748119" cy="1239"/>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4" name="Freeform 182"/>
          <p:cNvSpPr/>
          <p:nvPr/>
        </p:nvSpPr>
        <p:spPr bwMode="auto">
          <a:xfrm>
            <a:off x="8596628" y="3001402"/>
            <a:ext cx="957556" cy="1221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6" name="Group 275"/>
          <p:cNvGrpSpPr>
            <a:grpSpLocks noChangeAspect="1"/>
          </p:cNvGrpSpPr>
          <p:nvPr/>
        </p:nvGrpSpPr>
        <p:grpSpPr>
          <a:xfrm flipH="1">
            <a:off x="2476869" y="4353083"/>
            <a:ext cx="765655" cy="792994"/>
            <a:chOff x="3807371" y="2914650"/>
            <a:chExt cx="637629" cy="660397"/>
          </a:xfrm>
          <a:solidFill>
            <a:schemeClr val="tx1"/>
          </a:solidFill>
        </p:grpSpPr>
        <p:sp>
          <p:nvSpPr>
            <p:cNvPr id="281" name="Oval 280"/>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2"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3"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285" name="Group 284"/>
          <p:cNvGrpSpPr>
            <a:grpSpLocks noChangeAspect="1"/>
          </p:cNvGrpSpPr>
          <p:nvPr/>
        </p:nvGrpSpPr>
        <p:grpSpPr>
          <a:xfrm flipH="1">
            <a:off x="3540702" y="5347291"/>
            <a:ext cx="765655" cy="792994"/>
            <a:chOff x="3807371" y="2914650"/>
            <a:chExt cx="637629" cy="660397"/>
          </a:xfrm>
          <a:solidFill>
            <a:schemeClr val="tx1"/>
          </a:solidFill>
        </p:grpSpPr>
        <p:sp>
          <p:nvSpPr>
            <p:cNvPr id="286" name="Oval 285"/>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7"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8"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289" name="Group 288"/>
          <p:cNvGrpSpPr>
            <a:grpSpLocks noChangeAspect="1"/>
          </p:cNvGrpSpPr>
          <p:nvPr/>
        </p:nvGrpSpPr>
        <p:grpSpPr>
          <a:xfrm flipH="1">
            <a:off x="2510219" y="3118678"/>
            <a:ext cx="765655" cy="792994"/>
            <a:chOff x="3807371" y="2914650"/>
            <a:chExt cx="637629" cy="660397"/>
          </a:xfrm>
          <a:solidFill>
            <a:schemeClr val="tx1"/>
          </a:solidFill>
        </p:grpSpPr>
        <p:sp>
          <p:nvSpPr>
            <p:cNvPr id="290" name="Oval 28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91"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92"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293" name="Group 292"/>
          <p:cNvGrpSpPr>
            <a:grpSpLocks noChangeAspect="1"/>
          </p:cNvGrpSpPr>
          <p:nvPr/>
        </p:nvGrpSpPr>
        <p:grpSpPr>
          <a:xfrm flipH="1">
            <a:off x="2969106" y="1985758"/>
            <a:ext cx="765655" cy="792994"/>
            <a:chOff x="3807371" y="2914650"/>
            <a:chExt cx="637629" cy="660397"/>
          </a:xfrm>
          <a:solidFill>
            <a:schemeClr val="tx1"/>
          </a:solidFill>
        </p:grpSpPr>
        <p:sp>
          <p:nvSpPr>
            <p:cNvPr id="294" name="Oval 293"/>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95"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96"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297" name="Freeform 5"/>
          <p:cNvSpPr>
            <a:spLocks noEditPoints="1"/>
          </p:cNvSpPr>
          <p:nvPr/>
        </p:nvSpPr>
        <p:spPr bwMode="auto">
          <a:xfrm>
            <a:off x="5751159" y="393086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299" name="Straight Connector 298"/>
          <p:cNvCxnSpPr>
            <a:cxnSpLocks/>
          </p:cNvCxnSpPr>
          <p:nvPr/>
        </p:nvCxnSpPr>
        <p:spPr>
          <a:xfrm>
            <a:off x="5983008" y="4275690"/>
            <a:ext cx="0" cy="503692"/>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sp>
        <p:nvSpPr>
          <p:cNvPr id="328" name="Freeform 5"/>
          <p:cNvSpPr>
            <a:spLocks noEditPoints="1"/>
          </p:cNvSpPr>
          <p:nvPr/>
        </p:nvSpPr>
        <p:spPr bwMode="auto">
          <a:xfrm>
            <a:off x="3556800" y="2455410"/>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9" name="Freeform 5"/>
          <p:cNvSpPr>
            <a:spLocks noEditPoints="1"/>
          </p:cNvSpPr>
          <p:nvPr/>
        </p:nvSpPr>
        <p:spPr bwMode="auto">
          <a:xfrm>
            <a:off x="3087237" y="3599079"/>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0" name="Freeform 5"/>
          <p:cNvSpPr>
            <a:spLocks noEditPoints="1"/>
          </p:cNvSpPr>
          <p:nvPr/>
        </p:nvSpPr>
        <p:spPr bwMode="auto">
          <a:xfrm>
            <a:off x="3053683" y="481632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1" name="Freeform 5"/>
          <p:cNvSpPr>
            <a:spLocks noEditPoints="1"/>
          </p:cNvSpPr>
          <p:nvPr/>
        </p:nvSpPr>
        <p:spPr bwMode="auto">
          <a:xfrm>
            <a:off x="4126138" y="580451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332" name="Straight Connector 331"/>
          <p:cNvCxnSpPr/>
          <p:nvPr/>
        </p:nvCxnSpPr>
        <p:spPr>
          <a:xfrm flipV="1">
            <a:off x="7959654" y="3638895"/>
            <a:ext cx="748117" cy="7220"/>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33" name="Group 332"/>
          <p:cNvGrpSpPr/>
          <p:nvPr/>
        </p:nvGrpSpPr>
        <p:grpSpPr>
          <a:xfrm>
            <a:off x="6428440" y="2974303"/>
            <a:ext cx="1531214" cy="1140142"/>
            <a:chOff x="2331433" y="3147790"/>
            <a:chExt cx="927809" cy="694770"/>
          </a:xfrm>
          <a:solidFill>
            <a:srgbClr val="107C10"/>
          </a:solidFill>
        </p:grpSpPr>
        <p:sp>
          <p:nvSpPr>
            <p:cNvPr id="334" name="Rectangle 333"/>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a:t>
              </a:r>
            </a:p>
          </p:txBody>
        </p:sp>
        <p:sp>
          <p:nvSpPr>
            <p:cNvPr id="33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336" name="Rectangle 335"/>
          <p:cNvSpPr/>
          <p:nvPr/>
        </p:nvSpPr>
        <p:spPr>
          <a:xfrm>
            <a:off x="6428438" y="2995064"/>
            <a:ext cx="1409923" cy="1030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37" name="Group 4"/>
          <p:cNvGrpSpPr>
            <a:grpSpLocks noChangeAspect="1"/>
          </p:cNvGrpSpPr>
          <p:nvPr/>
        </p:nvGrpSpPr>
        <p:grpSpPr bwMode="auto">
          <a:xfrm flipH="1">
            <a:off x="6541101" y="3444655"/>
            <a:ext cx="860577" cy="498627"/>
            <a:chOff x="2474" y="-1113"/>
            <a:chExt cx="1253" cy="726"/>
          </a:xfrm>
          <a:solidFill>
            <a:srgbClr val="FF8C00"/>
          </a:solidFill>
        </p:grpSpPr>
        <p:sp>
          <p:nvSpPr>
            <p:cNvPr id="338"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Oval 7"/>
            <p:cNvSpPr>
              <a:spLocks noChangeArrowheads="1"/>
            </p:cNvSpPr>
            <p:nvPr/>
          </p:nvSpPr>
          <p:spPr bwMode="auto">
            <a:xfrm>
              <a:off x="3464" y="-654"/>
              <a:ext cx="49" cy="51"/>
            </a:xfrm>
            <a:prstGeom prst="ellipse">
              <a:avLst/>
            </a:pr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Oval 8"/>
            <p:cNvSpPr>
              <a:spLocks noChangeArrowheads="1"/>
            </p:cNvSpPr>
            <p:nvPr/>
          </p:nvSpPr>
          <p:spPr bwMode="auto">
            <a:xfrm>
              <a:off x="2691" y="-654"/>
              <a:ext cx="49" cy="51"/>
            </a:xfrm>
            <a:prstGeom prst="ellipse">
              <a:avLst/>
            </a:pr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Line 11"/>
            <p:cNvSpPr>
              <a:spLocks noChangeShapeType="1"/>
            </p:cNvSpPr>
            <p:nvPr/>
          </p:nvSpPr>
          <p:spPr bwMode="auto">
            <a:xfrm>
              <a:off x="3266" y="-962"/>
              <a:ext cx="0" cy="0"/>
            </a:xfrm>
            <a:prstGeom prst="line">
              <a:avLst/>
            </a:prstGeom>
            <a:grpFill/>
            <a:ln w="3175" cap="rnd">
              <a:solidFill>
                <a:srgbClr val="FF8C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Oval 14"/>
            <p:cNvSpPr>
              <a:spLocks noChangeArrowheads="1"/>
            </p:cNvSpPr>
            <p:nvPr/>
          </p:nvSpPr>
          <p:spPr bwMode="auto">
            <a:xfrm>
              <a:off x="3091" y="-622"/>
              <a:ext cx="116" cy="116"/>
            </a:xfrm>
            <a:prstGeom prst="ellipse">
              <a:avLst/>
            </a:pr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1" name="Group 350"/>
          <p:cNvGrpSpPr/>
          <p:nvPr/>
        </p:nvGrpSpPr>
        <p:grpSpPr>
          <a:xfrm>
            <a:off x="7524601" y="3359304"/>
            <a:ext cx="263702" cy="345201"/>
            <a:chOff x="6748671" y="2634245"/>
            <a:chExt cx="173935" cy="227691"/>
          </a:xfrm>
        </p:grpSpPr>
        <p:cxnSp>
          <p:nvCxnSpPr>
            <p:cNvPr id="352" name="Straight Connector 351"/>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6" name="Freeform 5"/>
          <p:cNvSpPr>
            <a:spLocks noEditPoints="1"/>
          </p:cNvSpPr>
          <p:nvPr/>
        </p:nvSpPr>
        <p:spPr bwMode="auto">
          <a:xfrm>
            <a:off x="9396599" y="3883990"/>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358" name="Straight Connector 357"/>
          <p:cNvCxnSpPr>
            <a:cxnSpLocks/>
          </p:cNvCxnSpPr>
          <p:nvPr/>
        </p:nvCxnSpPr>
        <p:spPr>
          <a:xfrm>
            <a:off x="9623331" y="4235473"/>
            <a:ext cx="0" cy="386041"/>
          </a:xfrm>
          <a:prstGeom prst="line">
            <a:avLst/>
          </a:prstGeom>
          <a:ln w="12700">
            <a:solidFill>
              <a:srgbClr val="D83B01"/>
            </a:solidFill>
            <a:prstDash val="solid"/>
          </a:ln>
        </p:spPr>
        <p:style>
          <a:lnRef idx="1">
            <a:schemeClr val="accent1"/>
          </a:lnRef>
          <a:fillRef idx="0">
            <a:schemeClr val="accent1"/>
          </a:fillRef>
          <a:effectRef idx="0">
            <a:schemeClr val="accent1"/>
          </a:effectRef>
          <a:fontRef idx="minor">
            <a:schemeClr val="tx1"/>
          </a:fontRef>
        </p:style>
      </p:cxnSp>
      <p:sp>
        <p:nvSpPr>
          <p:cNvPr id="363" name="TextBox 362"/>
          <p:cNvSpPr txBox="1"/>
          <p:nvPr/>
        </p:nvSpPr>
        <p:spPr>
          <a:xfrm>
            <a:off x="2949210" y="2806223"/>
            <a:ext cx="700512" cy="215444"/>
          </a:xfrm>
          <a:prstGeom prst="rect">
            <a:avLst/>
          </a:prstGeom>
          <a:noFill/>
        </p:spPr>
        <p:txBody>
          <a:bodyPr wrap="none" lIns="0" tIns="0" rIns="0" bIns="0" rtlCol="0">
            <a:spAutoFit/>
          </a:bodyPr>
          <a:lstStyle/>
          <a:p>
            <a:pPr marR="0" lvl="0" indent="0" algn="ctr" fontAlgn="auto">
              <a:lnSpc>
                <a:spcPct val="100000"/>
              </a:lnSpc>
              <a:spcBef>
                <a:spcPts val="0"/>
              </a:spcBef>
              <a:spcAft>
                <a:spcPts val="0"/>
              </a:spcAft>
              <a:buClrTx/>
              <a:buSzTx/>
              <a:buFontTx/>
              <a:buNone/>
              <a:tabLst/>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364" name="TextBox 363"/>
          <p:cNvSpPr txBox="1"/>
          <p:nvPr/>
        </p:nvSpPr>
        <p:spPr>
          <a:xfrm>
            <a:off x="2491797" y="3943549"/>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365" name="TextBox 364"/>
          <p:cNvSpPr txBox="1"/>
          <p:nvPr/>
        </p:nvSpPr>
        <p:spPr>
          <a:xfrm>
            <a:off x="2529708" y="5185973"/>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366" name="TextBox 365"/>
          <p:cNvSpPr txBox="1"/>
          <p:nvPr/>
        </p:nvSpPr>
        <p:spPr>
          <a:xfrm>
            <a:off x="3571820" y="6182938"/>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367" name="Group 366"/>
          <p:cNvGrpSpPr/>
          <p:nvPr/>
        </p:nvGrpSpPr>
        <p:grpSpPr>
          <a:xfrm>
            <a:off x="5179221" y="4664248"/>
            <a:ext cx="1597339" cy="939269"/>
            <a:chOff x="8550671" y="5613930"/>
            <a:chExt cx="1597339" cy="939269"/>
          </a:xfrm>
        </p:grpSpPr>
        <p:sp>
          <p:nvSpPr>
            <p:cNvPr id="368" name="Rectangle 367"/>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Many user identities for database admins </a:t>
              </a:r>
            </a:p>
          </p:txBody>
        </p:sp>
        <p:grpSp>
          <p:nvGrpSpPr>
            <p:cNvPr id="369" name="Group 368"/>
            <p:cNvGrpSpPr/>
            <p:nvPr/>
          </p:nvGrpSpPr>
          <p:grpSpPr>
            <a:xfrm>
              <a:off x="8550671" y="5613930"/>
              <a:ext cx="1597338" cy="453446"/>
              <a:chOff x="8550671" y="5613930"/>
              <a:chExt cx="1597338" cy="453446"/>
            </a:xfrm>
          </p:grpSpPr>
          <p:sp>
            <p:nvSpPr>
              <p:cNvPr id="370" name="Arrow: Pentagon 369"/>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71"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372" name="Group 371"/>
          <p:cNvGrpSpPr/>
          <p:nvPr/>
        </p:nvGrpSpPr>
        <p:grpSpPr>
          <a:xfrm>
            <a:off x="8824661" y="4604294"/>
            <a:ext cx="1597339" cy="939269"/>
            <a:chOff x="8550671" y="5613930"/>
            <a:chExt cx="1597339" cy="939269"/>
          </a:xfrm>
        </p:grpSpPr>
        <p:sp>
          <p:nvSpPr>
            <p:cNvPr id="373" name="Rectangle 372"/>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Unauthorized access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to sensitive data</a:t>
              </a:r>
            </a:p>
          </p:txBody>
        </p:sp>
        <p:grpSp>
          <p:nvGrpSpPr>
            <p:cNvPr id="374" name="Group 373"/>
            <p:cNvGrpSpPr/>
            <p:nvPr/>
          </p:nvGrpSpPr>
          <p:grpSpPr>
            <a:xfrm>
              <a:off x="8550671" y="5613930"/>
              <a:ext cx="1597338" cy="453446"/>
              <a:chOff x="8550671" y="5613930"/>
              <a:chExt cx="1597338" cy="453446"/>
            </a:xfrm>
          </p:grpSpPr>
          <p:sp>
            <p:nvSpPr>
              <p:cNvPr id="375" name="Arrow: Pentagon 37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7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3407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wipe(left)">
                                      <p:cBhvr>
                                        <p:cTn id="13" dur="500"/>
                                        <p:tgtEl>
                                          <p:spTgt spid="17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wipe(left)">
                                      <p:cBhvr>
                                        <p:cTn id="17" dur="500"/>
                                        <p:tgtEl>
                                          <p:spTgt spid="178"/>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wipe(left)">
                                      <p:cBhvr>
                                        <p:cTn id="21" dur="500"/>
                                        <p:tgtEl>
                                          <p:spTgt spid="179"/>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80"/>
                                        </p:tgtEl>
                                        <p:attrNameLst>
                                          <p:attrName>style.visibility</p:attrName>
                                        </p:attrNameLst>
                                      </p:cBhvr>
                                      <p:to>
                                        <p:strVal val="visible"/>
                                      </p:to>
                                    </p:set>
                                    <p:animEffect transition="in" filter="wipe(left)">
                                      <p:cBhvr>
                                        <p:cTn id="25" dur="500"/>
                                        <p:tgtEl>
                                          <p:spTgt spid="180"/>
                                        </p:tgtEl>
                                      </p:cBhvr>
                                    </p:animEffect>
                                  </p:childTnLst>
                                </p:cTn>
                              </p:par>
                            </p:childTnLst>
                          </p:cTn>
                        </p:par>
                        <p:par>
                          <p:cTn id="26" fill="hold">
                            <p:stCondLst>
                              <p:cond delay="2000"/>
                            </p:stCondLst>
                            <p:childTnLst>
                              <p:par>
                                <p:cTn id="27" presetID="10" presetClass="entr" presetSubtype="0" fill="hold" grpId="0" nodeType="afterEffect">
                                  <p:stCondLst>
                                    <p:cond delay="500"/>
                                  </p:stCondLst>
                                  <p:childTnLst>
                                    <p:set>
                                      <p:cBhvr>
                                        <p:cTn id="28" dur="1" fill="hold">
                                          <p:stCondLst>
                                            <p:cond delay="0"/>
                                          </p:stCondLst>
                                        </p:cTn>
                                        <p:tgtEl>
                                          <p:spTgt spid="297"/>
                                        </p:tgtEl>
                                        <p:attrNameLst>
                                          <p:attrName>style.visibility</p:attrName>
                                        </p:attrNameLst>
                                      </p:cBhvr>
                                      <p:to>
                                        <p:strVal val="visible"/>
                                      </p:to>
                                    </p:set>
                                    <p:animEffect transition="in" filter="fade">
                                      <p:cBhvr>
                                        <p:cTn id="29" dur="500"/>
                                        <p:tgtEl>
                                          <p:spTgt spid="297"/>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299"/>
                                        </p:tgtEl>
                                        <p:attrNameLst>
                                          <p:attrName>style.visibility</p:attrName>
                                        </p:attrNameLst>
                                      </p:cBhvr>
                                      <p:to>
                                        <p:strVal val="visible"/>
                                      </p:to>
                                    </p:set>
                                    <p:animEffect transition="in" filter="wipe(up)">
                                      <p:cBhvr>
                                        <p:cTn id="33" dur="500"/>
                                        <p:tgtEl>
                                          <p:spTgt spid="299"/>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367"/>
                                        </p:tgtEl>
                                        <p:attrNameLst>
                                          <p:attrName>style.visibility</p:attrName>
                                        </p:attrNameLst>
                                      </p:cBhvr>
                                      <p:to>
                                        <p:strVal val="visible"/>
                                      </p:to>
                                    </p:set>
                                    <p:animEffect transition="in" filter="wipe(up)">
                                      <p:cBhvr>
                                        <p:cTn id="37" dur="1000"/>
                                        <p:tgtEl>
                                          <p:spTgt spid="367"/>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28"/>
                                        </p:tgtEl>
                                        <p:attrNameLst>
                                          <p:attrName>style.visibility</p:attrName>
                                        </p:attrNameLst>
                                      </p:cBhvr>
                                      <p:to>
                                        <p:strVal val="visible"/>
                                      </p:to>
                                    </p:set>
                                    <p:animEffect transition="in" filter="fade">
                                      <p:cBhvr>
                                        <p:cTn id="41" dur="500"/>
                                        <p:tgtEl>
                                          <p:spTgt spid="3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9"/>
                                        </p:tgtEl>
                                        <p:attrNameLst>
                                          <p:attrName>style.visibility</p:attrName>
                                        </p:attrNameLst>
                                      </p:cBhvr>
                                      <p:to>
                                        <p:strVal val="visible"/>
                                      </p:to>
                                    </p:set>
                                    <p:animEffect transition="in" filter="fade">
                                      <p:cBhvr>
                                        <p:cTn id="44" dur="500"/>
                                        <p:tgtEl>
                                          <p:spTgt spid="3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0"/>
                                        </p:tgtEl>
                                        <p:attrNameLst>
                                          <p:attrName>style.visibility</p:attrName>
                                        </p:attrNameLst>
                                      </p:cBhvr>
                                      <p:to>
                                        <p:strVal val="visible"/>
                                      </p:to>
                                    </p:set>
                                    <p:animEffect transition="in" filter="fade">
                                      <p:cBhvr>
                                        <p:cTn id="47" dur="500"/>
                                        <p:tgtEl>
                                          <p:spTgt spid="3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1"/>
                                        </p:tgtEl>
                                        <p:attrNameLst>
                                          <p:attrName>style.visibility</p:attrName>
                                        </p:attrNameLst>
                                      </p:cBhvr>
                                      <p:to>
                                        <p:strVal val="visible"/>
                                      </p:to>
                                    </p:set>
                                    <p:animEffect transition="in" filter="fade">
                                      <p:cBhvr>
                                        <p:cTn id="50" dur="500"/>
                                        <p:tgtEl>
                                          <p:spTgt spid="331"/>
                                        </p:tgtEl>
                                      </p:cBhvr>
                                    </p:animEffect>
                                  </p:childTnLst>
                                </p:cTn>
                              </p:par>
                            </p:childTnLst>
                          </p:cTn>
                        </p:par>
                        <p:par>
                          <p:cTn id="51" fill="hold">
                            <p:stCondLst>
                              <p:cond delay="5000"/>
                            </p:stCondLst>
                            <p:childTnLst>
                              <p:par>
                                <p:cTn id="52" presetID="42" presetClass="entr" presetSubtype="0" fill="hold" grpId="0" nodeType="afterEffect">
                                  <p:stCondLst>
                                    <p:cond delay="1500"/>
                                  </p:stCondLst>
                                  <p:childTnLst>
                                    <p:set>
                                      <p:cBhvr>
                                        <p:cTn id="53" dur="1" fill="hold">
                                          <p:stCondLst>
                                            <p:cond delay="0"/>
                                          </p:stCondLst>
                                        </p:cTn>
                                        <p:tgtEl>
                                          <p:spTgt spid="176"/>
                                        </p:tgtEl>
                                        <p:attrNameLst>
                                          <p:attrName>style.visibility</p:attrName>
                                        </p:attrNameLst>
                                      </p:cBhvr>
                                      <p:to>
                                        <p:strVal val="visible"/>
                                      </p:to>
                                    </p:set>
                                    <p:animEffect transition="in" filter="fade">
                                      <p:cBhvr>
                                        <p:cTn id="54" dur="1000"/>
                                        <p:tgtEl>
                                          <p:spTgt spid="176"/>
                                        </p:tgtEl>
                                      </p:cBhvr>
                                    </p:animEffect>
                                    <p:anim calcmode="lin" valueType="num">
                                      <p:cBhvr>
                                        <p:cTn id="55" dur="1000" fill="hold"/>
                                        <p:tgtEl>
                                          <p:spTgt spid="176"/>
                                        </p:tgtEl>
                                        <p:attrNameLst>
                                          <p:attrName>ppt_x</p:attrName>
                                        </p:attrNameLst>
                                      </p:cBhvr>
                                      <p:tavLst>
                                        <p:tav tm="0">
                                          <p:val>
                                            <p:strVal val="#ppt_x"/>
                                          </p:val>
                                        </p:tav>
                                        <p:tav tm="100000">
                                          <p:val>
                                            <p:strVal val="#ppt_x"/>
                                          </p:val>
                                        </p:tav>
                                      </p:tavLst>
                                    </p:anim>
                                    <p:anim calcmode="lin" valueType="num">
                                      <p:cBhvr>
                                        <p:cTn id="56" dur="1000" fill="hold"/>
                                        <p:tgtEl>
                                          <p:spTgt spid="176"/>
                                        </p:tgtEl>
                                        <p:attrNameLst>
                                          <p:attrName>ppt_y</p:attrName>
                                        </p:attrNameLst>
                                      </p:cBhvr>
                                      <p:tavLst>
                                        <p:tav tm="0">
                                          <p:val>
                                            <p:strVal val="#ppt_y+.1"/>
                                          </p:val>
                                        </p:tav>
                                        <p:tav tm="100000">
                                          <p:val>
                                            <p:strVal val="#ppt_y"/>
                                          </p:val>
                                        </p:tav>
                                      </p:tavLst>
                                    </p:anim>
                                  </p:childTnLst>
                                </p:cTn>
                              </p:par>
                            </p:childTnLst>
                          </p:cTn>
                        </p:par>
                        <p:par>
                          <p:cTn id="57" fill="hold">
                            <p:stCondLst>
                              <p:cond delay="7500"/>
                            </p:stCondLst>
                            <p:childTnLst>
                              <p:par>
                                <p:cTn id="58" presetID="10" presetClass="entr" presetSubtype="0" fill="hold" grpId="0" nodeType="afterEffect">
                                  <p:stCondLst>
                                    <p:cond delay="0"/>
                                  </p:stCondLst>
                                  <p:childTnLst>
                                    <p:set>
                                      <p:cBhvr>
                                        <p:cTn id="59" dur="1" fill="hold">
                                          <p:stCondLst>
                                            <p:cond delay="0"/>
                                          </p:stCondLst>
                                        </p:cTn>
                                        <p:tgtEl>
                                          <p:spTgt spid="356"/>
                                        </p:tgtEl>
                                        <p:attrNameLst>
                                          <p:attrName>style.visibility</p:attrName>
                                        </p:attrNameLst>
                                      </p:cBhvr>
                                      <p:to>
                                        <p:strVal val="visible"/>
                                      </p:to>
                                    </p:set>
                                    <p:animEffect transition="in" filter="fade">
                                      <p:cBhvr>
                                        <p:cTn id="60" dur="500"/>
                                        <p:tgtEl>
                                          <p:spTgt spid="356"/>
                                        </p:tgtEl>
                                      </p:cBhvr>
                                    </p:animEffect>
                                  </p:childTnLst>
                                </p:cTn>
                              </p:par>
                            </p:childTnLst>
                          </p:cTn>
                        </p:par>
                        <p:par>
                          <p:cTn id="61" fill="hold">
                            <p:stCondLst>
                              <p:cond delay="8000"/>
                            </p:stCondLst>
                            <p:childTnLst>
                              <p:par>
                                <p:cTn id="62" presetID="22" presetClass="entr" presetSubtype="1" fill="hold" nodeType="afterEffect">
                                  <p:stCondLst>
                                    <p:cond delay="0"/>
                                  </p:stCondLst>
                                  <p:childTnLst>
                                    <p:set>
                                      <p:cBhvr>
                                        <p:cTn id="63" dur="1" fill="hold">
                                          <p:stCondLst>
                                            <p:cond delay="0"/>
                                          </p:stCondLst>
                                        </p:cTn>
                                        <p:tgtEl>
                                          <p:spTgt spid="358"/>
                                        </p:tgtEl>
                                        <p:attrNameLst>
                                          <p:attrName>style.visibility</p:attrName>
                                        </p:attrNameLst>
                                      </p:cBhvr>
                                      <p:to>
                                        <p:strVal val="visible"/>
                                      </p:to>
                                    </p:set>
                                    <p:animEffect transition="in" filter="wipe(up)">
                                      <p:cBhvr>
                                        <p:cTn id="64" dur="500"/>
                                        <p:tgtEl>
                                          <p:spTgt spid="358"/>
                                        </p:tgtEl>
                                      </p:cBhvr>
                                    </p:animEffect>
                                  </p:childTnLst>
                                </p:cTn>
                              </p:par>
                            </p:childTnLst>
                          </p:cTn>
                        </p:par>
                        <p:par>
                          <p:cTn id="65" fill="hold">
                            <p:stCondLst>
                              <p:cond delay="8500"/>
                            </p:stCondLst>
                            <p:childTnLst>
                              <p:par>
                                <p:cTn id="66" presetID="22" presetClass="entr" presetSubtype="1" fill="hold" nodeType="afterEffect">
                                  <p:stCondLst>
                                    <p:cond delay="0"/>
                                  </p:stCondLst>
                                  <p:childTnLst>
                                    <p:set>
                                      <p:cBhvr>
                                        <p:cTn id="67" dur="1" fill="hold">
                                          <p:stCondLst>
                                            <p:cond delay="0"/>
                                          </p:stCondLst>
                                        </p:cTn>
                                        <p:tgtEl>
                                          <p:spTgt spid="372"/>
                                        </p:tgtEl>
                                        <p:attrNameLst>
                                          <p:attrName>style.visibility</p:attrName>
                                        </p:attrNameLst>
                                      </p:cBhvr>
                                      <p:to>
                                        <p:strVal val="visible"/>
                                      </p:to>
                                    </p:set>
                                    <p:animEffect transition="in" filter="wipe(up)">
                                      <p:cBhvr>
                                        <p:cTn id="6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6" grpId="0" animBg="1"/>
      <p:bldP spid="297" grpId="0" animBg="1"/>
      <p:bldP spid="328" grpId="0" animBg="1"/>
      <p:bldP spid="329" grpId="0" animBg="1"/>
      <p:bldP spid="330" grpId="0" animBg="1"/>
      <p:bldP spid="331" grpId="0" animBg="1"/>
      <p:bldP spid="35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endPar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9791257" cy="899665"/>
          </a:xfrm>
        </p:spPr>
        <p:txBody>
          <a:bodyPr/>
          <a:lstStyle/>
          <a:p>
            <a:r>
              <a:rPr lang="en-US" sz="4000" dirty="0"/>
              <a:t>Develop more secure and compliant apps </a:t>
            </a:r>
            <a:br>
              <a:rPr lang="en-US" sz="4000" dirty="0"/>
            </a:br>
            <a:r>
              <a:rPr lang="en-US" sz="4000" dirty="0"/>
              <a:t>with minimal custom code changes</a:t>
            </a:r>
          </a:p>
        </p:txBody>
      </p:sp>
      <p:sp>
        <p:nvSpPr>
          <p:cNvPr id="75" name="Rectangle 74"/>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3.3</a:t>
            </a:r>
          </a:p>
        </p:txBody>
      </p:sp>
      <p:cxnSp>
        <p:nvCxnSpPr>
          <p:cNvPr id="86" name="Straight Connector 85"/>
          <p:cNvCxnSpPr>
            <a:cxnSpLocks/>
          </p:cNvCxnSpPr>
          <p:nvPr/>
        </p:nvCxnSpPr>
        <p:spPr>
          <a:xfrm flipH="1">
            <a:off x="3086100" y="3773361"/>
            <a:ext cx="2800350"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7893060" y="3780615"/>
            <a:ext cx="207273"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9276245" y="3777623"/>
            <a:ext cx="748117" cy="722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8133891" y="3335186"/>
            <a:ext cx="1160432" cy="864057"/>
            <a:chOff x="7745029" y="2999650"/>
            <a:chExt cx="1531216" cy="1140142"/>
          </a:xfrm>
        </p:grpSpPr>
        <p:grpSp>
          <p:nvGrpSpPr>
            <p:cNvPr id="96" name="Group 95"/>
            <p:cNvGrpSpPr/>
            <p:nvPr/>
          </p:nvGrpSpPr>
          <p:grpSpPr>
            <a:xfrm>
              <a:off x="7745031" y="2999650"/>
              <a:ext cx="1531214" cy="1140142"/>
              <a:chOff x="2331433" y="3147790"/>
              <a:chExt cx="927809" cy="694770"/>
            </a:xfrm>
            <a:solidFill>
              <a:srgbClr val="107C10"/>
            </a:solidFill>
          </p:grpSpPr>
          <p:sp>
            <p:nvSpPr>
              <p:cNvPr id="117" name="Rectangle 116"/>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a:t>
                </a:r>
              </a:p>
            </p:txBody>
          </p:sp>
          <p:sp>
            <p:nvSpPr>
              <p:cNvPr id="11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7" name="Rectangle 96"/>
            <p:cNvSpPr/>
            <p:nvPr/>
          </p:nvSpPr>
          <p:spPr>
            <a:xfrm>
              <a:off x="7745029" y="3020411"/>
              <a:ext cx="1409923" cy="1030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8" name="Group 4"/>
            <p:cNvGrpSpPr>
              <a:grpSpLocks noChangeAspect="1"/>
            </p:cNvGrpSpPr>
            <p:nvPr/>
          </p:nvGrpSpPr>
          <p:grpSpPr bwMode="auto">
            <a:xfrm flipH="1">
              <a:off x="7857692" y="3470002"/>
              <a:ext cx="860577" cy="498627"/>
              <a:chOff x="2474" y="-1113"/>
              <a:chExt cx="1253" cy="726"/>
            </a:xfrm>
            <a:solidFill>
              <a:srgbClr val="00BCF2"/>
            </a:solidFill>
          </p:grpSpPr>
          <p:sp>
            <p:nvSpPr>
              <p:cNvPr id="10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Oval 7"/>
              <p:cNvSpPr>
                <a:spLocks noChangeArrowheads="1"/>
              </p:cNvSpPr>
              <p:nvPr/>
            </p:nvSpPr>
            <p:spPr bwMode="auto">
              <a:xfrm>
                <a:off x="3464" y="-654"/>
                <a:ext cx="49" cy="51"/>
              </a:xfrm>
              <a:prstGeom prst="ellipse">
                <a:avLst/>
              </a:pr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Oval 8"/>
              <p:cNvSpPr>
                <a:spLocks noChangeArrowheads="1"/>
              </p:cNvSpPr>
              <p:nvPr/>
            </p:nvSpPr>
            <p:spPr bwMode="auto">
              <a:xfrm>
                <a:off x="2691" y="-654"/>
                <a:ext cx="49" cy="51"/>
              </a:xfrm>
              <a:prstGeom prst="ellipse">
                <a:avLst/>
              </a:pr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Line 11"/>
              <p:cNvSpPr>
                <a:spLocks noChangeShapeType="1"/>
              </p:cNvSpPr>
              <p:nvPr/>
            </p:nvSpPr>
            <p:spPr bwMode="auto">
              <a:xfrm>
                <a:off x="3266" y="-962"/>
                <a:ext cx="0" cy="0"/>
              </a:xfrm>
              <a:prstGeom prst="line">
                <a:avLst/>
              </a:prstGeom>
              <a:grpFill/>
              <a:ln w="3175" cap="rnd">
                <a:solidFill>
                  <a:srgbClr val="00BCF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Oval 14"/>
              <p:cNvSpPr>
                <a:spLocks noChangeArrowheads="1"/>
              </p:cNvSpPr>
              <p:nvPr/>
            </p:nvSpPr>
            <p:spPr bwMode="auto">
              <a:xfrm>
                <a:off x="3091" y="-622"/>
                <a:ext cx="116" cy="116"/>
              </a:xfrm>
              <a:prstGeom prst="ellipse">
                <a:avLst/>
              </a:pr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BCF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9" name="Group 98"/>
            <p:cNvGrpSpPr/>
            <p:nvPr/>
          </p:nvGrpSpPr>
          <p:grpSpPr>
            <a:xfrm>
              <a:off x="8841192" y="3384651"/>
              <a:ext cx="263702" cy="345201"/>
              <a:chOff x="6748671" y="2634245"/>
              <a:chExt cx="173935" cy="227691"/>
            </a:xfrm>
          </p:grpSpPr>
          <p:cxnSp>
            <p:nvCxnSpPr>
              <p:cNvPr id="100" name="Straight Connector 9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9" name="Group 118"/>
          <p:cNvGrpSpPr>
            <a:grpSpLocks noChangeAspect="1"/>
          </p:cNvGrpSpPr>
          <p:nvPr/>
        </p:nvGrpSpPr>
        <p:grpSpPr>
          <a:xfrm flipH="1">
            <a:off x="1661746" y="2325804"/>
            <a:ext cx="699795" cy="724782"/>
            <a:chOff x="3807371" y="2914650"/>
            <a:chExt cx="637629" cy="660397"/>
          </a:xfrm>
          <a:solidFill>
            <a:schemeClr val="tx1"/>
          </a:solidFill>
        </p:grpSpPr>
        <p:sp>
          <p:nvSpPr>
            <p:cNvPr id="120" name="Oval 11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21"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22"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123" name="Group 122"/>
          <p:cNvGrpSpPr>
            <a:grpSpLocks noChangeAspect="1"/>
          </p:cNvGrpSpPr>
          <p:nvPr/>
        </p:nvGrpSpPr>
        <p:grpSpPr>
          <a:xfrm flipH="1">
            <a:off x="1661746" y="3435707"/>
            <a:ext cx="699795" cy="724782"/>
            <a:chOff x="3807371" y="2914650"/>
            <a:chExt cx="637629" cy="660397"/>
          </a:xfrm>
          <a:solidFill>
            <a:schemeClr val="tx1"/>
          </a:solidFill>
        </p:grpSpPr>
        <p:sp>
          <p:nvSpPr>
            <p:cNvPr id="124" name="Oval 123"/>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25"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26"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127" name="Group 126"/>
          <p:cNvGrpSpPr>
            <a:grpSpLocks noChangeAspect="1"/>
          </p:cNvGrpSpPr>
          <p:nvPr/>
        </p:nvGrpSpPr>
        <p:grpSpPr>
          <a:xfrm flipH="1">
            <a:off x="1661746" y="4545610"/>
            <a:ext cx="699795" cy="724782"/>
            <a:chOff x="3807371" y="2914650"/>
            <a:chExt cx="637629" cy="660397"/>
          </a:xfrm>
          <a:solidFill>
            <a:schemeClr val="tx1"/>
          </a:solidFill>
        </p:grpSpPr>
        <p:sp>
          <p:nvSpPr>
            <p:cNvPr id="128" name="Oval 127"/>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29"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30"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131" name="Group 130"/>
          <p:cNvGrpSpPr>
            <a:grpSpLocks noChangeAspect="1"/>
          </p:cNvGrpSpPr>
          <p:nvPr/>
        </p:nvGrpSpPr>
        <p:grpSpPr>
          <a:xfrm flipH="1">
            <a:off x="1661746" y="5655513"/>
            <a:ext cx="699795" cy="724782"/>
            <a:chOff x="3807371" y="2914650"/>
            <a:chExt cx="637629" cy="660397"/>
          </a:xfrm>
          <a:solidFill>
            <a:schemeClr val="tx1"/>
          </a:solidFill>
        </p:grpSpPr>
        <p:sp>
          <p:nvSpPr>
            <p:cNvPr id="132" name="Oval 131"/>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33"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134"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cxnSp>
        <p:nvCxnSpPr>
          <p:cNvPr id="135" name="Straight Connector 134"/>
          <p:cNvCxnSpPr/>
          <p:nvPr/>
        </p:nvCxnSpPr>
        <p:spPr>
          <a:xfrm>
            <a:off x="2444148" y="6154078"/>
            <a:ext cx="48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2920413" y="3950326"/>
            <a:ext cx="5751" cy="2199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44148" y="5040009"/>
            <a:ext cx="48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455143" y="3925940"/>
            <a:ext cx="48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926163" y="2807716"/>
            <a:ext cx="1" cy="11909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455143" y="2811871"/>
            <a:ext cx="48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Freeform: Shape 140"/>
          <p:cNvSpPr/>
          <p:nvPr/>
        </p:nvSpPr>
        <p:spPr>
          <a:xfrm>
            <a:off x="3341503" y="3807747"/>
            <a:ext cx="2476615"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AZURE ACTIVE DIRECTORY</a:t>
            </a:r>
          </a:p>
        </p:txBody>
      </p:sp>
      <p:sp>
        <p:nvSpPr>
          <p:cNvPr id="142" name="Oval 141"/>
          <p:cNvSpPr/>
          <p:nvPr/>
        </p:nvSpPr>
        <p:spPr>
          <a:xfrm>
            <a:off x="2763826" y="3684868"/>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3" name="Straight Connector 142"/>
          <p:cNvCxnSpPr/>
          <p:nvPr/>
        </p:nvCxnSpPr>
        <p:spPr>
          <a:xfrm flipV="1">
            <a:off x="9961347" y="4399308"/>
            <a:ext cx="306059" cy="482663"/>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10535832" y="4399308"/>
            <a:ext cx="383071" cy="482831"/>
          </a:xfrm>
          <a:prstGeom prst="line">
            <a:avLst/>
          </a:prstGeom>
          <a:ln w="158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9377749" y="4863237"/>
            <a:ext cx="944399" cy="6363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Routine data</a:t>
            </a:r>
          </a:p>
        </p:txBody>
      </p:sp>
      <p:sp>
        <p:nvSpPr>
          <p:cNvPr id="146" name="Rectangle 145"/>
          <p:cNvSpPr/>
          <p:nvPr/>
        </p:nvSpPr>
        <p:spPr>
          <a:xfrm>
            <a:off x="10535832" y="4863237"/>
            <a:ext cx="944399" cy="636394"/>
          </a:xfrm>
          <a:prstGeom prst="rect">
            <a:avLst/>
          </a:prstGeom>
          <a:solidFill>
            <a:schemeClr val="accent4">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Sensitive data</a:t>
            </a:r>
          </a:p>
        </p:txBody>
      </p:sp>
      <p:sp>
        <p:nvSpPr>
          <p:cNvPr id="148" name="Freeform: Shape 147"/>
          <p:cNvSpPr/>
          <p:nvPr/>
        </p:nvSpPr>
        <p:spPr>
          <a:xfrm>
            <a:off x="9365717" y="5568915"/>
            <a:ext cx="2393034"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DYNAMIC DATA MASKING</a:t>
            </a:r>
          </a:p>
        </p:txBody>
      </p:sp>
      <p:sp>
        <p:nvSpPr>
          <p:cNvPr id="151" name="Oval 150"/>
          <p:cNvSpPr/>
          <p:nvPr/>
        </p:nvSpPr>
        <p:spPr>
          <a:xfrm>
            <a:off x="8809480" y="5446036"/>
            <a:ext cx="620662" cy="620662"/>
          </a:xfrm>
          <a:prstGeom prst="ellipse">
            <a:avLst/>
          </a:prstGeom>
          <a:solidFill>
            <a:srgbClr val="00B294"/>
          </a:solidFill>
          <a:ln w="22225">
            <a:solidFill>
              <a:srgbClr val="F3E5F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Freeform 122"/>
          <p:cNvSpPr/>
          <p:nvPr/>
        </p:nvSpPr>
        <p:spPr bwMode="auto">
          <a:xfrm>
            <a:off x="11409345" y="4985703"/>
            <a:ext cx="349406" cy="475942"/>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153" name="TextBox 152"/>
          <p:cNvSpPr txBox="1"/>
          <p:nvPr/>
        </p:nvSpPr>
        <p:spPr>
          <a:xfrm>
            <a:off x="1656455" y="3089337"/>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154" name="TextBox 153"/>
          <p:cNvSpPr txBox="1"/>
          <p:nvPr/>
        </p:nvSpPr>
        <p:spPr>
          <a:xfrm>
            <a:off x="1656455" y="4199815"/>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155" name="TextBox 154"/>
          <p:cNvSpPr txBox="1"/>
          <p:nvPr/>
        </p:nvSpPr>
        <p:spPr>
          <a:xfrm>
            <a:off x="1656455" y="5310293"/>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156" name="TextBox 155"/>
          <p:cNvSpPr txBox="1"/>
          <p:nvPr/>
        </p:nvSpPr>
        <p:spPr>
          <a:xfrm>
            <a:off x="1656455" y="6420771"/>
            <a:ext cx="700513" cy="215444"/>
          </a:xfrm>
          <a:prstGeom prst="rect">
            <a:avLst/>
          </a:prstGeom>
          <a:noFill/>
        </p:spPr>
        <p:txBody>
          <a:bodyPr wrap="non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157" name="Freeform 182"/>
          <p:cNvSpPr/>
          <p:nvPr/>
        </p:nvSpPr>
        <p:spPr bwMode="auto">
          <a:xfrm>
            <a:off x="9913219" y="3201289"/>
            <a:ext cx="957556" cy="1221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 name="Group 4"/>
          <p:cNvGrpSpPr/>
          <p:nvPr/>
        </p:nvGrpSpPr>
        <p:grpSpPr>
          <a:xfrm>
            <a:off x="5475398" y="3178226"/>
            <a:ext cx="2384105" cy="1812569"/>
            <a:chOff x="3691812" y="5238554"/>
            <a:chExt cx="2384105" cy="1812569"/>
          </a:xfrm>
        </p:grpSpPr>
        <p:grpSp>
          <p:nvGrpSpPr>
            <p:cNvPr id="158" name="Group 157"/>
            <p:cNvGrpSpPr/>
            <p:nvPr/>
          </p:nvGrpSpPr>
          <p:grpSpPr>
            <a:xfrm>
              <a:off x="3691812" y="5630918"/>
              <a:ext cx="2170745" cy="1420205"/>
              <a:chOff x="9210545" y="5074015"/>
              <a:chExt cx="2021653" cy="1322662"/>
            </a:xfrm>
          </p:grpSpPr>
          <p:pic>
            <p:nvPicPr>
              <p:cNvPr id="159" name="Graphic 1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60" name="Graphic 15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161" name="Group 160"/>
            <p:cNvGrpSpPr/>
            <p:nvPr/>
          </p:nvGrpSpPr>
          <p:grpSpPr>
            <a:xfrm>
              <a:off x="4418386" y="5238554"/>
              <a:ext cx="1657531" cy="1234194"/>
              <a:chOff x="3104055" y="3815075"/>
              <a:chExt cx="1233943" cy="918791"/>
            </a:xfrm>
          </p:grpSpPr>
          <p:sp>
            <p:nvSpPr>
              <p:cNvPr id="162" name="Rectangle 161"/>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4" name="Rectangle 163"/>
            <p:cNvSpPr/>
            <p:nvPr/>
          </p:nvSpPr>
          <p:spPr>
            <a:xfrm>
              <a:off x="4459236" y="6171257"/>
              <a:ext cx="1563164" cy="18466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165" name="Freeform 99"/>
            <p:cNvSpPr>
              <a:spLocks noChangeAspect="1"/>
            </p:cNvSpPr>
            <p:nvPr/>
          </p:nvSpPr>
          <p:spPr bwMode="auto">
            <a:xfrm>
              <a:off x="5018835" y="5599161"/>
              <a:ext cx="471239" cy="467053"/>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9283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53" presetClass="entr" presetSubtype="16" fill="hold" grpId="0" nodeType="after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p:cTn id="12" dur="500" fill="hold"/>
                                        <p:tgtEl>
                                          <p:spTgt spid="142"/>
                                        </p:tgtEl>
                                        <p:attrNameLst>
                                          <p:attrName>ppt_w</p:attrName>
                                        </p:attrNameLst>
                                      </p:cBhvr>
                                      <p:tavLst>
                                        <p:tav tm="0">
                                          <p:val>
                                            <p:fltVal val="0"/>
                                          </p:val>
                                        </p:tav>
                                        <p:tav tm="100000">
                                          <p:val>
                                            <p:strVal val="#ppt_w"/>
                                          </p:val>
                                        </p:tav>
                                      </p:tavLst>
                                    </p:anim>
                                    <p:anim calcmode="lin" valueType="num">
                                      <p:cBhvr>
                                        <p:cTn id="13" dur="500" fill="hold"/>
                                        <p:tgtEl>
                                          <p:spTgt spid="142"/>
                                        </p:tgtEl>
                                        <p:attrNameLst>
                                          <p:attrName>ppt_h</p:attrName>
                                        </p:attrNameLst>
                                      </p:cBhvr>
                                      <p:tavLst>
                                        <p:tav tm="0">
                                          <p:val>
                                            <p:fltVal val="0"/>
                                          </p:val>
                                        </p:tav>
                                        <p:tav tm="100000">
                                          <p:val>
                                            <p:strVal val="#ppt_h"/>
                                          </p:val>
                                        </p:tav>
                                      </p:tavLst>
                                    </p:anim>
                                    <p:animEffect transition="in" filter="fade">
                                      <p:cBhvr>
                                        <p:cTn id="14" dur="500"/>
                                        <p:tgtEl>
                                          <p:spTgt spid="142"/>
                                        </p:tgtEl>
                                      </p:cBhvr>
                                    </p:animEffect>
                                  </p:childTnLst>
                                </p:cTn>
                              </p:par>
                            </p:childTnLst>
                          </p:cTn>
                        </p:par>
                        <p:par>
                          <p:cTn id="15" fill="hold">
                            <p:stCondLst>
                              <p:cond delay="1270"/>
                            </p:stCondLst>
                            <p:childTnLst>
                              <p:par>
                                <p:cTn id="16" presetID="22" presetClass="entr" presetSubtype="8" fill="hold" grpId="0" nodeType="afterEffect">
                                  <p:stCondLst>
                                    <p:cond delay="0"/>
                                  </p:stCondLst>
                                  <p:childTnLst>
                                    <p:set>
                                      <p:cBhvr>
                                        <p:cTn id="17" dur="1" fill="hold">
                                          <p:stCondLst>
                                            <p:cond delay="0"/>
                                          </p:stCondLst>
                                        </p:cTn>
                                        <p:tgtEl>
                                          <p:spTgt spid="141"/>
                                        </p:tgtEl>
                                        <p:attrNameLst>
                                          <p:attrName>style.visibility</p:attrName>
                                        </p:attrNameLst>
                                      </p:cBhvr>
                                      <p:to>
                                        <p:strVal val="visible"/>
                                      </p:to>
                                    </p:set>
                                    <p:animEffect transition="in" filter="wipe(left)">
                                      <p:cBhvr>
                                        <p:cTn id="18" dur="500"/>
                                        <p:tgtEl>
                                          <p:spTgt spid="141"/>
                                        </p:tgtEl>
                                      </p:cBhvr>
                                    </p:animEffect>
                                  </p:childTnLst>
                                </p:cTn>
                              </p:par>
                            </p:childTnLst>
                          </p:cTn>
                        </p:par>
                        <p:par>
                          <p:cTn id="19" fill="hold">
                            <p:stCondLst>
                              <p:cond delay="1770"/>
                            </p:stCondLst>
                            <p:childTnLst>
                              <p:par>
                                <p:cTn id="20" presetID="22" presetClass="entr" presetSubtype="2" fill="hold" nodeType="after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right)">
                                      <p:cBhvr>
                                        <p:cTn id="22" dur="500"/>
                                        <p:tgtEl>
                                          <p:spTgt spid="135"/>
                                        </p:tgtEl>
                                      </p:cBhvr>
                                    </p:animEffect>
                                  </p:childTnLst>
                                </p:cTn>
                              </p:par>
                              <p:par>
                                <p:cTn id="23" presetID="22" presetClass="entr" presetSubtype="2"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wipe(right)">
                                      <p:cBhvr>
                                        <p:cTn id="25" dur="500"/>
                                        <p:tgtEl>
                                          <p:spTgt spid="136"/>
                                        </p:tgtEl>
                                      </p:cBhvr>
                                    </p:animEffect>
                                  </p:childTnLst>
                                </p:cTn>
                              </p:par>
                              <p:par>
                                <p:cTn id="26" presetID="22" presetClass="entr" presetSubtype="2" fill="hold"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wipe(right)">
                                      <p:cBhvr>
                                        <p:cTn id="28" dur="500"/>
                                        <p:tgtEl>
                                          <p:spTgt spid="137"/>
                                        </p:tgtEl>
                                      </p:cBhvr>
                                    </p:animEffect>
                                  </p:childTnLst>
                                </p:cTn>
                              </p:par>
                              <p:par>
                                <p:cTn id="29" presetID="22" presetClass="entr" presetSubtype="2"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right)">
                                      <p:cBhvr>
                                        <p:cTn id="31" dur="500"/>
                                        <p:tgtEl>
                                          <p:spTgt spid="138"/>
                                        </p:tgtEl>
                                      </p:cBhvr>
                                    </p:animEffect>
                                  </p:childTnLst>
                                </p:cTn>
                              </p:par>
                              <p:par>
                                <p:cTn id="32" presetID="22" presetClass="entr" presetSubtype="2"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wipe(right)">
                                      <p:cBhvr>
                                        <p:cTn id="34" dur="500"/>
                                        <p:tgtEl>
                                          <p:spTgt spid="139"/>
                                        </p:tgtEl>
                                      </p:cBhvr>
                                    </p:animEffect>
                                  </p:childTnLst>
                                </p:cTn>
                              </p:par>
                              <p:par>
                                <p:cTn id="35" presetID="22" presetClass="entr" presetSubtype="2"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wipe(right)">
                                      <p:cBhvr>
                                        <p:cTn id="37" dur="500"/>
                                        <p:tgtEl>
                                          <p:spTgt spid="140"/>
                                        </p:tgtEl>
                                      </p:cBhvr>
                                    </p:animEffect>
                                  </p:childTnLst>
                                </p:cTn>
                              </p:par>
                              <p:par>
                                <p:cTn id="38" presetID="22" presetClass="entr" presetSubtype="8"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left)">
                                      <p:cBhvr>
                                        <p:cTn id="40" dur="500"/>
                                        <p:tgtEl>
                                          <p:spTgt spid="86"/>
                                        </p:tgtEl>
                                      </p:cBhvr>
                                    </p:animEffect>
                                  </p:childTnLst>
                                </p:cTn>
                              </p:par>
                            </p:childTnLst>
                          </p:cTn>
                        </p:par>
                        <p:par>
                          <p:cTn id="41" fill="hold">
                            <p:stCondLst>
                              <p:cond delay="2270"/>
                            </p:stCondLst>
                            <p:childTnLst>
                              <p:par>
                                <p:cTn id="42" presetID="22" presetClass="entr" presetSubtype="8"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wipe(left)">
                                      <p:cBhvr>
                                        <p:cTn id="44" dur="500"/>
                                        <p:tgtEl>
                                          <p:spTgt spid="87"/>
                                        </p:tgtEl>
                                      </p:cBhvr>
                                    </p:animEffect>
                                  </p:childTnLst>
                                </p:cTn>
                              </p:par>
                            </p:childTnLst>
                          </p:cTn>
                        </p:par>
                        <p:par>
                          <p:cTn id="45" fill="hold">
                            <p:stCondLst>
                              <p:cond delay="2770"/>
                            </p:stCondLst>
                            <p:childTnLst>
                              <p:par>
                                <p:cTn id="46" presetID="22" presetClass="entr" presetSubtype="8" fill="hold"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left)">
                                      <p:cBhvr>
                                        <p:cTn id="48" dur="500"/>
                                        <p:tgtEl>
                                          <p:spTgt spid="94"/>
                                        </p:tgtEl>
                                      </p:cBhvr>
                                    </p:animEffect>
                                  </p:childTnLst>
                                </p:cTn>
                              </p:par>
                            </p:childTnLst>
                          </p:cTn>
                        </p:par>
                        <p:par>
                          <p:cTn id="49" fill="hold">
                            <p:stCondLst>
                              <p:cond delay="3270"/>
                            </p:stCondLst>
                            <p:childTnLst>
                              <p:par>
                                <p:cTn id="50" presetID="22" presetClass="entr" presetSubtype="1" fill="hold" nodeType="afterEffect">
                                  <p:stCondLst>
                                    <p:cond delay="1000"/>
                                  </p:stCondLst>
                                  <p:childTnLst>
                                    <p:set>
                                      <p:cBhvr>
                                        <p:cTn id="51" dur="1" fill="hold">
                                          <p:stCondLst>
                                            <p:cond delay="0"/>
                                          </p:stCondLst>
                                        </p:cTn>
                                        <p:tgtEl>
                                          <p:spTgt spid="143"/>
                                        </p:tgtEl>
                                        <p:attrNameLst>
                                          <p:attrName>style.visibility</p:attrName>
                                        </p:attrNameLst>
                                      </p:cBhvr>
                                      <p:to>
                                        <p:strVal val="visible"/>
                                      </p:to>
                                    </p:set>
                                    <p:animEffect transition="in" filter="wipe(up)">
                                      <p:cBhvr>
                                        <p:cTn id="52" dur="500"/>
                                        <p:tgtEl>
                                          <p:spTgt spid="143"/>
                                        </p:tgtEl>
                                      </p:cBhvr>
                                    </p:animEffect>
                                  </p:childTnLst>
                                </p:cTn>
                              </p:par>
                              <p:par>
                                <p:cTn id="53" presetID="22" presetClass="entr" presetSubtype="1" fill="hold" nodeType="with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wipe(up)">
                                      <p:cBhvr>
                                        <p:cTn id="55" dur="500"/>
                                        <p:tgtEl>
                                          <p:spTgt spid="144"/>
                                        </p:tgtEl>
                                      </p:cBhvr>
                                    </p:animEffect>
                                  </p:childTnLst>
                                </p:cTn>
                              </p:par>
                            </p:childTnLst>
                          </p:cTn>
                        </p:par>
                        <p:par>
                          <p:cTn id="56" fill="hold">
                            <p:stCondLst>
                              <p:cond delay="4770"/>
                            </p:stCondLst>
                            <p:childTnLst>
                              <p:par>
                                <p:cTn id="57" presetID="1" presetClass="entr" presetSubtype="0" fill="hold" grpId="0" nodeType="afterEffect">
                                  <p:stCondLst>
                                    <p:cond delay="0"/>
                                  </p:stCondLst>
                                  <p:childTnLst>
                                    <p:set>
                                      <p:cBhvr>
                                        <p:cTn id="58" dur="1" fill="hold">
                                          <p:stCondLst>
                                            <p:cond delay="0"/>
                                          </p:stCondLst>
                                        </p:cTn>
                                        <p:tgtEl>
                                          <p:spTgt spid="1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childTnLst>
                                </p:cTn>
                              </p:par>
                            </p:childTnLst>
                          </p:cTn>
                        </p:par>
                        <p:par>
                          <p:cTn id="61" fill="hold">
                            <p:stCondLst>
                              <p:cond delay="4770"/>
                            </p:stCondLst>
                            <p:childTnLst>
                              <p:par>
                                <p:cTn id="62" presetID="1" presetClass="entr" presetSubtype="0" fill="hold" grpId="0" nodeType="afterEffect">
                                  <p:stCondLst>
                                    <p:cond delay="0"/>
                                  </p:stCondLst>
                                  <p:childTnLst>
                                    <p:set>
                                      <p:cBhvr>
                                        <p:cTn id="63" dur="1" fill="hold">
                                          <p:stCondLst>
                                            <p:cond delay="0"/>
                                          </p:stCondLst>
                                        </p:cTn>
                                        <p:tgtEl>
                                          <p:spTgt spid="152"/>
                                        </p:tgtEl>
                                        <p:attrNameLst>
                                          <p:attrName>style.visibility</p:attrName>
                                        </p:attrNameLst>
                                      </p:cBhvr>
                                      <p:to>
                                        <p:strVal val="visible"/>
                                      </p:to>
                                    </p:set>
                                  </p:childTnLst>
                                </p:cTn>
                              </p:par>
                            </p:childTnLst>
                          </p:cTn>
                        </p:par>
                        <p:par>
                          <p:cTn id="64" fill="hold">
                            <p:stCondLst>
                              <p:cond delay="4770"/>
                            </p:stCondLst>
                            <p:childTnLst>
                              <p:par>
                                <p:cTn id="65" presetID="53" presetClass="entr" presetSubtype="16" fill="hold" grpId="0" nodeType="afterEffect">
                                  <p:stCondLst>
                                    <p:cond delay="0"/>
                                  </p:stCondLst>
                                  <p:childTnLst>
                                    <p:set>
                                      <p:cBhvr>
                                        <p:cTn id="66" dur="1" fill="hold">
                                          <p:stCondLst>
                                            <p:cond delay="0"/>
                                          </p:stCondLst>
                                        </p:cTn>
                                        <p:tgtEl>
                                          <p:spTgt spid="151"/>
                                        </p:tgtEl>
                                        <p:attrNameLst>
                                          <p:attrName>style.visibility</p:attrName>
                                        </p:attrNameLst>
                                      </p:cBhvr>
                                      <p:to>
                                        <p:strVal val="visible"/>
                                      </p:to>
                                    </p:set>
                                    <p:anim calcmode="lin" valueType="num">
                                      <p:cBhvr>
                                        <p:cTn id="67" dur="500" fill="hold"/>
                                        <p:tgtEl>
                                          <p:spTgt spid="151"/>
                                        </p:tgtEl>
                                        <p:attrNameLst>
                                          <p:attrName>ppt_w</p:attrName>
                                        </p:attrNameLst>
                                      </p:cBhvr>
                                      <p:tavLst>
                                        <p:tav tm="0">
                                          <p:val>
                                            <p:fltVal val="0"/>
                                          </p:val>
                                        </p:tav>
                                        <p:tav tm="100000">
                                          <p:val>
                                            <p:strVal val="#ppt_w"/>
                                          </p:val>
                                        </p:tav>
                                      </p:tavLst>
                                    </p:anim>
                                    <p:anim calcmode="lin" valueType="num">
                                      <p:cBhvr>
                                        <p:cTn id="68" dur="500" fill="hold"/>
                                        <p:tgtEl>
                                          <p:spTgt spid="151"/>
                                        </p:tgtEl>
                                        <p:attrNameLst>
                                          <p:attrName>ppt_h</p:attrName>
                                        </p:attrNameLst>
                                      </p:cBhvr>
                                      <p:tavLst>
                                        <p:tav tm="0">
                                          <p:val>
                                            <p:fltVal val="0"/>
                                          </p:val>
                                        </p:tav>
                                        <p:tav tm="100000">
                                          <p:val>
                                            <p:strVal val="#ppt_h"/>
                                          </p:val>
                                        </p:tav>
                                      </p:tavLst>
                                    </p:anim>
                                    <p:animEffect transition="in" filter="fade">
                                      <p:cBhvr>
                                        <p:cTn id="69" dur="500"/>
                                        <p:tgtEl>
                                          <p:spTgt spid="151"/>
                                        </p:tgtEl>
                                      </p:cBhvr>
                                    </p:animEffect>
                                  </p:childTnLst>
                                </p:cTn>
                              </p:par>
                            </p:childTnLst>
                          </p:cTn>
                        </p:par>
                        <p:par>
                          <p:cTn id="70" fill="hold">
                            <p:stCondLst>
                              <p:cond delay="5270"/>
                            </p:stCondLst>
                            <p:childTnLst>
                              <p:par>
                                <p:cTn id="71" presetID="22" presetClass="entr" presetSubtype="8" fill="hold" grpId="0" nodeType="afterEffect">
                                  <p:stCondLst>
                                    <p:cond delay="0"/>
                                  </p:stCondLst>
                                  <p:childTnLst>
                                    <p:set>
                                      <p:cBhvr>
                                        <p:cTn id="72" dur="1" fill="hold">
                                          <p:stCondLst>
                                            <p:cond delay="0"/>
                                          </p:stCondLst>
                                        </p:cTn>
                                        <p:tgtEl>
                                          <p:spTgt spid="148"/>
                                        </p:tgtEl>
                                        <p:attrNameLst>
                                          <p:attrName>style.visibility</p:attrName>
                                        </p:attrNameLst>
                                      </p:cBhvr>
                                      <p:to>
                                        <p:strVal val="visible"/>
                                      </p:to>
                                    </p:set>
                                    <p:animEffect transition="in" filter="wipe(left)">
                                      <p:cBhvr>
                                        <p:cTn id="73"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1" grpId="0" animBg="1"/>
      <p:bldP spid="142" grpId="0" animBg="1"/>
      <p:bldP spid="145" grpId="0" animBg="1"/>
      <p:bldP spid="146" grpId="0" animBg="1"/>
      <p:bldP spid="148" grpId="0" animBg="1"/>
      <p:bldP spid="151" grpId="0" animBg="1"/>
      <p:bldP spid="15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652" t="13004" r="1976"/>
          <a:stretch/>
        </p:blipFill>
        <p:spPr>
          <a:xfrm>
            <a:off x="5761039" y="0"/>
            <a:ext cx="6430962"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Develop more secure and compliant apps with minimal custom code changes</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3.3</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4"/>
                    </a:gs>
                    <a:gs pos="100000">
                      <a:schemeClr val="accent4"/>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202150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lvl="0" algn="r">
              <a:lnSpc>
                <a:spcPct val="90000"/>
              </a:lnSpc>
              <a:defRPr/>
            </a:pPr>
            <a:r>
              <a:rPr lang="en-US" sz="1200" spc="30" dirty="0">
                <a:gradFill>
                  <a:gsLst>
                    <a:gs pos="83000">
                      <a:schemeClr val="accent4"/>
                    </a:gs>
                    <a:gs pos="100000">
                      <a:schemeClr val="accent4"/>
                    </a:gs>
                  </a:gsLst>
                  <a:lin ang="5400000" scaled="1"/>
                </a:gradFill>
                <a:latin typeface="Segoe UI Semibold" panose="020B0702040204020203" pitchFamily="34" charset="0"/>
                <a:cs typeface="Segoe UI Semibold" panose="020B0702040204020203" pitchFamily="34" charset="0"/>
              </a:rPr>
              <a:t>Evolving SQL workloads from software to SaaS</a:t>
            </a:r>
          </a:p>
        </p:txBody>
      </p:sp>
      <p:sp>
        <p:nvSpPr>
          <p:cNvPr id="88" name="Rectangle 87"/>
          <p:cNvSpPr/>
          <p:nvPr/>
        </p:nvSpPr>
        <p:spPr>
          <a:xfrm>
            <a:off x="0" y="0"/>
            <a:ext cx="457200" cy="165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EXPERIENCE</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3</a:t>
            </a:r>
          </a:p>
        </p:txBody>
      </p:sp>
      <p:sp>
        <p:nvSpPr>
          <p:cNvPr id="55" name="Title 3"/>
          <p:cNvSpPr>
            <a:spLocks noGrp="1"/>
          </p:cNvSpPr>
          <p:nvPr>
            <p:ph type="title"/>
          </p:nvPr>
        </p:nvSpPr>
        <p:spPr>
          <a:xfrm>
            <a:off x="455830" y="289511"/>
            <a:ext cx="3419484" cy="899665"/>
          </a:xfrm>
        </p:spPr>
        <p:txBody>
          <a:bodyPr/>
          <a:lstStyle/>
          <a:p>
            <a:pPr lvl="0"/>
            <a:r>
              <a:rPr lang="en-US" dirty="0"/>
              <a:t>Call to action</a:t>
            </a:r>
          </a:p>
        </p:txBody>
      </p:sp>
      <p:sp>
        <p:nvSpPr>
          <p:cNvPr id="93" name="Rectangle 92"/>
          <p:cNvSpPr/>
          <p:nvPr/>
        </p:nvSpPr>
        <p:spPr bwMode="auto">
          <a:xfrm>
            <a:off x="457200" y="1651000"/>
            <a:ext cx="11734800" cy="5207000"/>
          </a:xfrm>
          <a:prstGeom prst="rect">
            <a:avLst/>
          </a:prstGeom>
          <a:solidFill>
            <a:schemeClr val="accent4">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18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604"/>
          <a:stretch/>
        </p:blipFill>
        <p:spPr>
          <a:xfrm>
            <a:off x="0" y="0"/>
            <a:ext cx="12192000" cy="6858000"/>
          </a:xfrm>
          <a:prstGeom prst="rect">
            <a:avLst/>
          </a:prstGeom>
        </p:spPr>
      </p:pic>
      <p:sp>
        <p:nvSpPr>
          <p:cNvPr id="2" name="Title 1"/>
          <p:cNvSpPr>
            <a:spLocks noGrp="1"/>
          </p:cNvSpPr>
          <p:nvPr>
            <p:ph type="title"/>
          </p:nvPr>
        </p:nvSpPr>
        <p:spPr>
          <a:solidFill>
            <a:schemeClr val="accent3">
              <a:alpha val="80000"/>
            </a:schemeClr>
          </a:solidFill>
        </p:spPr>
        <p:txBody>
          <a:bodyPr/>
          <a:lstStyle/>
          <a:p>
            <a:pPr>
              <a:spcAft>
                <a:spcPts val="600"/>
              </a:spcAft>
            </a:pPr>
            <a:r>
              <a:rPr lang="en-US" dirty="0"/>
              <a:t>Experience 4</a:t>
            </a:r>
            <a:br>
              <a:rPr lang="en-US" dirty="0"/>
            </a:br>
            <a:r>
              <a:rPr lang="en-US" sz="3600" dirty="0">
                <a:solidFill>
                  <a:schemeClr val="bg1"/>
                </a:solidFill>
                <a:latin typeface="Segoe UI Light" panose="020B0502040204020203" pitchFamily="34" charset="0"/>
                <a:cs typeface="Segoe UI Light" panose="020B0502040204020203" pitchFamily="34" charset="0"/>
              </a:rPr>
              <a:t>Modernizing cloud-based web apps</a:t>
            </a:r>
            <a:endParaRPr lang="en-US" sz="3600" dirty="0"/>
          </a:p>
        </p:txBody>
      </p:sp>
    </p:spTree>
    <p:extLst>
      <p:ext uri="{BB962C8B-B14F-4D97-AF65-F5344CB8AC3E}">
        <p14:creationId xmlns:p14="http://schemas.microsoft.com/office/powerpoint/2010/main" val="32856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78500" y="6158914"/>
            <a:ext cx="5753963"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Light" panose="020B0502040204020203" pitchFamily="34" charset="0"/>
                <a:ea typeface="+mn-ea"/>
                <a:cs typeface="Segoe UI Light" panose="020B0502040204020203" pitchFamily="34" charset="0"/>
              </a:rPr>
              <a:t>MyExpenses example</a:t>
            </a:r>
          </a:p>
        </p:txBody>
      </p:sp>
      <p:sp>
        <p:nvSpPr>
          <p:cNvPr id="41" name="Rectangle 40"/>
          <p:cNvSpPr/>
          <p:nvPr/>
        </p:nvSpPr>
        <p:spPr>
          <a:xfrm>
            <a:off x="6188901" y="6158914"/>
            <a:ext cx="5779104" cy="55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gradFill>
                  <a:gsLst>
                    <a:gs pos="83000">
                      <a:srgbClr val="353535"/>
                    </a:gs>
                    <a:gs pos="100000">
                      <a:srgbClr val="353535"/>
                    </a:gs>
                  </a:gsLst>
                  <a:lin ang="5400000" scaled="1"/>
                </a:gradFill>
                <a:latin typeface="Segoe UI Light" panose="020B0502040204020203" pitchFamily="34" charset="0"/>
                <a:cs typeface="Segoe UI Light" panose="020B0502040204020203" pitchFamily="34" charset="0"/>
              </a:rPr>
              <a:t>Adventure Works Bikes example</a:t>
            </a:r>
          </a:p>
        </p:txBody>
      </p:sp>
      <p:sp>
        <p:nvSpPr>
          <p:cNvPr id="59" name="Title 1"/>
          <p:cNvSpPr>
            <a:spLocks noGrp="1"/>
          </p:cNvSpPr>
          <p:nvPr>
            <p:ph type="title"/>
          </p:nvPr>
        </p:nvSpPr>
        <p:spPr>
          <a:xfrm>
            <a:off x="269240" y="289511"/>
            <a:ext cx="2270760" cy="899665"/>
          </a:xfrm>
        </p:spPr>
        <p:txBody>
          <a:bodyPr/>
          <a:lstStyle/>
          <a:p>
            <a:r>
              <a:rPr lang="en-US" dirty="0"/>
              <a:t>Sessions</a:t>
            </a:r>
          </a:p>
        </p:txBody>
      </p:sp>
      <p:cxnSp>
        <p:nvCxnSpPr>
          <p:cNvPr id="107" name="Straight Connector 106"/>
          <p:cNvCxnSpPr/>
          <p:nvPr/>
        </p:nvCxnSpPr>
        <p:spPr>
          <a:xfrm>
            <a:off x="274639" y="6080945"/>
            <a:ext cx="5753240"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209091" y="6080945"/>
            <a:ext cx="5761975" cy="172894"/>
            <a:chOff x="6188903" y="6080945"/>
            <a:chExt cx="5782163" cy="172894"/>
          </a:xfrm>
        </p:grpSpPr>
        <p:cxnSp>
          <p:nvCxnSpPr>
            <p:cNvPr id="109" name="Straight Connector 108"/>
            <p:cNvCxnSpPr/>
            <p:nvPr/>
          </p:nvCxnSpPr>
          <p:spPr>
            <a:xfrm>
              <a:off x="6188903" y="6080945"/>
              <a:ext cx="578216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8955127" y="6168073"/>
              <a:ext cx="171533" cy="0"/>
            </a:xfrm>
            <a:prstGeom prst="line">
              <a:avLst/>
            </a:prstGeom>
            <a:ln w="952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78500"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light"/>
                <a:ea typeface="+mn-ea"/>
                <a:cs typeface="+mn-cs"/>
              </a:rPr>
              <a:t>EXPERIENCE 1</a:t>
            </a:r>
          </a:p>
        </p:txBody>
      </p:sp>
      <p:sp>
        <p:nvSpPr>
          <p:cNvPr id="8" name="Rectangle 7"/>
          <p:cNvSpPr/>
          <p:nvPr/>
        </p:nvSpPr>
        <p:spPr>
          <a:xfrm>
            <a:off x="3200662"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light"/>
                <a:ea typeface="+mn-ea"/>
                <a:cs typeface="+mn-cs"/>
              </a:rPr>
              <a:t>EXPERIENCE 2</a:t>
            </a:r>
          </a:p>
        </p:txBody>
      </p:sp>
      <p:sp>
        <p:nvSpPr>
          <p:cNvPr id="9" name="Rectangle 8"/>
          <p:cNvSpPr/>
          <p:nvPr/>
        </p:nvSpPr>
        <p:spPr>
          <a:xfrm>
            <a:off x="6122824"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light"/>
                <a:ea typeface="+mn-ea"/>
                <a:cs typeface="+mn-cs"/>
              </a:rPr>
              <a:t>EXPERIENCE 3</a:t>
            </a:r>
          </a:p>
        </p:txBody>
      </p:sp>
      <p:sp>
        <p:nvSpPr>
          <p:cNvPr id="10" name="Rectangle 9"/>
          <p:cNvSpPr/>
          <p:nvPr/>
        </p:nvSpPr>
        <p:spPr>
          <a:xfrm>
            <a:off x="9044985" y="1134507"/>
            <a:ext cx="2926080" cy="188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light"/>
                <a:ea typeface="+mn-ea"/>
                <a:cs typeface="+mn-cs"/>
              </a:rPr>
              <a:t>EXPERIENCE 4</a:t>
            </a:r>
          </a:p>
        </p:txBody>
      </p:sp>
      <p:sp>
        <p:nvSpPr>
          <p:cNvPr id="11" name="Rectangle 10"/>
          <p:cNvSpPr/>
          <p:nvPr/>
        </p:nvSpPr>
        <p:spPr>
          <a:xfrm>
            <a:off x="274638" y="1326711"/>
            <a:ext cx="2929943"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SQL Server 2016—Everything built-in</a:t>
            </a:r>
          </a:p>
        </p:txBody>
      </p:sp>
      <p:sp>
        <p:nvSpPr>
          <p:cNvPr id="13" name="Rectangle 12"/>
          <p:cNvSpPr/>
          <p:nvPr/>
        </p:nvSpPr>
        <p:spPr>
          <a:xfrm>
            <a:off x="6122825" y="1326711"/>
            <a:ext cx="292608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Evolving SQL workloads from software to SaaS</a:t>
            </a:r>
          </a:p>
        </p:txBody>
      </p:sp>
      <p:sp>
        <p:nvSpPr>
          <p:cNvPr id="14" name="Rectangle 13"/>
          <p:cNvSpPr/>
          <p:nvPr/>
        </p:nvSpPr>
        <p:spPr>
          <a:xfrm>
            <a:off x="9044986" y="1326711"/>
            <a:ext cx="292608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cloud-based web apps</a:t>
            </a:r>
          </a:p>
        </p:txBody>
      </p:sp>
      <p:sp>
        <p:nvSpPr>
          <p:cNvPr id="15" name="Rectangle 14"/>
          <p:cNvSpPr/>
          <p:nvPr/>
        </p:nvSpPr>
        <p:spPr>
          <a:xfrm>
            <a:off x="278500"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78D7"/>
                    </a:gs>
                    <a:gs pos="100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6" name="Rectangle 15"/>
          <p:cNvSpPr/>
          <p:nvPr/>
        </p:nvSpPr>
        <p:spPr>
          <a:xfrm>
            <a:off x="3200662"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7" name="Rectangle 16"/>
          <p:cNvSpPr/>
          <p:nvPr/>
        </p:nvSpPr>
        <p:spPr>
          <a:xfrm>
            <a:off x="6122824"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B4009E"/>
                    </a:gs>
                    <a:gs pos="100000">
                      <a:srgbClr val="B4009E"/>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18" name="Rectangle 17"/>
          <p:cNvSpPr/>
          <p:nvPr/>
        </p:nvSpPr>
        <p:spPr>
          <a:xfrm>
            <a:off x="9044985" y="2063339"/>
            <a:ext cx="29260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83000">
                      <a:srgbClr val="00BCF2"/>
                    </a:gs>
                    <a:gs pos="100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SCENARIOS</a:t>
            </a:r>
          </a:p>
        </p:txBody>
      </p:sp>
      <p:cxnSp>
        <p:nvCxnSpPr>
          <p:cNvPr id="27" name="Straight Connector 26"/>
          <p:cNvCxnSpPr>
            <a:cxnSpLocks/>
          </p:cNvCxnSpPr>
          <p:nvPr/>
        </p:nvCxnSpPr>
        <p:spPr>
          <a:xfrm flipH="1">
            <a:off x="3191722" y="2126531"/>
            <a:ext cx="8940" cy="3858768"/>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20194"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040893" y="2126531"/>
            <a:ext cx="0" cy="3858866"/>
          </a:xfrm>
          <a:prstGeom prst="line">
            <a:avLst/>
          </a:prstGeom>
          <a:ln w="63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1529" y="23317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Recover from user errors more easily using Temporal </a:t>
            </a:r>
          </a:p>
        </p:txBody>
      </p:sp>
      <p:sp>
        <p:nvSpPr>
          <p:cNvPr id="20" name="Rectangle 19"/>
          <p:cNvSpPr/>
          <p:nvPr/>
        </p:nvSpPr>
        <p:spPr>
          <a:xfrm>
            <a:off x="461529" y="29664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Optimize transactional performance using memory-optimized tables and natively compiled SPs</a:t>
            </a:r>
          </a:p>
        </p:txBody>
      </p:sp>
      <p:sp>
        <p:nvSpPr>
          <p:cNvPr id="21" name="Rectangle 20"/>
          <p:cNvSpPr/>
          <p:nvPr/>
        </p:nvSpPr>
        <p:spPr>
          <a:xfrm>
            <a:off x="461529" y="36011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Provide real-time insights into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app transactions</a:t>
            </a:r>
          </a:p>
        </p:txBody>
      </p:sp>
      <p:sp>
        <p:nvSpPr>
          <p:cNvPr id="22" name="Rectangle 21"/>
          <p:cNvSpPr/>
          <p:nvPr/>
        </p:nvSpPr>
        <p:spPr>
          <a:xfrm>
            <a:off x="461529" y="42358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secure and compliant database apps </a:t>
            </a:r>
          </a:p>
        </p:txBody>
      </p:sp>
      <p:sp>
        <p:nvSpPr>
          <p:cNvPr id="23" name="Rectangle 22"/>
          <p:cNvSpPr/>
          <p:nvPr/>
        </p:nvSpPr>
        <p:spPr>
          <a:xfrm>
            <a:off x="461529" y="4870567"/>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Stretch cold data to the cloud without losing query functionality</a:t>
            </a:r>
          </a:p>
        </p:txBody>
      </p:sp>
      <p:sp>
        <p:nvSpPr>
          <p:cNvPr id="6" name="Rectangle 5"/>
          <p:cNvSpPr/>
          <p:nvPr/>
        </p:nvSpPr>
        <p:spPr>
          <a:xfrm rot="16200000">
            <a:off x="71853" y="253456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1.1</a:t>
            </a:r>
          </a:p>
        </p:txBody>
      </p:sp>
      <p:cxnSp>
        <p:nvCxnSpPr>
          <p:cNvPr id="70" name="Straight Connector 69"/>
          <p:cNvCxnSpPr/>
          <p:nvPr/>
        </p:nvCxnSpPr>
        <p:spPr>
          <a:xfrm>
            <a:off x="461529" y="2923451"/>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529" y="3558147"/>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529" y="4827539"/>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1529" y="4192843"/>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61529" y="550525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Explore the power of JSON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 SQL Server</a:t>
            </a:r>
          </a:p>
        </p:txBody>
      </p:sp>
      <p:cxnSp>
        <p:nvCxnSpPr>
          <p:cNvPr id="94" name="Straight Connector 93"/>
          <p:cNvCxnSpPr/>
          <p:nvPr/>
        </p:nvCxnSpPr>
        <p:spPr>
          <a:xfrm>
            <a:off x="461529" y="5462235"/>
            <a:ext cx="2583590" cy="0"/>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6200000">
            <a:off x="71853" y="316926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1.2</a:t>
            </a:r>
          </a:p>
        </p:txBody>
      </p:sp>
      <p:sp>
        <p:nvSpPr>
          <p:cNvPr id="112" name="Rectangle 111"/>
          <p:cNvSpPr/>
          <p:nvPr/>
        </p:nvSpPr>
        <p:spPr>
          <a:xfrm rot="16200000">
            <a:off x="71853" y="380395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1.3</a:t>
            </a:r>
          </a:p>
        </p:txBody>
      </p:sp>
      <p:sp>
        <p:nvSpPr>
          <p:cNvPr id="113" name="Rectangle 112"/>
          <p:cNvSpPr/>
          <p:nvPr/>
        </p:nvSpPr>
        <p:spPr>
          <a:xfrm rot="16200000">
            <a:off x="71853" y="4438653"/>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1.4</a:t>
            </a:r>
          </a:p>
        </p:txBody>
      </p:sp>
      <p:sp>
        <p:nvSpPr>
          <p:cNvPr id="114" name="Rectangle 113"/>
          <p:cNvSpPr/>
          <p:nvPr/>
        </p:nvSpPr>
        <p:spPr>
          <a:xfrm rot="16200000">
            <a:off x="71853" y="5073348"/>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1.5</a:t>
            </a:r>
          </a:p>
        </p:txBody>
      </p:sp>
      <p:sp>
        <p:nvSpPr>
          <p:cNvPr id="115" name="Rectangle 114"/>
          <p:cNvSpPr/>
          <p:nvPr/>
        </p:nvSpPr>
        <p:spPr>
          <a:xfrm rot="16200000">
            <a:off x="71853" y="5708044"/>
            <a:ext cx="548640" cy="143068"/>
          </a:xfrm>
          <a:prstGeom prst="rect">
            <a:avLst/>
          </a:prstGeom>
          <a:solidFill>
            <a:schemeClr val="accent1"/>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1.6</a:t>
            </a:r>
          </a:p>
        </p:txBody>
      </p:sp>
      <p:grpSp>
        <p:nvGrpSpPr>
          <p:cNvPr id="34" name="Group 33"/>
          <p:cNvGrpSpPr/>
          <p:nvPr/>
        </p:nvGrpSpPr>
        <p:grpSpPr>
          <a:xfrm>
            <a:off x="3267921" y="2331782"/>
            <a:ext cx="2853439" cy="1183336"/>
            <a:chOff x="3191721" y="2331782"/>
            <a:chExt cx="2935022" cy="1183336"/>
          </a:xfrm>
        </p:grpSpPr>
        <p:sp>
          <p:nvSpPr>
            <p:cNvPr id="116" name="Rectangle 115"/>
            <p:cNvSpPr/>
            <p:nvPr/>
          </p:nvSpPr>
          <p:spPr>
            <a:xfrm>
              <a:off x="3383543" y="2331782"/>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predictive and prescriptive analytics into your app using R</a:t>
              </a:r>
            </a:p>
          </p:txBody>
        </p:sp>
        <p:sp>
          <p:nvSpPr>
            <p:cNvPr id="117" name="Rectangle 116"/>
            <p:cNvSpPr/>
            <p:nvPr/>
          </p:nvSpPr>
          <p:spPr>
            <a:xfrm>
              <a:off x="3383543" y="2966478"/>
              <a:ext cx="27432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Re-architect your LOB workload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for cloud</a:t>
              </a:r>
            </a:p>
          </p:txBody>
        </p:sp>
        <p:sp>
          <p:nvSpPr>
            <p:cNvPr id="119" name="Rectangle 118"/>
            <p:cNvSpPr/>
            <p:nvPr/>
          </p:nvSpPr>
          <p:spPr>
            <a:xfrm rot="16200000">
              <a:off x="2990823" y="2532680"/>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2.1</a:t>
              </a:r>
            </a:p>
          </p:txBody>
        </p:sp>
        <p:cxnSp>
          <p:nvCxnSpPr>
            <p:cNvPr id="120" name="Straight Connector 119"/>
            <p:cNvCxnSpPr/>
            <p:nvPr/>
          </p:nvCxnSpPr>
          <p:spPr>
            <a:xfrm>
              <a:off x="3383543" y="2923450"/>
              <a:ext cx="2651760" cy="0"/>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rot="16200000">
              <a:off x="2990823" y="3167375"/>
              <a:ext cx="548640" cy="146843"/>
            </a:xfrm>
            <a:prstGeom prst="rect">
              <a:avLst/>
            </a:prstGeom>
            <a:solidFill>
              <a:schemeClr val="accent2"/>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2.2</a:t>
              </a:r>
            </a:p>
          </p:txBody>
        </p:sp>
      </p:grpSp>
      <p:sp>
        <p:nvSpPr>
          <p:cNvPr id="12" name="Rectangle 11"/>
          <p:cNvSpPr/>
          <p:nvPr/>
        </p:nvSpPr>
        <p:spPr>
          <a:xfrm>
            <a:off x="3191720" y="1326711"/>
            <a:ext cx="2935019"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Modernizing LOB apps </a:t>
            </a:r>
            <a:b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with intelligence</a:t>
            </a:r>
          </a:p>
        </p:txBody>
      </p:sp>
      <p:grpSp>
        <p:nvGrpSpPr>
          <p:cNvPr id="43" name="Group 42"/>
          <p:cNvGrpSpPr/>
          <p:nvPr/>
        </p:nvGrpSpPr>
        <p:grpSpPr>
          <a:xfrm>
            <a:off x="6188903" y="2331782"/>
            <a:ext cx="2859569" cy="1818033"/>
            <a:chOff x="427039" y="2484182"/>
            <a:chExt cx="2859569" cy="1818033"/>
          </a:xfrm>
        </p:grpSpPr>
        <p:sp>
          <p:nvSpPr>
            <p:cNvPr id="123" name="Rectangle 122"/>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multitenant cloud-based apps with customer isolation and efficiency</a:t>
              </a:r>
            </a:p>
          </p:txBody>
        </p:sp>
        <p:sp>
          <p:nvSpPr>
            <p:cNvPr id="124" name="Rectangle 123"/>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Leverage built-in service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intelligence for greater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performance and data security</a:t>
              </a:r>
            </a:p>
          </p:txBody>
        </p:sp>
        <p:sp>
          <p:nvSpPr>
            <p:cNvPr id="125" name="Rectangle 124"/>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Develop more secure and compliant apps with minimal custom code changes </a:t>
              </a:r>
            </a:p>
          </p:txBody>
        </p:sp>
        <p:sp>
          <p:nvSpPr>
            <p:cNvPr id="126" name="Rectangle 125"/>
            <p:cNvSpPr/>
            <p:nvPr/>
          </p:nvSpPr>
          <p:spPr>
            <a:xfrm rot="16200000">
              <a:off x="224253" y="268696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3.1</a:t>
              </a:r>
            </a:p>
          </p:txBody>
        </p:sp>
        <p:cxnSp>
          <p:nvCxnSpPr>
            <p:cNvPr id="127" name="Straight Connector 126"/>
            <p:cNvCxnSpPr/>
            <p:nvPr/>
          </p:nvCxnSpPr>
          <p:spPr>
            <a:xfrm>
              <a:off x="613929" y="3075851"/>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3929" y="3710547"/>
              <a:ext cx="2583590" cy="0"/>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rot="16200000">
              <a:off x="224253" y="3321663"/>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3.2</a:t>
              </a:r>
            </a:p>
          </p:txBody>
        </p:sp>
        <p:sp>
          <p:nvSpPr>
            <p:cNvPr id="131" name="Rectangle 130"/>
            <p:cNvSpPr/>
            <p:nvPr/>
          </p:nvSpPr>
          <p:spPr>
            <a:xfrm rot="16200000">
              <a:off x="224253" y="3956358"/>
              <a:ext cx="548640" cy="143068"/>
            </a:xfrm>
            <a:prstGeom prst="rect">
              <a:avLst/>
            </a:prstGeom>
            <a:solidFill>
              <a:schemeClr val="accent4"/>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3.3</a:t>
              </a:r>
            </a:p>
          </p:txBody>
        </p:sp>
      </p:grpSp>
      <p:grpSp>
        <p:nvGrpSpPr>
          <p:cNvPr id="44" name="Group 43"/>
          <p:cNvGrpSpPr/>
          <p:nvPr/>
        </p:nvGrpSpPr>
        <p:grpSpPr>
          <a:xfrm>
            <a:off x="9108436" y="2331782"/>
            <a:ext cx="2859569" cy="2452729"/>
            <a:chOff x="427039" y="2484182"/>
            <a:chExt cx="2859569" cy="2452729"/>
          </a:xfrm>
        </p:grpSpPr>
        <p:sp>
          <p:nvSpPr>
            <p:cNvPr id="132" name="Rectangle 131"/>
            <p:cNvSpPr/>
            <p:nvPr/>
          </p:nvSpPr>
          <p:spPr>
            <a:xfrm>
              <a:off x="613929" y="2484183"/>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r>
                <a:rPr lang="en-US" sz="1200" dirty="0">
                  <a:gradFill>
                    <a:gsLst>
                      <a:gs pos="83000">
                        <a:schemeClr val="tx1"/>
                      </a:gs>
                      <a:gs pos="100000">
                        <a:schemeClr val="tx1"/>
                      </a:gs>
                    </a:gsLst>
                    <a:lin ang="5400000" scaled="1"/>
                  </a:gradFill>
                </a:rPr>
                <a:t>Build globally-distributed, multi-model database service for mission-critical applications using Cosmos DB</a:t>
              </a:r>
            </a:p>
          </p:txBody>
        </p:sp>
        <p:sp>
          <p:nvSpPr>
            <p:cNvPr id="133" name="Rectangle 132"/>
            <p:cNvSpPr/>
            <p:nvPr/>
          </p:nvSpPr>
          <p:spPr>
            <a:xfrm>
              <a:off x="613929" y="3118879"/>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first-class search experiences within your web apps</a:t>
              </a:r>
            </a:p>
          </p:txBody>
        </p:sp>
        <p:sp>
          <p:nvSpPr>
            <p:cNvPr id="134" name="Rectangle 133"/>
            <p:cNvSpPr/>
            <p:nvPr/>
          </p:nvSpPr>
          <p:spPr>
            <a:xfrm>
              <a:off x="613929" y="3753575"/>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Process unstructured Big Data </a:t>
              </a:r>
              <a:b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b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using U-SQL</a:t>
              </a:r>
            </a:p>
          </p:txBody>
        </p:sp>
        <p:sp>
          <p:nvSpPr>
            <p:cNvPr id="135" name="Rectangle 134"/>
            <p:cNvSpPr/>
            <p:nvPr/>
          </p:nvSpPr>
          <p:spPr>
            <a:xfrm>
              <a:off x="613929" y="4388271"/>
              <a:ext cx="2672679"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18288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83000">
                        <a:srgbClr val="353535"/>
                      </a:gs>
                      <a:gs pos="100000">
                        <a:srgbClr val="353535"/>
                      </a:gs>
                    </a:gsLst>
                    <a:lin ang="5400000" scaled="1"/>
                  </a:gradFill>
                  <a:effectLst/>
                  <a:uLnTx/>
                  <a:uFillTx/>
                  <a:latin typeface="Segoe UI Semilight"/>
                  <a:ea typeface="+mn-ea"/>
                  <a:cs typeface="+mn-cs"/>
                </a:rPr>
                <a:t>Build SQL-based cloud DW solutions to support BI</a:t>
              </a:r>
            </a:p>
          </p:txBody>
        </p:sp>
        <p:sp>
          <p:nvSpPr>
            <p:cNvPr id="136" name="Rectangle 135"/>
            <p:cNvSpPr/>
            <p:nvPr/>
          </p:nvSpPr>
          <p:spPr>
            <a:xfrm rot="16200000">
              <a:off x="224253" y="268696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4.1</a:t>
              </a:r>
            </a:p>
          </p:txBody>
        </p:sp>
        <p:cxnSp>
          <p:nvCxnSpPr>
            <p:cNvPr id="137" name="Straight Connector 136"/>
            <p:cNvCxnSpPr/>
            <p:nvPr/>
          </p:nvCxnSpPr>
          <p:spPr>
            <a:xfrm>
              <a:off x="613929" y="3075851"/>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13929" y="3710547"/>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929" y="4345243"/>
              <a:ext cx="2583590" cy="0"/>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rot="16200000">
              <a:off x="224253" y="332166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4.2</a:t>
              </a:r>
            </a:p>
          </p:txBody>
        </p:sp>
        <p:sp>
          <p:nvSpPr>
            <p:cNvPr id="142" name="Rectangle 141"/>
            <p:cNvSpPr/>
            <p:nvPr/>
          </p:nvSpPr>
          <p:spPr>
            <a:xfrm rot="16200000">
              <a:off x="224253" y="3956358"/>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4.3</a:t>
              </a:r>
            </a:p>
          </p:txBody>
        </p:sp>
        <p:sp>
          <p:nvSpPr>
            <p:cNvPr id="143" name="Rectangle 142"/>
            <p:cNvSpPr/>
            <p:nvPr/>
          </p:nvSpPr>
          <p:spPr>
            <a:xfrm rot="16200000">
              <a:off x="224253" y="4591053"/>
              <a:ext cx="548640" cy="143068"/>
            </a:xfrm>
            <a:prstGeom prst="rect">
              <a:avLst/>
            </a:prstGeom>
            <a:solidFill>
              <a:schemeClr val="accent3"/>
            </a:solidFill>
          </p:spPr>
          <p:txBody>
            <a:bodyPr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4.4</a:t>
              </a:r>
            </a:p>
          </p:txBody>
        </p:sp>
      </p:grpSp>
      <p:cxnSp>
        <p:nvCxnSpPr>
          <p:cNvPr id="111" name="Straight Connector 110"/>
          <p:cNvCxnSpPr/>
          <p:nvPr/>
        </p:nvCxnSpPr>
        <p:spPr>
          <a:xfrm rot="5400000">
            <a:off x="3111935" y="6167343"/>
            <a:ext cx="172796"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6044" y="1155700"/>
            <a:ext cx="12001906" cy="5435600"/>
            <a:chOff x="116044" y="1155700"/>
            <a:chExt cx="12001906" cy="5435600"/>
          </a:xfrm>
        </p:grpSpPr>
        <p:grpSp>
          <p:nvGrpSpPr>
            <p:cNvPr id="2" name="Group 1"/>
            <p:cNvGrpSpPr/>
            <p:nvPr/>
          </p:nvGrpSpPr>
          <p:grpSpPr>
            <a:xfrm>
              <a:off x="210509" y="2248044"/>
              <a:ext cx="8758262" cy="4343256"/>
              <a:chOff x="3569228" y="1093214"/>
              <a:chExt cx="26155334" cy="6074120"/>
            </a:xfrm>
          </p:grpSpPr>
          <p:sp>
            <p:nvSpPr>
              <p:cNvPr id="71" name="Rectangle 70"/>
              <p:cNvSpPr/>
              <p:nvPr/>
            </p:nvSpPr>
            <p:spPr>
              <a:xfrm>
                <a:off x="3569228" y="1093214"/>
                <a:ext cx="26155334" cy="53584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2" name="Rectangle 71"/>
              <p:cNvSpPr/>
              <p:nvPr/>
            </p:nvSpPr>
            <p:spPr>
              <a:xfrm>
                <a:off x="3661205" y="6429251"/>
                <a:ext cx="17308558" cy="73808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75" name="Rectangle 74"/>
            <p:cNvSpPr/>
            <p:nvPr/>
          </p:nvSpPr>
          <p:spPr>
            <a:xfrm>
              <a:off x="6091233" y="6048799"/>
              <a:ext cx="2948494" cy="25669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6" name="Group 75"/>
            <p:cNvGrpSpPr/>
            <p:nvPr/>
          </p:nvGrpSpPr>
          <p:grpSpPr>
            <a:xfrm>
              <a:off x="6183870" y="5550246"/>
              <a:ext cx="5934080" cy="529342"/>
              <a:chOff x="3202567" y="5985298"/>
              <a:chExt cx="8765439" cy="735314"/>
            </a:xfrm>
          </p:grpSpPr>
          <p:sp>
            <p:nvSpPr>
              <p:cNvPr id="79" name="Rectangle 78"/>
              <p:cNvSpPr/>
              <p:nvPr/>
            </p:nvSpPr>
            <p:spPr>
              <a:xfrm>
                <a:off x="7642668" y="5985298"/>
                <a:ext cx="4325338" cy="735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0" name="Rectangle 79"/>
              <p:cNvSpPr/>
              <p:nvPr/>
            </p:nvSpPr>
            <p:spPr>
              <a:xfrm>
                <a:off x="3202567" y="5985299"/>
                <a:ext cx="2899302" cy="3246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p:cNvSpPr/>
            <p:nvPr/>
          </p:nvSpPr>
          <p:spPr>
            <a:xfrm>
              <a:off x="116044" y="1155700"/>
              <a:ext cx="8927944" cy="11218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55544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6" name="Group 135"/>
          <p:cNvGrpSpPr/>
          <p:nvPr/>
        </p:nvGrpSpPr>
        <p:grpSpPr>
          <a:xfrm>
            <a:off x="543237" y="3957202"/>
            <a:ext cx="2610475" cy="1707897"/>
            <a:chOff x="9210545" y="5074015"/>
            <a:chExt cx="2021653" cy="1322662"/>
          </a:xfrm>
        </p:grpSpPr>
        <p:pic>
          <p:nvPicPr>
            <p:cNvPr id="142" name="Graphic 1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43" name="Graphic 1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7" name="Group 6"/>
          <p:cNvGrpSpPr/>
          <p:nvPr/>
        </p:nvGrpSpPr>
        <p:grpSpPr>
          <a:xfrm>
            <a:off x="1465003" y="3324252"/>
            <a:ext cx="1993299" cy="1484206"/>
            <a:chOff x="1465003" y="3324252"/>
            <a:chExt cx="1993299" cy="1484206"/>
          </a:xfrm>
        </p:grpSpPr>
        <p:grpSp>
          <p:nvGrpSpPr>
            <p:cNvPr id="137" name="Group 136"/>
            <p:cNvGrpSpPr/>
            <p:nvPr/>
          </p:nvGrpSpPr>
          <p:grpSpPr>
            <a:xfrm>
              <a:off x="1465003" y="3324252"/>
              <a:ext cx="1993299" cy="1484206"/>
              <a:chOff x="3104055" y="3815075"/>
              <a:chExt cx="1233943" cy="918791"/>
            </a:xfrm>
          </p:grpSpPr>
          <p:sp>
            <p:nvSpPr>
              <p:cNvPr id="140" name="Rectangle 139"/>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8" name="Rectangle 137"/>
            <p:cNvSpPr/>
            <p:nvPr/>
          </p:nvSpPr>
          <p:spPr>
            <a:xfrm>
              <a:off x="1514128" y="4445894"/>
              <a:ext cx="1879816" cy="22207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139" name="Freeform 99"/>
            <p:cNvSpPr>
              <a:spLocks noChangeAspect="1"/>
            </p:cNvSpPr>
            <p:nvPr/>
          </p:nvSpPr>
          <p:spPr bwMode="auto">
            <a:xfrm>
              <a:off x="2187086" y="3757908"/>
              <a:ext cx="566698" cy="561664"/>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SCHEMA AND THROUGHPUT </a:t>
            </a:r>
            <a:endParaRPr kumimoji="0" lang="en-US" sz="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81870" cy="899665"/>
          </a:xfrm>
        </p:spPr>
        <p:txBody>
          <a:bodyPr/>
          <a:lstStyle/>
          <a:p>
            <a:r>
              <a:rPr lang="en-US" dirty="0"/>
              <a:t>Accelerate development with NoSQL</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2" name="Group 371"/>
          <p:cNvGrpSpPr/>
          <p:nvPr/>
        </p:nvGrpSpPr>
        <p:grpSpPr>
          <a:xfrm>
            <a:off x="6275898" y="2407902"/>
            <a:ext cx="1597339" cy="939269"/>
            <a:chOff x="8550671" y="5613930"/>
            <a:chExt cx="1597339" cy="939269"/>
          </a:xfrm>
        </p:grpSpPr>
        <p:sp>
          <p:nvSpPr>
            <p:cNvPr id="373" name="Rectangle 372"/>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Requires complex and diverse data schemas</a:t>
              </a:r>
            </a:p>
          </p:txBody>
        </p:sp>
        <p:grpSp>
          <p:nvGrpSpPr>
            <p:cNvPr id="374" name="Group 373"/>
            <p:cNvGrpSpPr/>
            <p:nvPr/>
          </p:nvGrpSpPr>
          <p:grpSpPr>
            <a:xfrm>
              <a:off x="8550671" y="5613930"/>
              <a:ext cx="1597338" cy="453446"/>
              <a:chOff x="8550671" y="5613930"/>
              <a:chExt cx="1597338" cy="453446"/>
            </a:xfrm>
          </p:grpSpPr>
          <p:sp>
            <p:nvSpPr>
              <p:cNvPr id="375" name="Arrow: Pentagon 37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7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cxnSp>
        <p:nvCxnSpPr>
          <p:cNvPr id="88" name="Connector: Elbow 87"/>
          <p:cNvCxnSpPr/>
          <p:nvPr/>
        </p:nvCxnSpPr>
        <p:spPr>
          <a:xfrm rot="10800000" flipV="1">
            <a:off x="2891790" y="4898234"/>
            <a:ext cx="4244278" cy="563384"/>
          </a:xfrm>
          <a:prstGeom prst="bentConnector3">
            <a:avLst>
              <a:gd name="adj1" fmla="val -6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472543" y="4097999"/>
            <a:ext cx="738765"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Freeform 182"/>
          <p:cNvSpPr/>
          <p:nvPr/>
        </p:nvSpPr>
        <p:spPr bwMode="auto">
          <a:xfrm>
            <a:off x="4299621" y="3192095"/>
            <a:ext cx="1207986" cy="17462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Rectangle 96"/>
          <p:cNvSpPr/>
          <p:nvPr/>
        </p:nvSpPr>
        <p:spPr>
          <a:xfrm>
            <a:off x="6409281" y="3423081"/>
            <a:ext cx="1330574" cy="1487450"/>
          </a:xfrm>
          <a:prstGeom prst="rect">
            <a:avLst/>
          </a:prstGeom>
          <a:solidFill>
            <a:schemeClr val="bg1"/>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b="1" kern="0" dirty="0">
              <a:solidFill>
                <a:srgbClr val="107C10"/>
              </a:solidFill>
              <a:cs typeface="Segoe UI" pitchFamily="34" charset="0"/>
            </a:endParaRPr>
          </a:p>
        </p:txBody>
      </p:sp>
      <p:sp>
        <p:nvSpPr>
          <p:cNvPr id="98" name="TextBox 97"/>
          <p:cNvSpPr txBox="1"/>
          <p:nvPr/>
        </p:nvSpPr>
        <p:spPr>
          <a:xfrm>
            <a:off x="6589490" y="4598626"/>
            <a:ext cx="970156" cy="246221"/>
          </a:xfrm>
          <a:prstGeom prst="rect">
            <a:avLst/>
          </a:prstGeom>
          <a:noFill/>
        </p:spPr>
        <p:txBody>
          <a:bodyPr wrap="square" lIns="0" tIns="0" rIns="0" bIns="0" rtlCol="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Table data </a:t>
            </a:r>
          </a:p>
        </p:txBody>
      </p:sp>
      <p:sp>
        <p:nvSpPr>
          <p:cNvPr id="99" name="Freeform 5"/>
          <p:cNvSpPr>
            <a:spLocks noEditPoints="1"/>
          </p:cNvSpPr>
          <p:nvPr/>
        </p:nvSpPr>
        <p:spPr bwMode="auto">
          <a:xfrm>
            <a:off x="7652448" y="3425388"/>
            <a:ext cx="410172" cy="337644"/>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00" name="TextBox 99"/>
          <p:cNvSpPr txBox="1"/>
          <p:nvPr/>
        </p:nvSpPr>
        <p:spPr>
          <a:xfrm>
            <a:off x="8064720" y="2761048"/>
            <a:ext cx="1035586" cy="492443"/>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Multiple queries</a:t>
            </a:r>
          </a:p>
        </p:txBody>
      </p:sp>
      <p:cxnSp>
        <p:nvCxnSpPr>
          <p:cNvPr id="101" name="Straight Connector 100"/>
          <p:cNvCxnSpPr>
            <a:endCxn id="97" idx="3"/>
          </p:cNvCxnSpPr>
          <p:nvPr/>
        </p:nvCxnSpPr>
        <p:spPr>
          <a:xfrm flipH="1">
            <a:off x="7739855" y="2643275"/>
            <a:ext cx="1975898" cy="1523531"/>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97" idx="3"/>
          </p:cNvCxnSpPr>
          <p:nvPr/>
        </p:nvCxnSpPr>
        <p:spPr>
          <a:xfrm flipH="1">
            <a:off x="7739855" y="3722914"/>
            <a:ext cx="1975898" cy="443892"/>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97" idx="3"/>
          </p:cNvCxnSpPr>
          <p:nvPr/>
        </p:nvCxnSpPr>
        <p:spPr>
          <a:xfrm flipH="1" flipV="1">
            <a:off x="7739855" y="4166806"/>
            <a:ext cx="1975898" cy="491682"/>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97" idx="3"/>
          </p:cNvCxnSpPr>
          <p:nvPr/>
        </p:nvCxnSpPr>
        <p:spPr>
          <a:xfrm flipH="1" flipV="1">
            <a:off x="7739855" y="4166806"/>
            <a:ext cx="1975898" cy="1501930"/>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064720" y="5157224"/>
            <a:ext cx="1035586" cy="492443"/>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Multiple table joins</a:t>
            </a:r>
          </a:p>
        </p:txBody>
      </p:sp>
      <p:cxnSp>
        <p:nvCxnSpPr>
          <p:cNvPr id="111" name="Straight Connector 110"/>
          <p:cNvCxnSpPr/>
          <p:nvPr/>
        </p:nvCxnSpPr>
        <p:spPr>
          <a:xfrm>
            <a:off x="5626805" y="4096852"/>
            <a:ext cx="586816"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4904520" y="5100476"/>
            <a:ext cx="722285" cy="722285"/>
            <a:chOff x="8350722" y="-1191707"/>
            <a:chExt cx="842905" cy="842905"/>
          </a:xfrm>
        </p:grpSpPr>
        <p:sp>
          <p:nvSpPr>
            <p:cNvPr id="118" name="Oval 117"/>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9"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nvGrpSpPr>
          <p:cNvPr id="120" name="Group 119"/>
          <p:cNvGrpSpPr/>
          <p:nvPr/>
        </p:nvGrpSpPr>
        <p:grpSpPr>
          <a:xfrm>
            <a:off x="6944445" y="4846300"/>
            <a:ext cx="453465" cy="373282"/>
            <a:chOff x="9283569" y="4798604"/>
            <a:chExt cx="453465" cy="373282"/>
          </a:xfrm>
        </p:grpSpPr>
        <p:sp>
          <p:nvSpPr>
            <p:cNvPr id="121" name="Isosceles Triangle 120"/>
            <p:cNvSpPr/>
            <p:nvPr/>
          </p:nvSpPr>
          <p:spPr bwMode="auto">
            <a:xfrm>
              <a:off x="9310833" y="4818485"/>
              <a:ext cx="380512" cy="328028"/>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2" name="Freeform 5"/>
            <p:cNvSpPr>
              <a:spLocks noEditPoints="1"/>
            </p:cNvSpPr>
            <p:nvPr/>
          </p:nvSpPr>
          <p:spPr bwMode="auto">
            <a:xfrm>
              <a:off x="9283569" y="4798604"/>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123" name="TextBox 122"/>
          <p:cNvSpPr txBox="1"/>
          <p:nvPr/>
        </p:nvSpPr>
        <p:spPr>
          <a:xfrm>
            <a:off x="4298715" y="3772839"/>
            <a:ext cx="1209798" cy="58477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600" b="1" kern="0" dirty="0">
                <a:gradFill>
                  <a:gsLst>
                    <a:gs pos="1250">
                      <a:schemeClr val="bg1"/>
                    </a:gs>
                    <a:gs pos="100000">
                      <a:schemeClr val="bg1"/>
                    </a:gs>
                  </a:gsLst>
                  <a:lin ang="5400000" scaled="0"/>
                </a:gradFill>
              </a:rPr>
              <a:t>SQL SERVER</a:t>
            </a:r>
          </a:p>
        </p:txBody>
      </p:sp>
      <p:cxnSp>
        <p:nvCxnSpPr>
          <p:cNvPr id="124" name="Straight Connector 123"/>
          <p:cNvCxnSpPr/>
          <p:nvPr/>
        </p:nvCxnSpPr>
        <p:spPr>
          <a:xfrm>
            <a:off x="8357407" y="3634238"/>
            <a:ext cx="45021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357407" y="4395732"/>
            <a:ext cx="45021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8357407" y="4776479"/>
            <a:ext cx="45021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8357407" y="4014985"/>
            <a:ext cx="45021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Freeform 5"/>
          <p:cNvSpPr>
            <a:spLocks noEditPoints="1"/>
          </p:cNvSpPr>
          <p:nvPr/>
        </p:nvSpPr>
        <p:spPr bwMode="auto">
          <a:xfrm>
            <a:off x="6558631" y="3603626"/>
            <a:ext cx="1031875" cy="845608"/>
          </a:xfrm>
          <a:custGeom>
            <a:avLst/>
            <a:gdLst>
              <a:gd name="T0" fmla="*/ 487 w 650"/>
              <a:gd name="T1" fmla="*/ 0 h 560"/>
              <a:gd name="T2" fmla="*/ 163 w 650"/>
              <a:gd name="T3" fmla="*/ 0 h 560"/>
              <a:gd name="T4" fmla="*/ 0 w 650"/>
              <a:gd name="T5" fmla="*/ 281 h 560"/>
              <a:gd name="T6" fmla="*/ 163 w 650"/>
              <a:gd name="T7" fmla="*/ 560 h 560"/>
              <a:gd name="T8" fmla="*/ 487 w 650"/>
              <a:gd name="T9" fmla="*/ 560 h 560"/>
              <a:gd name="T10" fmla="*/ 650 w 650"/>
              <a:gd name="T11" fmla="*/ 281 h 560"/>
              <a:gd name="T12" fmla="*/ 487 w 650"/>
              <a:gd name="T13" fmla="*/ 0 h 560"/>
              <a:gd name="T14" fmla="*/ 309 w 650"/>
              <a:gd name="T15" fmla="*/ 147 h 560"/>
              <a:gd name="T16" fmla="*/ 384 w 650"/>
              <a:gd name="T17" fmla="*/ 147 h 560"/>
              <a:gd name="T18" fmla="*/ 384 w 650"/>
              <a:gd name="T19" fmla="*/ 222 h 560"/>
              <a:gd name="T20" fmla="*/ 309 w 650"/>
              <a:gd name="T21" fmla="*/ 222 h 560"/>
              <a:gd name="T22" fmla="*/ 309 w 650"/>
              <a:gd name="T23" fmla="*/ 147 h 560"/>
              <a:gd name="T24" fmla="*/ 309 w 650"/>
              <a:gd name="T25" fmla="*/ 241 h 560"/>
              <a:gd name="T26" fmla="*/ 384 w 650"/>
              <a:gd name="T27" fmla="*/ 241 h 560"/>
              <a:gd name="T28" fmla="*/ 384 w 650"/>
              <a:gd name="T29" fmla="*/ 316 h 560"/>
              <a:gd name="T30" fmla="*/ 309 w 650"/>
              <a:gd name="T31" fmla="*/ 316 h 560"/>
              <a:gd name="T32" fmla="*/ 309 w 650"/>
              <a:gd name="T33" fmla="*/ 241 h 560"/>
              <a:gd name="T34" fmla="*/ 309 w 650"/>
              <a:gd name="T35" fmla="*/ 335 h 560"/>
              <a:gd name="T36" fmla="*/ 384 w 650"/>
              <a:gd name="T37" fmla="*/ 335 h 560"/>
              <a:gd name="T38" fmla="*/ 384 w 650"/>
              <a:gd name="T39" fmla="*/ 410 h 560"/>
              <a:gd name="T40" fmla="*/ 309 w 650"/>
              <a:gd name="T41" fmla="*/ 410 h 560"/>
              <a:gd name="T42" fmla="*/ 309 w 650"/>
              <a:gd name="T43" fmla="*/ 335 h 560"/>
              <a:gd name="T44" fmla="*/ 215 w 650"/>
              <a:gd name="T45" fmla="*/ 147 h 560"/>
              <a:gd name="T46" fmla="*/ 289 w 650"/>
              <a:gd name="T47" fmla="*/ 147 h 560"/>
              <a:gd name="T48" fmla="*/ 289 w 650"/>
              <a:gd name="T49" fmla="*/ 222 h 560"/>
              <a:gd name="T50" fmla="*/ 215 w 650"/>
              <a:gd name="T51" fmla="*/ 222 h 560"/>
              <a:gd name="T52" fmla="*/ 215 w 650"/>
              <a:gd name="T53" fmla="*/ 147 h 560"/>
              <a:gd name="T54" fmla="*/ 215 w 650"/>
              <a:gd name="T55" fmla="*/ 241 h 560"/>
              <a:gd name="T56" fmla="*/ 289 w 650"/>
              <a:gd name="T57" fmla="*/ 241 h 560"/>
              <a:gd name="T58" fmla="*/ 289 w 650"/>
              <a:gd name="T59" fmla="*/ 316 h 560"/>
              <a:gd name="T60" fmla="*/ 215 w 650"/>
              <a:gd name="T61" fmla="*/ 316 h 560"/>
              <a:gd name="T62" fmla="*/ 215 w 650"/>
              <a:gd name="T63" fmla="*/ 241 h 560"/>
              <a:gd name="T64" fmla="*/ 215 w 650"/>
              <a:gd name="T65" fmla="*/ 335 h 560"/>
              <a:gd name="T66" fmla="*/ 289 w 650"/>
              <a:gd name="T67" fmla="*/ 335 h 560"/>
              <a:gd name="T68" fmla="*/ 289 w 650"/>
              <a:gd name="T69" fmla="*/ 410 h 560"/>
              <a:gd name="T70" fmla="*/ 215 w 650"/>
              <a:gd name="T71" fmla="*/ 410 h 560"/>
              <a:gd name="T72" fmla="*/ 215 w 650"/>
              <a:gd name="T73" fmla="*/ 335 h 560"/>
              <a:gd name="T74" fmla="*/ 477 w 650"/>
              <a:gd name="T75" fmla="*/ 450 h 560"/>
              <a:gd name="T76" fmla="*/ 171 w 650"/>
              <a:gd name="T77" fmla="*/ 450 h 560"/>
              <a:gd name="T78" fmla="*/ 171 w 650"/>
              <a:gd name="T79" fmla="*/ 145 h 560"/>
              <a:gd name="T80" fmla="*/ 192 w 650"/>
              <a:gd name="T81" fmla="*/ 145 h 560"/>
              <a:gd name="T82" fmla="*/ 192 w 650"/>
              <a:gd name="T83" fmla="*/ 430 h 560"/>
              <a:gd name="T84" fmla="*/ 192 w 650"/>
              <a:gd name="T85" fmla="*/ 430 h 560"/>
              <a:gd name="T86" fmla="*/ 192 w 650"/>
              <a:gd name="T87" fmla="*/ 430 h 560"/>
              <a:gd name="T88" fmla="*/ 477 w 650"/>
              <a:gd name="T89" fmla="*/ 430 h 560"/>
              <a:gd name="T90" fmla="*/ 477 w 650"/>
              <a:gd name="T91" fmla="*/ 450 h 560"/>
              <a:gd name="T92" fmla="*/ 478 w 650"/>
              <a:gd name="T93" fmla="*/ 410 h 560"/>
              <a:gd name="T94" fmla="*/ 403 w 650"/>
              <a:gd name="T95" fmla="*/ 410 h 560"/>
              <a:gd name="T96" fmla="*/ 403 w 650"/>
              <a:gd name="T97" fmla="*/ 335 h 560"/>
              <a:gd name="T98" fmla="*/ 478 w 650"/>
              <a:gd name="T99" fmla="*/ 335 h 560"/>
              <a:gd name="T100" fmla="*/ 478 w 650"/>
              <a:gd name="T101" fmla="*/ 410 h 560"/>
              <a:gd name="T102" fmla="*/ 478 w 650"/>
              <a:gd name="T103" fmla="*/ 316 h 560"/>
              <a:gd name="T104" fmla="*/ 403 w 650"/>
              <a:gd name="T105" fmla="*/ 316 h 560"/>
              <a:gd name="T106" fmla="*/ 403 w 650"/>
              <a:gd name="T107" fmla="*/ 241 h 560"/>
              <a:gd name="T108" fmla="*/ 478 w 650"/>
              <a:gd name="T109" fmla="*/ 241 h 560"/>
              <a:gd name="T110" fmla="*/ 478 w 650"/>
              <a:gd name="T111" fmla="*/ 316 h 560"/>
              <a:gd name="T112" fmla="*/ 478 w 650"/>
              <a:gd name="T113" fmla="*/ 222 h 560"/>
              <a:gd name="T114" fmla="*/ 403 w 650"/>
              <a:gd name="T115" fmla="*/ 222 h 560"/>
              <a:gd name="T116" fmla="*/ 403 w 650"/>
              <a:gd name="T117" fmla="*/ 147 h 560"/>
              <a:gd name="T118" fmla="*/ 478 w 650"/>
              <a:gd name="T119" fmla="*/ 147 h 560"/>
              <a:gd name="T120" fmla="*/ 478 w 650"/>
              <a:gd name="T121" fmla="*/ 22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560">
                <a:moveTo>
                  <a:pt x="487" y="0"/>
                </a:moveTo>
                <a:lnTo>
                  <a:pt x="163" y="0"/>
                </a:lnTo>
                <a:lnTo>
                  <a:pt x="0" y="281"/>
                </a:lnTo>
                <a:lnTo>
                  <a:pt x="163" y="560"/>
                </a:lnTo>
                <a:lnTo>
                  <a:pt x="487" y="560"/>
                </a:lnTo>
                <a:lnTo>
                  <a:pt x="650" y="281"/>
                </a:lnTo>
                <a:lnTo>
                  <a:pt x="487" y="0"/>
                </a:lnTo>
                <a:close/>
                <a:moveTo>
                  <a:pt x="309" y="147"/>
                </a:moveTo>
                <a:lnTo>
                  <a:pt x="384" y="147"/>
                </a:lnTo>
                <a:lnTo>
                  <a:pt x="384" y="222"/>
                </a:lnTo>
                <a:lnTo>
                  <a:pt x="309" y="222"/>
                </a:lnTo>
                <a:lnTo>
                  <a:pt x="309" y="147"/>
                </a:lnTo>
                <a:close/>
                <a:moveTo>
                  <a:pt x="309" y="241"/>
                </a:moveTo>
                <a:lnTo>
                  <a:pt x="384" y="241"/>
                </a:lnTo>
                <a:lnTo>
                  <a:pt x="384" y="316"/>
                </a:lnTo>
                <a:lnTo>
                  <a:pt x="309" y="316"/>
                </a:lnTo>
                <a:lnTo>
                  <a:pt x="309" y="241"/>
                </a:lnTo>
                <a:close/>
                <a:moveTo>
                  <a:pt x="309" y="335"/>
                </a:moveTo>
                <a:lnTo>
                  <a:pt x="384" y="335"/>
                </a:lnTo>
                <a:lnTo>
                  <a:pt x="384" y="410"/>
                </a:lnTo>
                <a:lnTo>
                  <a:pt x="309" y="410"/>
                </a:lnTo>
                <a:lnTo>
                  <a:pt x="309" y="335"/>
                </a:lnTo>
                <a:close/>
                <a:moveTo>
                  <a:pt x="215" y="147"/>
                </a:moveTo>
                <a:lnTo>
                  <a:pt x="289" y="147"/>
                </a:lnTo>
                <a:lnTo>
                  <a:pt x="289" y="222"/>
                </a:lnTo>
                <a:lnTo>
                  <a:pt x="215" y="222"/>
                </a:lnTo>
                <a:lnTo>
                  <a:pt x="215" y="147"/>
                </a:lnTo>
                <a:close/>
                <a:moveTo>
                  <a:pt x="215" y="241"/>
                </a:moveTo>
                <a:lnTo>
                  <a:pt x="289" y="241"/>
                </a:lnTo>
                <a:lnTo>
                  <a:pt x="289" y="316"/>
                </a:lnTo>
                <a:lnTo>
                  <a:pt x="215" y="316"/>
                </a:lnTo>
                <a:lnTo>
                  <a:pt x="215" y="241"/>
                </a:lnTo>
                <a:close/>
                <a:moveTo>
                  <a:pt x="215" y="335"/>
                </a:moveTo>
                <a:lnTo>
                  <a:pt x="289" y="335"/>
                </a:lnTo>
                <a:lnTo>
                  <a:pt x="289" y="410"/>
                </a:lnTo>
                <a:lnTo>
                  <a:pt x="215" y="410"/>
                </a:lnTo>
                <a:lnTo>
                  <a:pt x="215" y="335"/>
                </a:lnTo>
                <a:close/>
                <a:moveTo>
                  <a:pt x="477" y="450"/>
                </a:moveTo>
                <a:lnTo>
                  <a:pt x="171" y="450"/>
                </a:lnTo>
                <a:lnTo>
                  <a:pt x="171" y="145"/>
                </a:lnTo>
                <a:lnTo>
                  <a:pt x="192" y="145"/>
                </a:lnTo>
                <a:lnTo>
                  <a:pt x="192" y="430"/>
                </a:lnTo>
                <a:lnTo>
                  <a:pt x="192" y="430"/>
                </a:lnTo>
                <a:lnTo>
                  <a:pt x="192" y="430"/>
                </a:lnTo>
                <a:lnTo>
                  <a:pt x="477" y="430"/>
                </a:lnTo>
                <a:lnTo>
                  <a:pt x="477" y="450"/>
                </a:lnTo>
                <a:close/>
                <a:moveTo>
                  <a:pt x="478" y="410"/>
                </a:moveTo>
                <a:lnTo>
                  <a:pt x="403" y="410"/>
                </a:lnTo>
                <a:lnTo>
                  <a:pt x="403" y="335"/>
                </a:lnTo>
                <a:lnTo>
                  <a:pt x="478" y="335"/>
                </a:lnTo>
                <a:lnTo>
                  <a:pt x="478" y="410"/>
                </a:lnTo>
                <a:close/>
                <a:moveTo>
                  <a:pt x="478" y="316"/>
                </a:moveTo>
                <a:lnTo>
                  <a:pt x="403" y="316"/>
                </a:lnTo>
                <a:lnTo>
                  <a:pt x="403" y="241"/>
                </a:lnTo>
                <a:lnTo>
                  <a:pt x="478" y="241"/>
                </a:lnTo>
                <a:lnTo>
                  <a:pt x="478" y="316"/>
                </a:lnTo>
                <a:close/>
                <a:moveTo>
                  <a:pt x="478" y="222"/>
                </a:moveTo>
                <a:lnTo>
                  <a:pt x="403" y="222"/>
                </a:lnTo>
                <a:lnTo>
                  <a:pt x="403" y="147"/>
                </a:lnTo>
                <a:lnTo>
                  <a:pt x="478" y="147"/>
                </a:lnTo>
                <a:lnTo>
                  <a:pt x="478" y="22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9" name="Group 128"/>
          <p:cNvGrpSpPr/>
          <p:nvPr/>
        </p:nvGrpSpPr>
        <p:grpSpPr>
          <a:xfrm>
            <a:off x="9715588" y="2106172"/>
            <a:ext cx="1325735" cy="4140640"/>
            <a:chOff x="9715752" y="2011711"/>
            <a:chExt cx="1325735" cy="4305300"/>
          </a:xfrm>
        </p:grpSpPr>
        <p:sp>
          <p:nvSpPr>
            <p:cNvPr id="130" name="Rectangle 129"/>
            <p:cNvSpPr/>
            <p:nvPr/>
          </p:nvSpPr>
          <p:spPr>
            <a:xfrm>
              <a:off x="9715752" y="2011711"/>
              <a:ext cx="1325735" cy="4305300"/>
            </a:xfrm>
            <a:prstGeom prst="rect">
              <a:avLst/>
            </a:prstGeom>
            <a:solidFill>
              <a:schemeClr val="bg1"/>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Freeform 9"/>
            <p:cNvSpPr>
              <a:spLocks noEditPoints="1"/>
            </p:cNvSpPr>
            <p:nvPr/>
          </p:nvSpPr>
          <p:spPr bwMode="auto">
            <a:xfrm>
              <a:off x="9883776" y="2154238"/>
              <a:ext cx="1031875" cy="890588"/>
            </a:xfrm>
            <a:custGeom>
              <a:avLst/>
              <a:gdLst>
                <a:gd name="T0" fmla="*/ 487 w 650"/>
                <a:gd name="T1" fmla="*/ 0 h 561"/>
                <a:gd name="T2" fmla="*/ 163 w 650"/>
                <a:gd name="T3" fmla="*/ 0 h 561"/>
                <a:gd name="T4" fmla="*/ 0 w 650"/>
                <a:gd name="T5" fmla="*/ 281 h 561"/>
                <a:gd name="T6" fmla="*/ 163 w 650"/>
                <a:gd name="T7" fmla="*/ 561 h 561"/>
                <a:gd name="T8" fmla="*/ 487 w 650"/>
                <a:gd name="T9" fmla="*/ 561 h 561"/>
                <a:gd name="T10" fmla="*/ 650 w 650"/>
                <a:gd name="T11" fmla="*/ 281 h 561"/>
                <a:gd name="T12" fmla="*/ 487 w 650"/>
                <a:gd name="T13" fmla="*/ 0 h 561"/>
                <a:gd name="T14" fmla="*/ 309 w 650"/>
                <a:gd name="T15" fmla="*/ 148 h 561"/>
                <a:gd name="T16" fmla="*/ 384 w 650"/>
                <a:gd name="T17" fmla="*/ 148 h 561"/>
                <a:gd name="T18" fmla="*/ 384 w 650"/>
                <a:gd name="T19" fmla="*/ 222 h 561"/>
                <a:gd name="T20" fmla="*/ 309 w 650"/>
                <a:gd name="T21" fmla="*/ 222 h 561"/>
                <a:gd name="T22" fmla="*/ 309 w 650"/>
                <a:gd name="T23" fmla="*/ 148 h 561"/>
                <a:gd name="T24" fmla="*/ 309 w 650"/>
                <a:gd name="T25" fmla="*/ 242 h 561"/>
                <a:gd name="T26" fmla="*/ 384 w 650"/>
                <a:gd name="T27" fmla="*/ 242 h 561"/>
                <a:gd name="T28" fmla="*/ 384 w 650"/>
                <a:gd name="T29" fmla="*/ 316 h 561"/>
                <a:gd name="T30" fmla="*/ 309 w 650"/>
                <a:gd name="T31" fmla="*/ 316 h 561"/>
                <a:gd name="T32" fmla="*/ 309 w 650"/>
                <a:gd name="T33" fmla="*/ 242 h 561"/>
                <a:gd name="T34" fmla="*/ 309 w 650"/>
                <a:gd name="T35" fmla="*/ 336 h 561"/>
                <a:gd name="T36" fmla="*/ 384 w 650"/>
                <a:gd name="T37" fmla="*/ 336 h 561"/>
                <a:gd name="T38" fmla="*/ 384 w 650"/>
                <a:gd name="T39" fmla="*/ 410 h 561"/>
                <a:gd name="T40" fmla="*/ 309 w 650"/>
                <a:gd name="T41" fmla="*/ 410 h 561"/>
                <a:gd name="T42" fmla="*/ 309 w 650"/>
                <a:gd name="T43" fmla="*/ 336 h 561"/>
                <a:gd name="T44" fmla="*/ 215 w 650"/>
                <a:gd name="T45" fmla="*/ 148 h 561"/>
                <a:gd name="T46" fmla="*/ 289 w 650"/>
                <a:gd name="T47" fmla="*/ 148 h 561"/>
                <a:gd name="T48" fmla="*/ 289 w 650"/>
                <a:gd name="T49" fmla="*/ 222 h 561"/>
                <a:gd name="T50" fmla="*/ 215 w 650"/>
                <a:gd name="T51" fmla="*/ 222 h 561"/>
                <a:gd name="T52" fmla="*/ 215 w 650"/>
                <a:gd name="T53" fmla="*/ 148 h 561"/>
                <a:gd name="T54" fmla="*/ 215 w 650"/>
                <a:gd name="T55" fmla="*/ 242 h 561"/>
                <a:gd name="T56" fmla="*/ 289 w 650"/>
                <a:gd name="T57" fmla="*/ 242 h 561"/>
                <a:gd name="T58" fmla="*/ 289 w 650"/>
                <a:gd name="T59" fmla="*/ 316 h 561"/>
                <a:gd name="T60" fmla="*/ 215 w 650"/>
                <a:gd name="T61" fmla="*/ 316 h 561"/>
                <a:gd name="T62" fmla="*/ 215 w 650"/>
                <a:gd name="T63" fmla="*/ 242 h 561"/>
                <a:gd name="T64" fmla="*/ 215 w 650"/>
                <a:gd name="T65" fmla="*/ 336 h 561"/>
                <a:gd name="T66" fmla="*/ 289 w 650"/>
                <a:gd name="T67" fmla="*/ 336 h 561"/>
                <a:gd name="T68" fmla="*/ 289 w 650"/>
                <a:gd name="T69" fmla="*/ 410 h 561"/>
                <a:gd name="T70" fmla="*/ 215 w 650"/>
                <a:gd name="T71" fmla="*/ 410 h 561"/>
                <a:gd name="T72" fmla="*/ 215 w 650"/>
                <a:gd name="T73" fmla="*/ 336 h 561"/>
                <a:gd name="T74" fmla="*/ 477 w 650"/>
                <a:gd name="T75" fmla="*/ 451 h 561"/>
                <a:gd name="T76" fmla="*/ 171 w 650"/>
                <a:gd name="T77" fmla="*/ 451 h 561"/>
                <a:gd name="T78" fmla="*/ 171 w 650"/>
                <a:gd name="T79" fmla="*/ 145 h 561"/>
                <a:gd name="T80" fmla="*/ 192 w 650"/>
                <a:gd name="T81" fmla="*/ 145 h 561"/>
                <a:gd name="T82" fmla="*/ 192 w 650"/>
                <a:gd name="T83" fmla="*/ 431 h 561"/>
                <a:gd name="T84" fmla="*/ 192 w 650"/>
                <a:gd name="T85" fmla="*/ 431 h 561"/>
                <a:gd name="T86" fmla="*/ 192 w 650"/>
                <a:gd name="T87" fmla="*/ 431 h 561"/>
                <a:gd name="T88" fmla="*/ 477 w 650"/>
                <a:gd name="T89" fmla="*/ 431 h 561"/>
                <a:gd name="T90" fmla="*/ 477 w 650"/>
                <a:gd name="T91" fmla="*/ 451 h 561"/>
                <a:gd name="T92" fmla="*/ 478 w 650"/>
                <a:gd name="T93" fmla="*/ 410 h 561"/>
                <a:gd name="T94" fmla="*/ 403 w 650"/>
                <a:gd name="T95" fmla="*/ 410 h 561"/>
                <a:gd name="T96" fmla="*/ 403 w 650"/>
                <a:gd name="T97" fmla="*/ 336 h 561"/>
                <a:gd name="T98" fmla="*/ 478 w 650"/>
                <a:gd name="T99" fmla="*/ 336 h 561"/>
                <a:gd name="T100" fmla="*/ 478 w 650"/>
                <a:gd name="T101" fmla="*/ 410 h 561"/>
                <a:gd name="T102" fmla="*/ 478 w 650"/>
                <a:gd name="T103" fmla="*/ 316 h 561"/>
                <a:gd name="T104" fmla="*/ 403 w 650"/>
                <a:gd name="T105" fmla="*/ 316 h 561"/>
                <a:gd name="T106" fmla="*/ 403 w 650"/>
                <a:gd name="T107" fmla="*/ 242 h 561"/>
                <a:gd name="T108" fmla="*/ 478 w 650"/>
                <a:gd name="T109" fmla="*/ 242 h 561"/>
                <a:gd name="T110" fmla="*/ 478 w 650"/>
                <a:gd name="T111" fmla="*/ 316 h 561"/>
                <a:gd name="T112" fmla="*/ 478 w 650"/>
                <a:gd name="T113" fmla="*/ 222 h 561"/>
                <a:gd name="T114" fmla="*/ 403 w 650"/>
                <a:gd name="T115" fmla="*/ 222 h 561"/>
                <a:gd name="T116" fmla="*/ 403 w 650"/>
                <a:gd name="T117" fmla="*/ 148 h 561"/>
                <a:gd name="T118" fmla="*/ 478 w 650"/>
                <a:gd name="T119" fmla="*/ 148 h 561"/>
                <a:gd name="T120" fmla="*/ 478 w 650"/>
                <a:gd name="T121" fmla="*/ 222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561">
                  <a:moveTo>
                    <a:pt x="487" y="0"/>
                  </a:moveTo>
                  <a:lnTo>
                    <a:pt x="163" y="0"/>
                  </a:lnTo>
                  <a:lnTo>
                    <a:pt x="0" y="281"/>
                  </a:lnTo>
                  <a:lnTo>
                    <a:pt x="163" y="561"/>
                  </a:lnTo>
                  <a:lnTo>
                    <a:pt x="487" y="561"/>
                  </a:lnTo>
                  <a:lnTo>
                    <a:pt x="650" y="281"/>
                  </a:lnTo>
                  <a:lnTo>
                    <a:pt x="487" y="0"/>
                  </a:lnTo>
                  <a:close/>
                  <a:moveTo>
                    <a:pt x="309" y="148"/>
                  </a:moveTo>
                  <a:lnTo>
                    <a:pt x="384" y="148"/>
                  </a:lnTo>
                  <a:lnTo>
                    <a:pt x="384" y="222"/>
                  </a:lnTo>
                  <a:lnTo>
                    <a:pt x="309" y="222"/>
                  </a:lnTo>
                  <a:lnTo>
                    <a:pt x="309" y="148"/>
                  </a:lnTo>
                  <a:close/>
                  <a:moveTo>
                    <a:pt x="309" y="242"/>
                  </a:moveTo>
                  <a:lnTo>
                    <a:pt x="384" y="242"/>
                  </a:lnTo>
                  <a:lnTo>
                    <a:pt x="384" y="316"/>
                  </a:lnTo>
                  <a:lnTo>
                    <a:pt x="309" y="316"/>
                  </a:lnTo>
                  <a:lnTo>
                    <a:pt x="309" y="242"/>
                  </a:lnTo>
                  <a:close/>
                  <a:moveTo>
                    <a:pt x="309" y="336"/>
                  </a:moveTo>
                  <a:lnTo>
                    <a:pt x="384" y="336"/>
                  </a:lnTo>
                  <a:lnTo>
                    <a:pt x="384" y="410"/>
                  </a:lnTo>
                  <a:lnTo>
                    <a:pt x="309" y="410"/>
                  </a:lnTo>
                  <a:lnTo>
                    <a:pt x="309" y="336"/>
                  </a:lnTo>
                  <a:close/>
                  <a:moveTo>
                    <a:pt x="215" y="148"/>
                  </a:moveTo>
                  <a:lnTo>
                    <a:pt x="289" y="148"/>
                  </a:lnTo>
                  <a:lnTo>
                    <a:pt x="289" y="222"/>
                  </a:lnTo>
                  <a:lnTo>
                    <a:pt x="215" y="222"/>
                  </a:lnTo>
                  <a:lnTo>
                    <a:pt x="215" y="148"/>
                  </a:lnTo>
                  <a:close/>
                  <a:moveTo>
                    <a:pt x="215" y="242"/>
                  </a:moveTo>
                  <a:lnTo>
                    <a:pt x="289" y="242"/>
                  </a:lnTo>
                  <a:lnTo>
                    <a:pt x="289" y="316"/>
                  </a:lnTo>
                  <a:lnTo>
                    <a:pt x="215" y="316"/>
                  </a:lnTo>
                  <a:lnTo>
                    <a:pt x="215" y="242"/>
                  </a:lnTo>
                  <a:close/>
                  <a:moveTo>
                    <a:pt x="215" y="336"/>
                  </a:moveTo>
                  <a:lnTo>
                    <a:pt x="289" y="336"/>
                  </a:lnTo>
                  <a:lnTo>
                    <a:pt x="289" y="410"/>
                  </a:lnTo>
                  <a:lnTo>
                    <a:pt x="215" y="410"/>
                  </a:lnTo>
                  <a:lnTo>
                    <a:pt x="215" y="336"/>
                  </a:lnTo>
                  <a:close/>
                  <a:moveTo>
                    <a:pt x="477" y="451"/>
                  </a:moveTo>
                  <a:lnTo>
                    <a:pt x="171" y="451"/>
                  </a:lnTo>
                  <a:lnTo>
                    <a:pt x="171" y="145"/>
                  </a:lnTo>
                  <a:lnTo>
                    <a:pt x="192" y="145"/>
                  </a:lnTo>
                  <a:lnTo>
                    <a:pt x="192" y="431"/>
                  </a:lnTo>
                  <a:lnTo>
                    <a:pt x="192" y="431"/>
                  </a:lnTo>
                  <a:lnTo>
                    <a:pt x="192" y="431"/>
                  </a:lnTo>
                  <a:lnTo>
                    <a:pt x="477" y="431"/>
                  </a:lnTo>
                  <a:lnTo>
                    <a:pt x="477" y="451"/>
                  </a:lnTo>
                  <a:close/>
                  <a:moveTo>
                    <a:pt x="478" y="410"/>
                  </a:moveTo>
                  <a:lnTo>
                    <a:pt x="403" y="410"/>
                  </a:lnTo>
                  <a:lnTo>
                    <a:pt x="403" y="336"/>
                  </a:lnTo>
                  <a:lnTo>
                    <a:pt x="478" y="336"/>
                  </a:lnTo>
                  <a:lnTo>
                    <a:pt x="478" y="410"/>
                  </a:lnTo>
                  <a:close/>
                  <a:moveTo>
                    <a:pt x="478" y="316"/>
                  </a:moveTo>
                  <a:lnTo>
                    <a:pt x="403" y="316"/>
                  </a:lnTo>
                  <a:lnTo>
                    <a:pt x="403" y="242"/>
                  </a:lnTo>
                  <a:lnTo>
                    <a:pt x="478" y="242"/>
                  </a:lnTo>
                  <a:lnTo>
                    <a:pt x="478" y="316"/>
                  </a:lnTo>
                  <a:close/>
                  <a:moveTo>
                    <a:pt x="478" y="222"/>
                  </a:moveTo>
                  <a:lnTo>
                    <a:pt x="403" y="222"/>
                  </a:lnTo>
                  <a:lnTo>
                    <a:pt x="403" y="148"/>
                  </a:lnTo>
                  <a:lnTo>
                    <a:pt x="478" y="148"/>
                  </a:lnTo>
                  <a:lnTo>
                    <a:pt x="478" y="22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3"/>
            <p:cNvSpPr>
              <a:spLocks noEditPoints="1"/>
            </p:cNvSpPr>
            <p:nvPr/>
          </p:nvSpPr>
          <p:spPr bwMode="auto">
            <a:xfrm>
              <a:off x="9883776" y="3227388"/>
              <a:ext cx="1031875" cy="890588"/>
            </a:xfrm>
            <a:custGeom>
              <a:avLst/>
              <a:gdLst>
                <a:gd name="T0" fmla="*/ 487 w 650"/>
                <a:gd name="T1" fmla="*/ 0 h 561"/>
                <a:gd name="T2" fmla="*/ 163 w 650"/>
                <a:gd name="T3" fmla="*/ 0 h 561"/>
                <a:gd name="T4" fmla="*/ 0 w 650"/>
                <a:gd name="T5" fmla="*/ 281 h 561"/>
                <a:gd name="T6" fmla="*/ 163 w 650"/>
                <a:gd name="T7" fmla="*/ 561 h 561"/>
                <a:gd name="T8" fmla="*/ 487 w 650"/>
                <a:gd name="T9" fmla="*/ 561 h 561"/>
                <a:gd name="T10" fmla="*/ 650 w 650"/>
                <a:gd name="T11" fmla="*/ 281 h 561"/>
                <a:gd name="T12" fmla="*/ 487 w 650"/>
                <a:gd name="T13" fmla="*/ 0 h 561"/>
                <a:gd name="T14" fmla="*/ 309 w 650"/>
                <a:gd name="T15" fmla="*/ 148 h 561"/>
                <a:gd name="T16" fmla="*/ 384 w 650"/>
                <a:gd name="T17" fmla="*/ 148 h 561"/>
                <a:gd name="T18" fmla="*/ 384 w 650"/>
                <a:gd name="T19" fmla="*/ 222 h 561"/>
                <a:gd name="T20" fmla="*/ 309 w 650"/>
                <a:gd name="T21" fmla="*/ 222 h 561"/>
                <a:gd name="T22" fmla="*/ 309 w 650"/>
                <a:gd name="T23" fmla="*/ 148 h 561"/>
                <a:gd name="T24" fmla="*/ 309 w 650"/>
                <a:gd name="T25" fmla="*/ 242 h 561"/>
                <a:gd name="T26" fmla="*/ 384 w 650"/>
                <a:gd name="T27" fmla="*/ 242 h 561"/>
                <a:gd name="T28" fmla="*/ 384 w 650"/>
                <a:gd name="T29" fmla="*/ 316 h 561"/>
                <a:gd name="T30" fmla="*/ 309 w 650"/>
                <a:gd name="T31" fmla="*/ 316 h 561"/>
                <a:gd name="T32" fmla="*/ 309 w 650"/>
                <a:gd name="T33" fmla="*/ 242 h 561"/>
                <a:gd name="T34" fmla="*/ 309 w 650"/>
                <a:gd name="T35" fmla="*/ 336 h 561"/>
                <a:gd name="T36" fmla="*/ 384 w 650"/>
                <a:gd name="T37" fmla="*/ 336 h 561"/>
                <a:gd name="T38" fmla="*/ 384 w 650"/>
                <a:gd name="T39" fmla="*/ 410 h 561"/>
                <a:gd name="T40" fmla="*/ 309 w 650"/>
                <a:gd name="T41" fmla="*/ 410 h 561"/>
                <a:gd name="T42" fmla="*/ 309 w 650"/>
                <a:gd name="T43" fmla="*/ 336 h 561"/>
                <a:gd name="T44" fmla="*/ 215 w 650"/>
                <a:gd name="T45" fmla="*/ 148 h 561"/>
                <a:gd name="T46" fmla="*/ 289 w 650"/>
                <a:gd name="T47" fmla="*/ 148 h 561"/>
                <a:gd name="T48" fmla="*/ 289 w 650"/>
                <a:gd name="T49" fmla="*/ 222 h 561"/>
                <a:gd name="T50" fmla="*/ 215 w 650"/>
                <a:gd name="T51" fmla="*/ 222 h 561"/>
                <a:gd name="T52" fmla="*/ 215 w 650"/>
                <a:gd name="T53" fmla="*/ 148 h 561"/>
                <a:gd name="T54" fmla="*/ 215 w 650"/>
                <a:gd name="T55" fmla="*/ 242 h 561"/>
                <a:gd name="T56" fmla="*/ 289 w 650"/>
                <a:gd name="T57" fmla="*/ 242 h 561"/>
                <a:gd name="T58" fmla="*/ 289 w 650"/>
                <a:gd name="T59" fmla="*/ 316 h 561"/>
                <a:gd name="T60" fmla="*/ 215 w 650"/>
                <a:gd name="T61" fmla="*/ 316 h 561"/>
                <a:gd name="T62" fmla="*/ 215 w 650"/>
                <a:gd name="T63" fmla="*/ 242 h 561"/>
                <a:gd name="T64" fmla="*/ 215 w 650"/>
                <a:gd name="T65" fmla="*/ 336 h 561"/>
                <a:gd name="T66" fmla="*/ 289 w 650"/>
                <a:gd name="T67" fmla="*/ 336 h 561"/>
                <a:gd name="T68" fmla="*/ 289 w 650"/>
                <a:gd name="T69" fmla="*/ 410 h 561"/>
                <a:gd name="T70" fmla="*/ 215 w 650"/>
                <a:gd name="T71" fmla="*/ 410 h 561"/>
                <a:gd name="T72" fmla="*/ 215 w 650"/>
                <a:gd name="T73" fmla="*/ 336 h 561"/>
                <a:gd name="T74" fmla="*/ 477 w 650"/>
                <a:gd name="T75" fmla="*/ 451 h 561"/>
                <a:gd name="T76" fmla="*/ 171 w 650"/>
                <a:gd name="T77" fmla="*/ 451 h 561"/>
                <a:gd name="T78" fmla="*/ 171 w 650"/>
                <a:gd name="T79" fmla="*/ 145 h 561"/>
                <a:gd name="T80" fmla="*/ 192 w 650"/>
                <a:gd name="T81" fmla="*/ 145 h 561"/>
                <a:gd name="T82" fmla="*/ 192 w 650"/>
                <a:gd name="T83" fmla="*/ 431 h 561"/>
                <a:gd name="T84" fmla="*/ 192 w 650"/>
                <a:gd name="T85" fmla="*/ 431 h 561"/>
                <a:gd name="T86" fmla="*/ 192 w 650"/>
                <a:gd name="T87" fmla="*/ 431 h 561"/>
                <a:gd name="T88" fmla="*/ 477 w 650"/>
                <a:gd name="T89" fmla="*/ 431 h 561"/>
                <a:gd name="T90" fmla="*/ 477 w 650"/>
                <a:gd name="T91" fmla="*/ 451 h 561"/>
                <a:gd name="T92" fmla="*/ 478 w 650"/>
                <a:gd name="T93" fmla="*/ 410 h 561"/>
                <a:gd name="T94" fmla="*/ 403 w 650"/>
                <a:gd name="T95" fmla="*/ 410 h 561"/>
                <a:gd name="T96" fmla="*/ 403 w 650"/>
                <a:gd name="T97" fmla="*/ 336 h 561"/>
                <a:gd name="T98" fmla="*/ 478 w 650"/>
                <a:gd name="T99" fmla="*/ 336 h 561"/>
                <a:gd name="T100" fmla="*/ 478 w 650"/>
                <a:gd name="T101" fmla="*/ 410 h 561"/>
                <a:gd name="T102" fmla="*/ 478 w 650"/>
                <a:gd name="T103" fmla="*/ 316 h 561"/>
                <a:gd name="T104" fmla="*/ 403 w 650"/>
                <a:gd name="T105" fmla="*/ 316 h 561"/>
                <a:gd name="T106" fmla="*/ 403 w 650"/>
                <a:gd name="T107" fmla="*/ 242 h 561"/>
                <a:gd name="T108" fmla="*/ 478 w 650"/>
                <a:gd name="T109" fmla="*/ 242 h 561"/>
                <a:gd name="T110" fmla="*/ 478 w 650"/>
                <a:gd name="T111" fmla="*/ 316 h 561"/>
                <a:gd name="T112" fmla="*/ 478 w 650"/>
                <a:gd name="T113" fmla="*/ 222 h 561"/>
                <a:gd name="T114" fmla="*/ 403 w 650"/>
                <a:gd name="T115" fmla="*/ 222 h 561"/>
                <a:gd name="T116" fmla="*/ 403 w 650"/>
                <a:gd name="T117" fmla="*/ 148 h 561"/>
                <a:gd name="T118" fmla="*/ 478 w 650"/>
                <a:gd name="T119" fmla="*/ 148 h 561"/>
                <a:gd name="T120" fmla="*/ 478 w 650"/>
                <a:gd name="T121" fmla="*/ 222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561">
                  <a:moveTo>
                    <a:pt x="487" y="0"/>
                  </a:moveTo>
                  <a:lnTo>
                    <a:pt x="163" y="0"/>
                  </a:lnTo>
                  <a:lnTo>
                    <a:pt x="0" y="281"/>
                  </a:lnTo>
                  <a:lnTo>
                    <a:pt x="163" y="561"/>
                  </a:lnTo>
                  <a:lnTo>
                    <a:pt x="487" y="561"/>
                  </a:lnTo>
                  <a:lnTo>
                    <a:pt x="650" y="281"/>
                  </a:lnTo>
                  <a:lnTo>
                    <a:pt x="487" y="0"/>
                  </a:lnTo>
                  <a:close/>
                  <a:moveTo>
                    <a:pt x="309" y="148"/>
                  </a:moveTo>
                  <a:lnTo>
                    <a:pt x="384" y="148"/>
                  </a:lnTo>
                  <a:lnTo>
                    <a:pt x="384" y="222"/>
                  </a:lnTo>
                  <a:lnTo>
                    <a:pt x="309" y="222"/>
                  </a:lnTo>
                  <a:lnTo>
                    <a:pt x="309" y="148"/>
                  </a:lnTo>
                  <a:close/>
                  <a:moveTo>
                    <a:pt x="309" y="242"/>
                  </a:moveTo>
                  <a:lnTo>
                    <a:pt x="384" y="242"/>
                  </a:lnTo>
                  <a:lnTo>
                    <a:pt x="384" y="316"/>
                  </a:lnTo>
                  <a:lnTo>
                    <a:pt x="309" y="316"/>
                  </a:lnTo>
                  <a:lnTo>
                    <a:pt x="309" y="242"/>
                  </a:lnTo>
                  <a:close/>
                  <a:moveTo>
                    <a:pt x="309" y="336"/>
                  </a:moveTo>
                  <a:lnTo>
                    <a:pt x="384" y="336"/>
                  </a:lnTo>
                  <a:lnTo>
                    <a:pt x="384" y="410"/>
                  </a:lnTo>
                  <a:lnTo>
                    <a:pt x="309" y="410"/>
                  </a:lnTo>
                  <a:lnTo>
                    <a:pt x="309" y="336"/>
                  </a:lnTo>
                  <a:close/>
                  <a:moveTo>
                    <a:pt x="215" y="148"/>
                  </a:moveTo>
                  <a:lnTo>
                    <a:pt x="289" y="148"/>
                  </a:lnTo>
                  <a:lnTo>
                    <a:pt x="289" y="222"/>
                  </a:lnTo>
                  <a:lnTo>
                    <a:pt x="215" y="222"/>
                  </a:lnTo>
                  <a:lnTo>
                    <a:pt x="215" y="148"/>
                  </a:lnTo>
                  <a:close/>
                  <a:moveTo>
                    <a:pt x="215" y="242"/>
                  </a:moveTo>
                  <a:lnTo>
                    <a:pt x="289" y="242"/>
                  </a:lnTo>
                  <a:lnTo>
                    <a:pt x="289" y="316"/>
                  </a:lnTo>
                  <a:lnTo>
                    <a:pt x="215" y="316"/>
                  </a:lnTo>
                  <a:lnTo>
                    <a:pt x="215" y="242"/>
                  </a:lnTo>
                  <a:close/>
                  <a:moveTo>
                    <a:pt x="215" y="336"/>
                  </a:moveTo>
                  <a:lnTo>
                    <a:pt x="289" y="336"/>
                  </a:lnTo>
                  <a:lnTo>
                    <a:pt x="289" y="410"/>
                  </a:lnTo>
                  <a:lnTo>
                    <a:pt x="215" y="410"/>
                  </a:lnTo>
                  <a:lnTo>
                    <a:pt x="215" y="336"/>
                  </a:lnTo>
                  <a:close/>
                  <a:moveTo>
                    <a:pt x="477" y="451"/>
                  </a:moveTo>
                  <a:lnTo>
                    <a:pt x="171" y="451"/>
                  </a:lnTo>
                  <a:lnTo>
                    <a:pt x="171" y="145"/>
                  </a:lnTo>
                  <a:lnTo>
                    <a:pt x="192" y="145"/>
                  </a:lnTo>
                  <a:lnTo>
                    <a:pt x="192" y="431"/>
                  </a:lnTo>
                  <a:lnTo>
                    <a:pt x="192" y="431"/>
                  </a:lnTo>
                  <a:lnTo>
                    <a:pt x="192" y="431"/>
                  </a:lnTo>
                  <a:lnTo>
                    <a:pt x="477" y="431"/>
                  </a:lnTo>
                  <a:lnTo>
                    <a:pt x="477" y="451"/>
                  </a:lnTo>
                  <a:close/>
                  <a:moveTo>
                    <a:pt x="478" y="410"/>
                  </a:moveTo>
                  <a:lnTo>
                    <a:pt x="403" y="410"/>
                  </a:lnTo>
                  <a:lnTo>
                    <a:pt x="403" y="336"/>
                  </a:lnTo>
                  <a:lnTo>
                    <a:pt x="478" y="336"/>
                  </a:lnTo>
                  <a:lnTo>
                    <a:pt x="478" y="410"/>
                  </a:lnTo>
                  <a:close/>
                  <a:moveTo>
                    <a:pt x="478" y="316"/>
                  </a:moveTo>
                  <a:lnTo>
                    <a:pt x="403" y="316"/>
                  </a:lnTo>
                  <a:lnTo>
                    <a:pt x="403" y="242"/>
                  </a:lnTo>
                  <a:lnTo>
                    <a:pt x="478" y="242"/>
                  </a:lnTo>
                  <a:lnTo>
                    <a:pt x="478" y="316"/>
                  </a:lnTo>
                  <a:close/>
                  <a:moveTo>
                    <a:pt x="478" y="222"/>
                  </a:moveTo>
                  <a:lnTo>
                    <a:pt x="403" y="222"/>
                  </a:lnTo>
                  <a:lnTo>
                    <a:pt x="403" y="148"/>
                  </a:lnTo>
                  <a:lnTo>
                    <a:pt x="478" y="148"/>
                  </a:lnTo>
                  <a:lnTo>
                    <a:pt x="478" y="22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7"/>
            <p:cNvSpPr>
              <a:spLocks noEditPoints="1"/>
            </p:cNvSpPr>
            <p:nvPr/>
          </p:nvSpPr>
          <p:spPr bwMode="auto">
            <a:xfrm>
              <a:off x="9902826" y="4233863"/>
              <a:ext cx="1031875" cy="890588"/>
            </a:xfrm>
            <a:custGeom>
              <a:avLst/>
              <a:gdLst>
                <a:gd name="T0" fmla="*/ 487 w 650"/>
                <a:gd name="T1" fmla="*/ 0 h 561"/>
                <a:gd name="T2" fmla="*/ 163 w 650"/>
                <a:gd name="T3" fmla="*/ 0 h 561"/>
                <a:gd name="T4" fmla="*/ 0 w 650"/>
                <a:gd name="T5" fmla="*/ 281 h 561"/>
                <a:gd name="T6" fmla="*/ 163 w 650"/>
                <a:gd name="T7" fmla="*/ 561 h 561"/>
                <a:gd name="T8" fmla="*/ 487 w 650"/>
                <a:gd name="T9" fmla="*/ 561 h 561"/>
                <a:gd name="T10" fmla="*/ 650 w 650"/>
                <a:gd name="T11" fmla="*/ 281 h 561"/>
                <a:gd name="T12" fmla="*/ 487 w 650"/>
                <a:gd name="T13" fmla="*/ 0 h 561"/>
                <a:gd name="T14" fmla="*/ 309 w 650"/>
                <a:gd name="T15" fmla="*/ 148 h 561"/>
                <a:gd name="T16" fmla="*/ 384 w 650"/>
                <a:gd name="T17" fmla="*/ 148 h 561"/>
                <a:gd name="T18" fmla="*/ 384 w 650"/>
                <a:gd name="T19" fmla="*/ 222 h 561"/>
                <a:gd name="T20" fmla="*/ 309 w 650"/>
                <a:gd name="T21" fmla="*/ 222 h 561"/>
                <a:gd name="T22" fmla="*/ 309 w 650"/>
                <a:gd name="T23" fmla="*/ 148 h 561"/>
                <a:gd name="T24" fmla="*/ 309 w 650"/>
                <a:gd name="T25" fmla="*/ 242 h 561"/>
                <a:gd name="T26" fmla="*/ 384 w 650"/>
                <a:gd name="T27" fmla="*/ 242 h 561"/>
                <a:gd name="T28" fmla="*/ 384 w 650"/>
                <a:gd name="T29" fmla="*/ 316 h 561"/>
                <a:gd name="T30" fmla="*/ 309 w 650"/>
                <a:gd name="T31" fmla="*/ 316 h 561"/>
                <a:gd name="T32" fmla="*/ 309 w 650"/>
                <a:gd name="T33" fmla="*/ 242 h 561"/>
                <a:gd name="T34" fmla="*/ 309 w 650"/>
                <a:gd name="T35" fmla="*/ 336 h 561"/>
                <a:gd name="T36" fmla="*/ 384 w 650"/>
                <a:gd name="T37" fmla="*/ 336 h 561"/>
                <a:gd name="T38" fmla="*/ 384 w 650"/>
                <a:gd name="T39" fmla="*/ 410 h 561"/>
                <a:gd name="T40" fmla="*/ 309 w 650"/>
                <a:gd name="T41" fmla="*/ 410 h 561"/>
                <a:gd name="T42" fmla="*/ 309 w 650"/>
                <a:gd name="T43" fmla="*/ 336 h 561"/>
                <a:gd name="T44" fmla="*/ 215 w 650"/>
                <a:gd name="T45" fmla="*/ 148 h 561"/>
                <a:gd name="T46" fmla="*/ 289 w 650"/>
                <a:gd name="T47" fmla="*/ 148 h 561"/>
                <a:gd name="T48" fmla="*/ 289 w 650"/>
                <a:gd name="T49" fmla="*/ 222 h 561"/>
                <a:gd name="T50" fmla="*/ 215 w 650"/>
                <a:gd name="T51" fmla="*/ 222 h 561"/>
                <a:gd name="T52" fmla="*/ 215 w 650"/>
                <a:gd name="T53" fmla="*/ 148 h 561"/>
                <a:gd name="T54" fmla="*/ 215 w 650"/>
                <a:gd name="T55" fmla="*/ 242 h 561"/>
                <a:gd name="T56" fmla="*/ 289 w 650"/>
                <a:gd name="T57" fmla="*/ 242 h 561"/>
                <a:gd name="T58" fmla="*/ 289 w 650"/>
                <a:gd name="T59" fmla="*/ 316 h 561"/>
                <a:gd name="T60" fmla="*/ 215 w 650"/>
                <a:gd name="T61" fmla="*/ 316 h 561"/>
                <a:gd name="T62" fmla="*/ 215 w 650"/>
                <a:gd name="T63" fmla="*/ 242 h 561"/>
                <a:gd name="T64" fmla="*/ 215 w 650"/>
                <a:gd name="T65" fmla="*/ 336 h 561"/>
                <a:gd name="T66" fmla="*/ 289 w 650"/>
                <a:gd name="T67" fmla="*/ 336 h 561"/>
                <a:gd name="T68" fmla="*/ 289 w 650"/>
                <a:gd name="T69" fmla="*/ 410 h 561"/>
                <a:gd name="T70" fmla="*/ 215 w 650"/>
                <a:gd name="T71" fmla="*/ 410 h 561"/>
                <a:gd name="T72" fmla="*/ 215 w 650"/>
                <a:gd name="T73" fmla="*/ 336 h 561"/>
                <a:gd name="T74" fmla="*/ 477 w 650"/>
                <a:gd name="T75" fmla="*/ 451 h 561"/>
                <a:gd name="T76" fmla="*/ 171 w 650"/>
                <a:gd name="T77" fmla="*/ 451 h 561"/>
                <a:gd name="T78" fmla="*/ 171 w 650"/>
                <a:gd name="T79" fmla="*/ 145 h 561"/>
                <a:gd name="T80" fmla="*/ 192 w 650"/>
                <a:gd name="T81" fmla="*/ 145 h 561"/>
                <a:gd name="T82" fmla="*/ 192 w 650"/>
                <a:gd name="T83" fmla="*/ 431 h 561"/>
                <a:gd name="T84" fmla="*/ 192 w 650"/>
                <a:gd name="T85" fmla="*/ 431 h 561"/>
                <a:gd name="T86" fmla="*/ 192 w 650"/>
                <a:gd name="T87" fmla="*/ 431 h 561"/>
                <a:gd name="T88" fmla="*/ 477 w 650"/>
                <a:gd name="T89" fmla="*/ 431 h 561"/>
                <a:gd name="T90" fmla="*/ 477 w 650"/>
                <a:gd name="T91" fmla="*/ 451 h 561"/>
                <a:gd name="T92" fmla="*/ 478 w 650"/>
                <a:gd name="T93" fmla="*/ 410 h 561"/>
                <a:gd name="T94" fmla="*/ 403 w 650"/>
                <a:gd name="T95" fmla="*/ 410 h 561"/>
                <a:gd name="T96" fmla="*/ 403 w 650"/>
                <a:gd name="T97" fmla="*/ 336 h 561"/>
                <a:gd name="T98" fmla="*/ 478 w 650"/>
                <a:gd name="T99" fmla="*/ 336 h 561"/>
                <a:gd name="T100" fmla="*/ 478 w 650"/>
                <a:gd name="T101" fmla="*/ 410 h 561"/>
                <a:gd name="T102" fmla="*/ 478 w 650"/>
                <a:gd name="T103" fmla="*/ 316 h 561"/>
                <a:gd name="T104" fmla="*/ 403 w 650"/>
                <a:gd name="T105" fmla="*/ 316 h 561"/>
                <a:gd name="T106" fmla="*/ 403 w 650"/>
                <a:gd name="T107" fmla="*/ 242 h 561"/>
                <a:gd name="T108" fmla="*/ 478 w 650"/>
                <a:gd name="T109" fmla="*/ 242 h 561"/>
                <a:gd name="T110" fmla="*/ 478 w 650"/>
                <a:gd name="T111" fmla="*/ 316 h 561"/>
                <a:gd name="T112" fmla="*/ 478 w 650"/>
                <a:gd name="T113" fmla="*/ 222 h 561"/>
                <a:gd name="T114" fmla="*/ 403 w 650"/>
                <a:gd name="T115" fmla="*/ 222 h 561"/>
                <a:gd name="T116" fmla="*/ 403 w 650"/>
                <a:gd name="T117" fmla="*/ 148 h 561"/>
                <a:gd name="T118" fmla="*/ 478 w 650"/>
                <a:gd name="T119" fmla="*/ 148 h 561"/>
                <a:gd name="T120" fmla="*/ 478 w 650"/>
                <a:gd name="T121" fmla="*/ 222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561">
                  <a:moveTo>
                    <a:pt x="487" y="0"/>
                  </a:moveTo>
                  <a:lnTo>
                    <a:pt x="163" y="0"/>
                  </a:lnTo>
                  <a:lnTo>
                    <a:pt x="0" y="281"/>
                  </a:lnTo>
                  <a:lnTo>
                    <a:pt x="163" y="561"/>
                  </a:lnTo>
                  <a:lnTo>
                    <a:pt x="487" y="561"/>
                  </a:lnTo>
                  <a:lnTo>
                    <a:pt x="650" y="281"/>
                  </a:lnTo>
                  <a:lnTo>
                    <a:pt x="487" y="0"/>
                  </a:lnTo>
                  <a:close/>
                  <a:moveTo>
                    <a:pt x="309" y="148"/>
                  </a:moveTo>
                  <a:lnTo>
                    <a:pt x="384" y="148"/>
                  </a:lnTo>
                  <a:lnTo>
                    <a:pt x="384" y="222"/>
                  </a:lnTo>
                  <a:lnTo>
                    <a:pt x="309" y="222"/>
                  </a:lnTo>
                  <a:lnTo>
                    <a:pt x="309" y="148"/>
                  </a:lnTo>
                  <a:close/>
                  <a:moveTo>
                    <a:pt x="309" y="242"/>
                  </a:moveTo>
                  <a:lnTo>
                    <a:pt x="384" y="242"/>
                  </a:lnTo>
                  <a:lnTo>
                    <a:pt x="384" y="316"/>
                  </a:lnTo>
                  <a:lnTo>
                    <a:pt x="309" y="316"/>
                  </a:lnTo>
                  <a:lnTo>
                    <a:pt x="309" y="242"/>
                  </a:lnTo>
                  <a:close/>
                  <a:moveTo>
                    <a:pt x="309" y="336"/>
                  </a:moveTo>
                  <a:lnTo>
                    <a:pt x="384" y="336"/>
                  </a:lnTo>
                  <a:lnTo>
                    <a:pt x="384" y="410"/>
                  </a:lnTo>
                  <a:lnTo>
                    <a:pt x="309" y="410"/>
                  </a:lnTo>
                  <a:lnTo>
                    <a:pt x="309" y="336"/>
                  </a:lnTo>
                  <a:close/>
                  <a:moveTo>
                    <a:pt x="215" y="148"/>
                  </a:moveTo>
                  <a:lnTo>
                    <a:pt x="289" y="148"/>
                  </a:lnTo>
                  <a:lnTo>
                    <a:pt x="289" y="222"/>
                  </a:lnTo>
                  <a:lnTo>
                    <a:pt x="215" y="222"/>
                  </a:lnTo>
                  <a:lnTo>
                    <a:pt x="215" y="148"/>
                  </a:lnTo>
                  <a:close/>
                  <a:moveTo>
                    <a:pt x="215" y="242"/>
                  </a:moveTo>
                  <a:lnTo>
                    <a:pt x="289" y="242"/>
                  </a:lnTo>
                  <a:lnTo>
                    <a:pt x="289" y="316"/>
                  </a:lnTo>
                  <a:lnTo>
                    <a:pt x="215" y="316"/>
                  </a:lnTo>
                  <a:lnTo>
                    <a:pt x="215" y="242"/>
                  </a:lnTo>
                  <a:close/>
                  <a:moveTo>
                    <a:pt x="215" y="336"/>
                  </a:moveTo>
                  <a:lnTo>
                    <a:pt x="289" y="336"/>
                  </a:lnTo>
                  <a:lnTo>
                    <a:pt x="289" y="410"/>
                  </a:lnTo>
                  <a:lnTo>
                    <a:pt x="215" y="410"/>
                  </a:lnTo>
                  <a:lnTo>
                    <a:pt x="215" y="336"/>
                  </a:lnTo>
                  <a:close/>
                  <a:moveTo>
                    <a:pt x="477" y="451"/>
                  </a:moveTo>
                  <a:lnTo>
                    <a:pt x="171" y="451"/>
                  </a:lnTo>
                  <a:lnTo>
                    <a:pt x="171" y="145"/>
                  </a:lnTo>
                  <a:lnTo>
                    <a:pt x="192" y="145"/>
                  </a:lnTo>
                  <a:lnTo>
                    <a:pt x="192" y="431"/>
                  </a:lnTo>
                  <a:lnTo>
                    <a:pt x="192" y="431"/>
                  </a:lnTo>
                  <a:lnTo>
                    <a:pt x="192" y="431"/>
                  </a:lnTo>
                  <a:lnTo>
                    <a:pt x="477" y="431"/>
                  </a:lnTo>
                  <a:lnTo>
                    <a:pt x="477" y="451"/>
                  </a:lnTo>
                  <a:close/>
                  <a:moveTo>
                    <a:pt x="478" y="410"/>
                  </a:moveTo>
                  <a:lnTo>
                    <a:pt x="403" y="410"/>
                  </a:lnTo>
                  <a:lnTo>
                    <a:pt x="403" y="336"/>
                  </a:lnTo>
                  <a:lnTo>
                    <a:pt x="478" y="336"/>
                  </a:lnTo>
                  <a:lnTo>
                    <a:pt x="478" y="410"/>
                  </a:lnTo>
                  <a:close/>
                  <a:moveTo>
                    <a:pt x="478" y="316"/>
                  </a:moveTo>
                  <a:lnTo>
                    <a:pt x="403" y="316"/>
                  </a:lnTo>
                  <a:lnTo>
                    <a:pt x="403" y="242"/>
                  </a:lnTo>
                  <a:lnTo>
                    <a:pt x="478" y="242"/>
                  </a:lnTo>
                  <a:lnTo>
                    <a:pt x="478" y="316"/>
                  </a:lnTo>
                  <a:close/>
                  <a:moveTo>
                    <a:pt x="478" y="222"/>
                  </a:moveTo>
                  <a:lnTo>
                    <a:pt x="403" y="222"/>
                  </a:lnTo>
                  <a:lnTo>
                    <a:pt x="403" y="148"/>
                  </a:lnTo>
                  <a:lnTo>
                    <a:pt x="478" y="148"/>
                  </a:lnTo>
                  <a:lnTo>
                    <a:pt x="478" y="22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21"/>
            <p:cNvSpPr>
              <a:spLocks noEditPoints="1"/>
            </p:cNvSpPr>
            <p:nvPr/>
          </p:nvSpPr>
          <p:spPr bwMode="auto">
            <a:xfrm>
              <a:off x="9902826" y="5257801"/>
              <a:ext cx="1031875" cy="889000"/>
            </a:xfrm>
            <a:custGeom>
              <a:avLst/>
              <a:gdLst>
                <a:gd name="T0" fmla="*/ 487 w 650"/>
                <a:gd name="T1" fmla="*/ 0 h 560"/>
                <a:gd name="T2" fmla="*/ 163 w 650"/>
                <a:gd name="T3" fmla="*/ 0 h 560"/>
                <a:gd name="T4" fmla="*/ 0 w 650"/>
                <a:gd name="T5" fmla="*/ 281 h 560"/>
                <a:gd name="T6" fmla="*/ 163 w 650"/>
                <a:gd name="T7" fmla="*/ 560 h 560"/>
                <a:gd name="T8" fmla="*/ 487 w 650"/>
                <a:gd name="T9" fmla="*/ 560 h 560"/>
                <a:gd name="T10" fmla="*/ 650 w 650"/>
                <a:gd name="T11" fmla="*/ 281 h 560"/>
                <a:gd name="T12" fmla="*/ 487 w 650"/>
                <a:gd name="T13" fmla="*/ 0 h 560"/>
                <a:gd name="T14" fmla="*/ 309 w 650"/>
                <a:gd name="T15" fmla="*/ 147 h 560"/>
                <a:gd name="T16" fmla="*/ 384 w 650"/>
                <a:gd name="T17" fmla="*/ 147 h 560"/>
                <a:gd name="T18" fmla="*/ 384 w 650"/>
                <a:gd name="T19" fmla="*/ 222 h 560"/>
                <a:gd name="T20" fmla="*/ 309 w 650"/>
                <a:gd name="T21" fmla="*/ 222 h 560"/>
                <a:gd name="T22" fmla="*/ 309 w 650"/>
                <a:gd name="T23" fmla="*/ 147 h 560"/>
                <a:gd name="T24" fmla="*/ 309 w 650"/>
                <a:gd name="T25" fmla="*/ 241 h 560"/>
                <a:gd name="T26" fmla="*/ 384 w 650"/>
                <a:gd name="T27" fmla="*/ 241 h 560"/>
                <a:gd name="T28" fmla="*/ 384 w 650"/>
                <a:gd name="T29" fmla="*/ 316 h 560"/>
                <a:gd name="T30" fmla="*/ 309 w 650"/>
                <a:gd name="T31" fmla="*/ 316 h 560"/>
                <a:gd name="T32" fmla="*/ 309 w 650"/>
                <a:gd name="T33" fmla="*/ 241 h 560"/>
                <a:gd name="T34" fmla="*/ 309 w 650"/>
                <a:gd name="T35" fmla="*/ 335 h 560"/>
                <a:gd name="T36" fmla="*/ 384 w 650"/>
                <a:gd name="T37" fmla="*/ 335 h 560"/>
                <a:gd name="T38" fmla="*/ 384 w 650"/>
                <a:gd name="T39" fmla="*/ 410 h 560"/>
                <a:gd name="T40" fmla="*/ 309 w 650"/>
                <a:gd name="T41" fmla="*/ 410 h 560"/>
                <a:gd name="T42" fmla="*/ 309 w 650"/>
                <a:gd name="T43" fmla="*/ 335 h 560"/>
                <a:gd name="T44" fmla="*/ 215 w 650"/>
                <a:gd name="T45" fmla="*/ 147 h 560"/>
                <a:gd name="T46" fmla="*/ 289 w 650"/>
                <a:gd name="T47" fmla="*/ 147 h 560"/>
                <a:gd name="T48" fmla="*/ 289 w 650"/>
                <a:gd name="T49" fmla="*/ 222 h 560"/>
                <a:gd name="T50" fmla="*/ 215 w 650"/>
                <a:gd name="T51" fmla="*/ 222 h 560"/>
                <a:gd name="T52" fmla="*/ 215 w 650"/>
                <a:gd name="T53" fmla="*/ 147 h 560"/>
                <a:gd name="T54" fmla="*/ 215 w 650"/>
                <a:gd name="T55" fmla="*/ 241 h 560"/>
                <a:gd name="T56" fmla="*/ 289 w 650"/>
                <a:gd name="T57" fmla="*/ 241 h 560"/>
                <a:gd name="T58" fmla="*/ 289 w 650"/>
                <a:gd name="T59" fmla="*/ 316 h 560"/>
                <a:gd name="T60" fmla="*/ 215 w 650"/>
                <a:gd name="T61" fmla="*/ 316 h 560"/>
                <a:gd name="T62" fmla="*/ 215 w 650"/>
                <a:gd name="T63" fmla="*/ 241 h 560"/>
                <a:gd name="T64" fmla="*/ 215 w 650"/>
                <a:gd name="T65" fmla="*/ 335 h 560"/>
                <a:gd name="T66" fmla="*/ 289 w 650"/>
                <a:gd name="T67" fmla="*/ 335 h 560"/>
                <a:gd name="T68" fmla="*/ 289 w 650"/>
                <a:gd name="T69" fmla="*/ 410 h 560"/>
                <a:gd name="T70" fmla="*/ 215 w 650"/>
                <a:gd name="T71" fmla="*/ 410 h 560"/>
                <a:gd name="T72" fmla="*/ 215 w 650"/>
                <a:gd name="T73" fmla="*/ 335 h 560"/>
                <a:gd name="T74" fmla="*/ 477 w 650"/>
                <a:gd name="T75" fmla="*/ 450 h 560"/>
                <a:gd name="T76" fmla="*/ 171 w 650"/>
                <a:gd name="T77" fmla="*/ 450 h 560"/>
                <a:gd name="T78" fmla="*/ 171 w 650"/>
                <a:gd name="T79" fmla="*/ 145 h 560"/>
                <a:gd name="T80" fmla="*/ 192 w 650"/>
                <a:gd name="T81" fmla="*/ 145 h 560"/>
                <a:gd name="T82" fmla="*/ 192 w 650"/>
                <a:gd name="T83" fmla="*/ 430 h 560"/>
                <a:gd name="T84" fmla="*/ 192 w 650"/>
                <a:gd name="T85" fmla="*/ 430 h 560"/>
                <a:gd name="T86" fmla="*/ 192 w 650"/>
                <a:gd name="T87" fmla="*/ 430 h 560"/>
                <a:gd name="T88" fmla="*/ 477 w 650"/>
                <a:gd name="T89" fmla="*/ 430 h 560"/>
                <a:gd name="T90" fmla="*/ 477 w 650"/>
                <a:gd name="T91" fmla="*/ 450 h 560"/>
                <a:gd name="T92" fmla="*/ 478 w 650"/>
                <a:gd name="T93" fmla="*/ 410 h 560"/>
                <a:gd name="T94" fmla="*/ 403 w 650"/>
                <a:gd name="T95" fmla="*/ 410 h 560"/>
                <a:gd name="T96" fmla="*/ 403 w 650"/>
                <a:gd name="T97" fmla="*/ 335 h 560"/>
                <a:gd name="T98" fmla="*/ 478 w 650"/>
                <a:gd name="T99" fmla="*/ 335 h 560"/>
                <a:gd name="T100" fmla="*/ 478 w 650"/>
                <a:gd name="T101" fmla="*/ 410 h 560"/>
                <a:gd name="T102" fmla="*/ 478 w 650"/>
                <a:gd name="T103" fmla="*/ 316 h 560"/>
                <a:gd name="T104" fmla="*/ 403 w 650"/>
                <a:gd name="T105" fmla="*/ 316 h 560"/>
                <a:gd name="T106" fmla="*/ 403 w 650"/>
                <a:gd name="T107" fmla="*/ 241 h 560"/>
                <a:gd name="T108" fmla="*/ 478 w 650"/>
                <a:gd name="T109" fmla="*/ 241 h 560"/>
                <a:gd name="T110" fmla="*/ 478 w 650"/>
                <a:gd name="T111" fmla="*/ 316 h 560"/>
                <a:gd name="T112" fmla="*/ 478 w 650"/>
                <a:gd name="T113" fmla="*/ 222 h 560"/>
                <a:gd name="T114" fmla="*/ 403 w 650"/>
                <a:gd name="T115" fmla="*/ 222 h 560"/>
                <a:gd name="T116" fmla="*/ 403 w 650"/>
                <a:gd name="T117" fmla="*/ 147 h 560"/>
                <a:gd name="T118" fmla="*/ 478 w 650"/>
                <a:gd name="T119" fmla="*/ 147 h 560"/>
                <a:gd name="T120" fmla="*/ 478 w 650"/>
                <a:gd name="T121" fmla="*/ 22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560">
                  <a:moveTo>
                    <a:pt x="487" y="0"/>
                  </a:moveTo>
                  <a:lnTo>
                    <a:pt x="163" y="0"/>
                  </a:lnTo>
                  <a:lnTo>
                    <a:pt x="0" y="281"/>
                  </a:lnTo>
                  <a:lnTo>
                    <a:pt x="163" y="560"/>
                  </a:lnTo>
                  <a:lnTo>
                    <a:pt x="487" y="560"/>
                  </a:lnTo>
                  <a:lnTo>
                    <a:pt x="650" y="281"/>
                  </a:lnTo>
                  <a:lnTo>
                    <a:pt x="487" y="0"/>
                  </a:lnTo>
                  <a:close/>
                  <a:moveTo>
                    <a:pt x="309" y="147"/>
                  </a:moveTo>
                  <a:lnTo>
                    <a:pt x="384" y="147"/>
                  </a:lnTo>
                  <a:lnTo>
                    <a:pt x="384" y="222"/>
                  </a:lnTo>
                  <a:lnTo>
                    <a:pt x="309" y="222"/>
                  </a:lnTo>
                  <a:lnTo>
                    <a:pt x="309" y="147"/>
                  </a:lnTo>
                  <a:close/>
                  <a:moveTo>
                    <a:pt x="309" y="241"/>
                  </a:moveTo>
                  <a:lnTo>
                    <a:pt x="384" y="241"/>
                  </a:lnTo>
                  <a:lnTo>
                    <a:pt x="384" y="316"/>
                  </a:lnTo>
                  <a:lnTo>
                    <a:pt x="309" y="316"/>
                  </a:lnTo>
                  <a:lnTo>
                    <a:pt x="309" y="241"/>
                  </a:lnTo>
                  <a:close/>
                  <a:moveTo>
                    <a:pt x="309" y="335"/>
                  </a:moveTo>
                  <a:lnTo>
                    <a:pt x="384" y="335"/>
                  </a:lnTo>
                  <a:lnTo>
                    <a:pt x="384" y="410"/>
                  </a:lnTo>
                  <a:lnTo>
                    <a:pt x="309" y="410"/>
                  </a:lnTo>
                  <a:lnTo>
                    <a:pt x="309" y="335"/>
                  </a:lnTo>
                  <a:close/>
                  <a:moveTo>
                    <a:pt x="215" y="147"/>
                  </a:moveTo>
                  <a:lnTo>
                    <a:pt x="289" y="147"/>
                  </a:lnTo>
                  <a:lnTo>
                    <a:pt x="289" y="222"/>
                  </a:lnTo>
                  <a:lnTo>
                    <a:pt x="215" y="222"/>
                  </a:lnTo>
                  <a:lnTo>
                    <a:pt x="215" y="147"/>
                  </a:lnTo>
                  <a:close/>
                  <a:moveTo>
                    <a:pt x="215" y="241"/>
                  </a:moveTo>
                  <a:lnTo>
                    <a:pt x="289" y="241"/>
                  </a:lnTo>
                  <a:lnTo>
                    <a:pt x="289" y="316"/>
                  </a:lnTo>
                  <a:lnTo>
                    <a:pt x="215" y="316"/>
                  </a:lnTo>
                  <a:lnTo>
                    <a:pt x="215" y="241"/>
                  </a:lnTo>
                  <a:close/>
                  <a:moveTo>
                    <a:pt x="215" y="335"/>
                  </a:moveTo>
                  <a:lnTo>
                    <a:pt x="289" y="335"/>
                  </a:lnTo>
                  <a:lnTo>
                    <a:pt x="289" y="410"/>
                  </a:lnTo>
                  <a:lnTo>
                    <a:pt x="215" y="410"/>
                  </a:lnTo>
                  <a:lnTo>
                    <a:pt x="215" y="335"/>
                  </a:lnTo>
                  <a:close/>
                  <a:moveTo>
                    <a:pt x="477" y="450"/>
                  </a:moveTo>
                  <a:lnTo>
                    <a:pt x="171" y="450"/>
                  </a:lnTo>
                  <a:lnTo>
                    <a:pt x="171" y="145"/>
                  </a:lnTo>
                  <a:lnTo>
                    <a:pt x="192" y="145"/>
                  </a:lnTo>
                  <a:lnTo>
                    <a:pt x="192" y="430"/>
                  </a:lnTo>
                  <a:lnTo>
                    <a:pt x="192" y="430"/>
                  </a:lnTo>
                  <a:lnTo>
                    <a:pt x="192" y="430"/>
                  </a:lnTo>
                  <a:lnTo>
                    <a:pt x="477" y="430"/>
                  </a:lnTo>
                  <a:lnTo>
                    <a:pt x="477" y="450"/>
                  </a:lnTo>
                  <a:close/>
                  <a:moveTo>
                    <a:pt x="478" y="410"/>
                  </a:moveTo>
                  <a:lnTo>
                    <a:pt x="403" y="410"/>
                  </a:lnTo>
                  <a:lnTo>
                    <a:pt x="403" y="335"/>
                  </a:lnTo>
                  <a:lnTo>
                    <a:pt x="478" y="335"/>
                  </a:lnTo>
                  <a:lnTo>
                    <a:pt x="478" y="410"/>
                  </a:lnTo>
                  <a:close/>
                  <a:moveTo>
                    <a:pt x="478" y="316"/>
                  </a:moveTo>
                  <a:lnTo>
                    <a:pt x="403" y="316"/>
                  </a:lnTo>
                  <a:lnTo>
                    <a:pt x="403" y="241"/>
                  </a:lnTo>
                  <a:lnTo>
                    <a:pt x="478" y="241"/>
                  </a:lnTo>
                  <a:lnTo>
                    <a:pt x="478" y="316"/>
                  </a:lnTo>
                  <a:close/>
                  <a:moveTo>
                    <a:pt x="478" y="222"/>
                  </a:moveTo>
                  <a:lnTo>
                    <a:pt x="403" y="222"/>
                  </a:lnTo>
                  <a:lnTo>
                    <a:pt x="403" y="147"/>
                  </a:lnTo>
                  <a:lnTo>
                    <a:pt x="478" y="147"/>
                  </a:lnTo>
                  <a:lnTo>
                    <a:pt x="478" y="22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5" name="Group 144"/>
          <p:cNvGrpSpPr/>
          <p:nvPr/>
        </p:nvGrpSpPr>
        <p:grpSpPr>
          <a:xfrm>
            <a:off x="6360595" y="5552529"/>
            <a:ext cx="1597339" cy="939269"/>
            <a:chOff x="8550671" y="5613930"/>
            <a:chExt cx="1597339" cy="939269"/>
          </a:xfrm>
        </p:grpSpPr>
        <p:sp>
          <p:nvSpPr>
            <p:cNvPr id="146" name="Rectangle 145"/>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Poor throughput </a:t>
              </a:r>
            </a:p>
          </p:txBody>
        </p:sp>
        <p:grpSp>
          <p:nvGrpSpPr>
            <p:cNvPr id="148" name="Group 147"/>
            <p:cNvGrpSpPr/>
            <p:nvPr/>
          </p:nvGrpSpPr>
          <p:grpSpPr>
            <a:xfrm>
              <a:off x="8550671" y="5613930"/>
              <a:ext cx="1597338" cy="453446"/>
              <a:chOff x="8550671" y="5613930"/>
              <a:chExt cx="1597338" cy="453446"/>
            </a:xfrm>
          </p:grpSpPr>
          <p:sp>
            <p:nvSpPr>
              <p:cNvPr id="151" name="Arrow: Pentagon 150"/>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52"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17071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770"/>
                            </p:stCondLst>
                            <p:childTnLst>
                              <p:par>
                                <p:cTn id="10" presetID="22" presetClass="entr" presetSubtype="8" fill="hold" nodeType="after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childTnLst>
                          </p:cTn>
                        </p:par>
                        <p:par>
                          <p:cTn id="13" fill="hold">
                            <p:stCondLst>
                              <p:cond delay="2270"/>
                            </p:stCondLst>
                            <p:childTnLst>
                              <p:par>
                                <p:cTn id="14" presetID="22" presetClass="entr" presetSubtype="8" fill="hold" nodeType="after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par>
                          <p:cTn id="20" fill="hold">
                            <p:stCondLst>
                              <p:cond delay="3020"/>
                            </p:stCondLst>
                            <p:childTnLst>
                              <p:par>
                                <p:cTn id="21" presetID="10" presetClass="entr" presetSubtype="0" fill="hold" nodeType="after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22" presetClass="entr" presetSubtype="8" fill="hold" nodeType="withEffect">
                                  <p:stCondLst>
                                    <p:cond delay="1000"/>
                                  </p:stCondLst>
                                  <p:childTnLst>
                                    <p:set>
                                      <p:cBhvr>
                                        <p:cTn id="25" dur="1" fill="hold">
                                          <p:stCondLst>
                                            <p:cond delay="0"/>
                                          </p:stCondLst>
                                        </p:cTn>
                                        <p:tgtEl>
                                          <p:spTgt spid="124"/>
                                        </p:tgtEl>
                                        <p:attrNameLst>
                                          <p:attrName>style.visibility</p:attrName>
                                        </p:attrNameLst>
                                      </p:cBhvr>
                                      <p:to>
                                        <p:strVal val="visible"/>
                                      </p:to>
                                    </p:set>
                                    <p:animEffect transition="in" filter="wipe(left)">
                                      <p:cBhvr>
                                        <p:cTn id="26" dur="500"/>
                                        <p:tgtEl>
                                          <p:spTgt spid="124"/>
                                        </p:tgtEl>
                                      </p:cBhvr>
                                    </p:animEffect>
                                  </p:childTnLst>
                                </p:cTn>
                              </p:par>
                              <p:par>
                                <p:cTn id="27" presetID="22" presetClass="entr" presetSubtype="8" fill="hold" nodeType="withEffect">
                                  <p:stCondLst>
                                    <p:cond delay="1000"/>
                                  </p:stCondLst>
                                  <p:childTnLst>
                                    <p:set>
                                      <p:cBhvr>
                                        <p:cTn id="28" dur="1" fill="hold">
                                          <p:stCondLst>
                                            <p:cond delay="0"/>
                                          </p:stCondLst>
                                        </p:cTn>
                                        <p:tgtEl>
                                          <p:spTgt spid="125"/>
                                        </p:tgtEl>
                                        <p:attrNameLst>
                                          <p:attrName>style.visibility</p:attrName>
                                        </p:attrNameLst>
                                      </p:cBhvr>
                                      <p:to>
                                        <p:strVal val="visible"/>
                                      </p:to>
                                    </p:set>
                                    <p:animEffect transition="in" filter="wipe(left)">
                                      <p:cBhvr>
                                        <p:cTn id="29" dur="500"/>
                                        <p:tgtEl>
                                          <p:spTgt spid="125"/>
                                        </p:tgtEl>
                                      </p:cBhvr>
                                    </p:animEffect>
                                  </p:childTnLst>
                                </p:cTn>
                              </p:par>
                              <p:par>
                                <p:cTn id="30" presetID="22" presetClass="entr" presetSubtype="8" fill="hold" nodeType="withEffect">
                                  <p:stCondLst>
                                    <p:cond delay="100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par>
                                <p:cTn id="33" presetID="22" presetClass="entr" presetSubtype="8" fill="hold" nodeType="withEffect">
                                  <p:stCondLst>
                                    <p:cond delay="1000"/>
                                  </p:stCondLst>
                                  <p:childTnLst>
                                    <p:set>
                                      <p:cBhvr>
                                        <p:cTn id="34" dur="1" fill="hold">
                                          <p:stCondLst>
                                            <p:cond delay="0"/>
                                          </p:stCondLst>
                                        </p:cTn>
                                        <p:tgtEl>
                                          <p:spTgt spid="127"/>
                                        </p:tgtEl>
                                        <p:attrNameLst>
                                          <p:attrName>style.visibility</p:attrName>
                                        </p:attrNameLst>
                                      </p:cBhvr>
                                      <p:to>
                                        <p:strVal val="visible"/>
                                      </p:to>
                                    </p:set>
                                    <p:animEffect transition="in" filter="wipe(left)">
                                      <p:cBhvr>
                                        <p:cTn id="35" dur="500"/>
                                        <p:tgtEl>
                                          <p:spTgt spid="12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childTnLst>
                          </p:cTn>
                        </p:par>
                        <p:par>
                          <p:cTn id="39" fill="hold">
                            <p:stCondLst>
                              <p:cond delay="4520"/>
                            </p:stCondLst>
                            <p:childTnLst>
                              <p:par>
                                <p:cTn id="40" presetID="22" presetClass="entr" presetSubtype="8" fill="hold" nodeType="after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wipe(left)">
                                      <p:cBhvr>
                                        <p:cTn id="42" dur="750"/>
                                        <p:tgtEl>
                                          <p:spTgt spid="101"/>
                                        </p:tgtEl>
                                      </p:cBhvr>
                                    </p:animEffect>
                                  </p:childTnLst>
                                </p:cTn>
                              </p:par>
                              <p:par>
                                <p:cTn id="43" presetID="22" presetClass="entr" presetSubtype="8" fill="hold"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wipe(left)">
                                      <p:cBhvr>
                                        <p:cTn id="45" dur="750"/>
                                        <p:tgtEl>
                                          <p:spTgt spid="102"/>
                                        </p:tgtEl>
                                      </p:cBhvr>
                                    </p:animEffect>
                                  </p:childTnLst>
                                </p:cTn>
                              </p:par>
                              <p:par>
                                <p:cTn id="46" presetID="22" presetClass="entr" presetSubtype="8" fill="hold"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wipe(left)">
                                      <p:cBhvr>
                                        <p:cTn id="48" dur="750"/>
                                        <p:tgtEl>
                                          <p:spTgt spid="103"/>
                                        </p:tgtEl>
                                      </p:cBhvr>
                                    </p:animEffect>
                                  </p:childTnLst>
                                </p:cTn>
                              </p:par>
                              <p:par>
                                <p:cTn id="49" presetID="22" presetClass="entr" presetSubtype="8" fill="hold" nodeType="withEffect">
                                  <p:stCondLst>
                                    <p:cond delay="500"/>
                                  </p:stCondLst>
                                  <p:childTnLst>
                                    <p:set>
                                      <p:cBhvr>
                                        <p:cTn id="50" dur="1" fill="hold">
                                          <p:stCondLst>
                                            <p:cond delay="0"/>
                                          </p:stCondLst>
                                        </p:cTn>
                                        <p:tgtEl>
                                          <p:spTgt spid="104"/>
                                        </p:tgtEl>
                                        <p:attrNameLst>
                                          <p:attrName>style.visibility</p:attrName>
                                        </p:attrNameLst>
                                      </p:cBhvr>
                                      <p:to>
                                        <p:strVal val="visible"/>
                                      </p:to>
                                    </p:set>
                                    <p:animEffect transition="in" filter="wipe(left)">
                                      <p:cBhvr>
                                        <p:cTn id="51" dur="750"/>
                                        <p:tgtEl>
                                          <p:spTgt spid="10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par>
                          <p:cTn id="55" fill="hold">
                            <p:stCondLst>
                              <p:cond delay="5770"/>
                            </p:stCondLst>
                            <p:childTnLst>
                              <p:par>
                                <p:cTn id="56" presetID="22" presetClass="entr" presetSubtype="1" fill="hold" nodeType="afterEffect">
                                  <p:stCondLst>
                                    <p:cond delay="0"/>
                                  </p:stCondLst>
                                  <p:childTnLst>
                                    <p:set>
                                      <p:cBhvr>
                                        <p:cTn id="57" dur="1" fill="hold">
                                          <p:stCondLst>
                                            <p:cond delay="0"/>
                                          </p:stCondLst>
                                        </p:cTn>
                                        <p:tgtEl>
                                          <p:spTgt spid="372"/>
                                        </p:tgtEl>
                                        <p:attrNameLst>
                                          <p:attrName>style.visibility</p:attrName>
                                        </p:attrNameLst>
                                      </p:cBhvr>
                                      <p:to>
                                        <p:strVal val="visible"/>
                                      </p:to>
                                    </p:set>
                                    <p:animEffect transition="in" filter="wipe(up)">
                                      <p:cBhvr>
                                        <p:cTn id="58" dur="1000"/>
                                        <p:tgtEl>
                                          <p:spTgt spid="372"/>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99"/>
                                        </p:tgtEl>
                                        <p:attrNameLst>
                                          <p:attrName>style.visibility</p:attrName>
                                        </p:attrNameLst>
                                      </p:cBhvr>
                                      <p:to>
                                        <p:strVal val="visible"/>
                                      </p:to>
                                    </p:set>
                                    <p:animEffect transition="in" filter="fade">
                                      <p:cBhvr>
                                        <p:cTn id="61" dur="500"/>
                                        <p:tgtEl>
                                          <p:spTgt spid="99"/>
                                        </p:tgtEl>
                                      </p:cBhvr>
                                    </p:animEffect>
                                  </p:childTnLst>
                                </p:cTn>
                              </p:par>
                            </p:childTnLst>
                          </p:cTn>
                        </p:par>
                        <p:par>
                          <p:cTn id="62" fill="hold">
                            <p:stCondLst>
                              <p:cond delay="6770"/>
                            </p:stCondLst>
                            <p:childTnLst>
                              <p:par>
                                <p:cTn id="63" presetID="22" presetClass="entr" presetSubtype="2"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right)">
                                      <p:cBhvr>
                                        <p:cTn id="65" dur="500"/>
                                        <p:tgtEl>
                                          <p:spTgt spid="88"/>
                                        </p:tgtEl>
                                      </p:cBhvr>
                                    </p:animEffect>
                                  </p:childTnLst>
                                </p:cTn>
                              </p:par>
                              <p:par>
                                <p:cTn id="66" presetID="10" presetClass="entr" presetSubtype="0" fill="hold" nodeType="withEffect">
                                  <p:stCondLst>
                                    <p:cond delay="50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1000"/>
                                  </p:stCondLst>
                                  <p:childTnLst>
                                    <p:set>
                                      <p:cBhvr>
                                        <p:cTn id="70" dur="1" fill="hold">
                                          <p:stCondLst>
                                            <p:cond delay="0"/>
                                          </p:stCondLst>
                                        </p:cTn>
                                        <p:tgtEl>
                                          <p:spTgt spid="117"/>
                                        </p:tgtEl>
                                        <p:attrNameLst>
                                          <p:attrName>style.visibility</p:attrName>
                                        </p:attrNameLst>
                                      </p:cBhvr>
                                      <p:to>
                                        <p:strVal val="visible"/>
                                      </p:to>
                                    </p:set>
                                    <p:animEffect transition="in" filter="fade">
                                      <p:cBhvr>
                                        <p:cTn id="71" dur="500"/>
                                        <p:tgtEl>
                                          <p:spTgt spid="117"/>
                                        </p:tgtEl>
                                      </p:cBhvr>
                                    </p:animEffect>
                                  </p:childTnLst>
                                </p:cTn>
                              </p:par>
                            </p:childTnLst>
                          </p:cTn>
                        </p:par>
                        <p:par>
                          <p:cTn id="72" fill="hold">
                            <p:stCondLst>
                              <p:cond delay="8270"/>
                            </p:stCondLst>
                            <p:childTnLst>
                              <p:par>
                                <p:cTn id="73" presetID="22" presetClass="entr" presetSubtype="1" fill="hold" nodeType="afterEffect">
                                  <p:stCondLst>
                                    <p:cond delay="0"/>
                                  </p:stCondLst>
                                  <p:childTnLst>
                                    <p:set>
                                      <p:cBhvr>
                                        <p:cTn id="74" dur="1" fill="hold">
                                          <p:stCondLst>
                                            <p:cond delay="0"/>
                                          </p:stCondLst>
                                        </p:cTn>
                                        <p:tgtEl>
                                          <p:spTgt spid="145"/>
                                        </p:tgtEl>
                                        <p:attrNameLst>
                                          <p:attrName>style.visibility</p:attrName>
                                        </p:attrNameLst>
                                      </p:cBhvr>
                                      <p:to>
                                        <p:strVal val="visible"/>
                                      </p:to>
                                    </p:set>
                                    <p:animEffect transition="in" filter="wipe(up)">
                                      <p:cBhvr>
                                        <p:cTn id="75" dur="1000"/>
                                        <p:tgtEl>
                                          <p:spTgt spid="145"/>
                                        </p:tgtEl>
                                      </p:cBhvr>
                                    </p:animEffect>
                                  </p:childTnLst>
                                </p:cTn>
                              </p:par>
                            </p:childTnLst>
                          </p:cTn>
                        </p:par>
                        <p:par>
                          <p:cTn id="76" fill="hold">
                            <p:stCondLst>
                              <p:cond delay="9270"/>
                            </p:stCondLst>
                            <p:childTnLst>
                              <p:par>
                                <p:cTn id="77" presetID="8" presetClass="emph" presetSubtype="0" repeatCount="indefinite" decel="100000" fill="hold" nodeType="afterEffect">
                                  <p:stCondLst>
                                    <p:cond delay="0"/>
                                  </p:stCondLst>
                                  <p:endCondLst>
                                    <p:cond evt="onNext" delay="0">
                                      <p:tgtEl>
                                        <p:sldTgt/>
                                      </p:tgtEl>
                                    </p:cond>
                                  </p:endCondLst>
                                  <p:childTnLst>
                                    <p:animRot by="21600000">
                                      <p:cBhvr>
                                        <p:cTn id="78" dur="2000" fill="hold"/>
                                        <p:tgtEl>
                                          <p:spTgt spid="1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8" grpId="0"/>
      <p:bldP spid="99" grpId="0" animBg="1"/>
      <p:bldP spid="100" grpId="0"/>
      <p:bldP spid="10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6" name="Group 135"/>
          <p:cNvGrpSpPr/>
          <p:nvPr/>
        </p:nvGrpSpPr>
        <p:grpSpPr>
          <a:xfrm>
            <a:off x="543237" y="3957202"/>
            <a:ext cx="2610475" cy="1707897"/>
            <a:chOff x="9210545" y="5074015"/>
            <a:chExt cx="2021653" cy="1322662"/>
          </a:xfrm>
        </p:grpSpPr>
        <p:pic>
          <p:nvPicPr>
            <p:cNvPr id="142" name="Graphic 1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43" name="Graphic 1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7" name="Group 6"/>
          <p:cNvGrpSpPr/>
          <p:nvPr/>
        </p:nvGrpSpPr>
        <p:grpSpPr>
          <a:xfrm>
            <a:off x="1465003" y="3324252"/>
            <a:ext cx="1993299" cy="1484206"/>
            <a:chOff x="1465003" y="3324252"/>
            <a:chExt cx="1993299" cy="1484206"/>
          </a:xfrm>
        </p:grpSpPr>
        <p:grpSp>
          <p:nvGrpSpPr>
            <p:cNvPr id="137" name="Group 136"/>
            <p:cNvGrpSpPr/>
            <p:nvPr/>
          </p:nvGrpSpPr>
          <p:grpSpPr>
            <a:xfrm>
              <a:off x="1465003" y="3324252"/>
              <a:ext cx="1993299" cy="1484206"/>
              <a:chOff x="3104055" y="3815075"/>
              <a:chExt cx="1233943" cy="918791"/>
            </a:xfrm>
          </p:grpSpPr>
          <p:sp>
            <p:nvSpPr>
              <p:cNvPr id="140" name="Rectangle 139"/>
              <p:cNvSpPr/>
              <p:nvPr/>
            </p:nvSpPr>
            <p:spPr>
              <a:xfrm>
                <a:off x="3104055" y="3923480"/>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100"/>
              <p:cNvSpPr/>
              <p:nvPr/>
            </p:nvSpPr>
            <p:spPr>
              <a:xfrm>
                <a:off x="3104055" y="3815075"/>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8" name="Rectangle 137"/>
            <p:cNvSpPr/>
            <p:nvPr/>
          </p:nvSpPr>
          <p:spPr>
            <a:xfrm>
              <a:off x="1514128" y="4445894"/>
              <a:ext cx="1879816" cy="22207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2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139" name="Freeform 99"/>
            <p:cNvSpPr>
              <a:spLocks noChangeAspect="1"/>
            </p:cNvSpPr>
            <p:nvPr/>
          </p:nvSpPr>
          <p:spPr bwMode="auto">
            <a:xfrm>
              <a:off x="2187086" y="3757908"/>
              <a:ext cx="566698" cy="561664"/>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SCHEMA AND THROUGHPUT </a:t>
            </a:r>
            <a:endParaRPr kumimoji="0" lang="en-US" sz="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a:p>
            <a:pPr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r>
              <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98710" y="49227"/>
            <a:ext cx="11320002" cy="899665"/>
          </a:xfrm>
        </p:spPr>
        <p:txBody>
          <a:bodyPr/>
          <a:lstStyle/>
          <a:p>
            <a:r>
              <a:rPr lang="en-US" sz="4800" dirty="0">
                <a:gradFill>
                  <a:gsLst>
                    <a:gs pos="83000">
                      <a:schemeClr val="tx1"/>
                    </a:gs>
                    <a:gs pos="100000">
                      <a:schemeClr val="tx1"/>
                    </a:gs>
                  </a:gsLst>
                  <a:lin ang="5400000" scaled="1"/>
                </a:gradFill>
              </a:rPr>
              <a:t>Build globally-distributed, multi-model database service for mission-critical apps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Rectangle 57"/>
          <p:cNvSpPr/>
          <p:nvPr/>
        </p:nvSpPr>
        <p:spPr>
          <a:xfrm>
            <a:off x="9418821" y="3553513"/>
            <a:ext cx="1139552" cy="1302650"/>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59" name="Straight Connector 58"/>
          <p:cNvCxnSpPr/>
          <p:nvPr/>
        </p:nvCxnSpPr>
        <p:spPr>
          <a:xfrm>
            <a:off x="3522754" y="4251410"/>
            <a:ext cx="608948"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Freeform 60"/>
          <p:cNvSpPr/>
          <p:nvPr/>
        </p:nvSpPr>
        <p:spPr bwMode="auto">
          <a:xfrm>
            <a:off x="9633187" y="3713682"/>
            <a:ext cx="718639" cy="815399"/>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274320"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11134692" y="3203252"/>
            <a:ext cx="393166" cy="476891"/>
            <a:chOff x="1138562" y="1912407"/>
            <a:chExt cx="506079" cy="613849"/>
          </a:xfrm>
        </p:grpSpPr>
        <p:sp>
          <p:nvSpPr>
            <p:cNvPr id="65"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182880" rtlCol="0" anchor="ctr"/>
            <a:lstStyle/>
            <a:p>
              <a:pPr algn="ctr">
                <a:defRPr/>
              </a:pPr>
              <a:r>
                <a:rPr lang="en-US" sz="800" kern="0"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JSON</a:t>
              </a:r>
            </a:p>
          </p:txBody>
        </p:sp>
        <p:sp>
          <p:nvSpPr>
            <p:cNvPr id="66" name="TextBox 65"/>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67" name="Straight Connector 66"/>
          <p:cNvCxnSpPr/>
          <p:nvPr/>
        </p:nvCxnSpPr>
        <p:spPr>
          <a:xfrm>
            <a:off x="7044470" y="4277038"/>
            <a:ext cx="235353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051306" y="3915629"/>
            <a:ext cx="2367514" cy="246221"/>
          </a:xfrm>
          <a:prstGeom prst="rect">
            <a:avLst/>
          </a:prstGeom>
          <a:noFill/>
        </p:spPr>
        <p:txBody>
          <a:bodyPr wrap="square" lIns="0" tIns="0" rIns="0" bIns="0" rtlCol="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One query</a:t>
            </a:r>
          </a:p>
        </p:txBody>
      </p:sp>
      <p:sp>
        <p:nvSpPr>
          <p:cNvPr id="70" name="Freeform: Shape 69"/>
          <p:cNvSpPr/>
          <p:nvPr/>
        </p:nvSpPr>
        <p:spPr>
          <a:xfrm>
            <a:off x="9167354" y="3078026"/>
            <a:ext cx="1830847" cy="310603"/>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45720" rIns="0" anchor="ctr"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DYNAMIC SCHEMA </a:t>
            </a:r>
          </a:p>
        </p:txBody>
      </p:sp>
      <p:sp>
        <p:nvSpPr>
          <p:cNvPr id="72" name="Oval 71"/>
          <p:cNvSpPr/>
          <p:nvPr/>
        </p:nvSpPr>
        <p:spPr>
          <a:xfrm>
            <a:off x="8593224" y="2922996"/>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TextBox 72"/>
          <p:cNvSpPr txBox="1"/>
          <p:nvPr/>
        </p:nvSpPr>
        <p:spPr>
          <a:xfrm>
            <a:off x="9428102" y="4575870"/>
            <a:ext cx="1097611" cy="246221"/>
          </a:xfrm>
          <a:prstGeom prst="rect">
            <a:avLst/>
          </a:prstGeom>
          <a:noFill/>
        </p:spPr>
        <p:txBody>
          <a:bodyPr wrap="square" lIns="0" tIns="0" rIns="0" bIns="0" rtlCol="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Document</a:t>
            </a:r>
          </a:p>
        </p:txBody>
      </p:sp>
      <p:grpSp>
        <p:nvGrpSpPr>
          <p:cNvPr id="74" name="Group 73"/>
          <p:cNvGrpSpPr/>
          <p:nvPr/>
        </p:nvGrpSpPr>
        <p:grpSpPr>
          <a:xfrm>
            <a:off x="6164177" y="2319934"/>
            <a:ext cx="1403256" cy="1249701"/>
            <a:chOff x="5410864" y="1939090"/>
            <a:chExt cx="1403256" cy="1249701"/>
          </a:xfrm>
        </p:grpSpPr>
        <p:grpSp>
          <p:nvGrpSpPr>
            <p:cNvPr id="76" name="Group 75"/>
            <p:cNvGrpSpPr/>
            <p:nvPr/>
          </p:nvGrpSpPr>
          <p:grpSpPr>
            <a:xfrm>
              <a:off x="5410864" y="1939090"/>
              <a:ext cx="885759" cy="1163682"/>
              <a:chOff x="3159465" y="3188256"/>
              <a:chExt cx="1244097" cy="1617088"/>
            </a:xfrm>
          </p:grpSpPr>
          <p:sp>
            <p:nvSpPr>
              <p:cNvPr id="79" name="Rounded Rectangle 9"/>
              <p:cNvSpPr/>
              <p:nvPr/>
            </p:nvSpPr>
            <p:spPr bwMode="auto">
              <a:xfrm>
                <a:off x="3322637" y="3268662"/>
                <a:ext cx="990600" cy="1378901"/>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sp>
            <p:nvSpPr>
              <p:cNvPr id="80" name="Freeform 5"/>
              <p:cNvSpPr>
                <a:spLocks noEditPoints="1"/>
              </p:cNvSpPr>
              <p:nvPr/>
            </p:nvSpPr>
            <p:spPr bwMode="auto">
              <a:xfrm>
                <a:off x="3159465" y="3188256"/>
                <a:ext cx="1244097" cy="1617088"/>
              </a:xfrm>
              <a:custGeom>
                <a:avLst/>
                <a:gdLst>
                  <a:gd name="T0" fmla="*/ 333 w 333"/>
                  <a:gd name="T1" fmla="*/ 363 h 434"/>
                  <a:gd name="T2" fmla="*/ 260 w 333"/>
                  <a:gd name="T3" fmla="*/ 422 h 434"/>
                  <a:gd name="T4" fmla="*/ 76 w 333"/>
                  <a:gd name="T5" fmla="*/ 422 h 434"/>
                  <a:gd name="T6" fmla="*/ 10 w 333"/>
                  <a:gd name="T7" fmla="*/ 388 h 434"/>
                  <a:gd name="T8" fmla="*/ 0 w 333"/>
                  <a:gd name="T9" fmla="*/ 71 h 434"/>
                  <a:gd name="T10" fmla="*/ 69 w 333"/>
                  <a:gd name="T11" fmla="*/ 14 h 434"/>
                  <a:gd name="T12" fmla="*/ 245 w 333"/>
                  <a:gd name="T13" fmla="*/ 10 h 434"/>
                  <a:gd name="T14" fmla="*/ 327 w 333"/>
                  <a:gd name="T15" fmla="*/ 51 h 434"/>
                  <a:gd name="T16" fmla="*/ 332 w 333"/>
                  <a:gd name="T17" fmla="*/ 218 h 434"/>
                  <a:gd name="T18" fmla="*/ 226 w 333"/>
                  <a:gd name="T19" fmla="*/ 90 h 434"/>
                  <a:gd name="T20" fmla="*/ 273 w 333"/>
                  <a:gd name="T21" fmla="*/ 44 h 434"/>
                  <a:gd name="T22" fmla="*/ 152 w 333"/>
                  <a:gd name="T23" fmla="*/ 24 h 434"/>
                  <a:gd name="T24" fmla="*/ 53 w 333"/>
                  <a:gd name="T25" fmla="*/ 50 h 434"/>
                  <a:gd name="T26" fmla="*/ 60 w 333"/>
                  <a:gd name="T27" fmla="*/ 74 h 434"/>
                  <a:gd name="T28" fmla="*/ 168 w 333"/>
                  <a:gd name="T29" fmla="*/ 94 h 434"/>
                  <a:gd name="T30" fmla="*/ 233 w 333"/>
                  <a:gd name="T31" fmla="*/ 325 h 434"/>
                  <a:gd name="T32" fmla="*/ 217 w 333"/>
                  <a:gd name="T33" fmla="*/ 346 h 434"/>
                  <a:gd name="T34" fmla="*/ 221 w 333"/>
                  <a:gd name="T35" fmla="*/ 365 h 434"/>
                  <a:gd name="T36" fmla="*/ 262 w 333"/>
                  <a:gd name="T37" fmla="*/ 344 h 434"/>
                  <a:gd name="T38" fmla="*/ 266 w 333"/>
                  <a:gd name="T39" fmla="*/ 286 h 434"/>
                  <a:gd name="T40" fmla="*/ 281 w 333"/>
                  <a:gd name="T41" fmla="*/ 270 h 434"/>
                  <a:gd name="T42" fmla="*/ 278 w 333"/>
                  <a:gd name="T43" fmla="*/ 242 h 434"/>
                  <a:gd name="T44" fmla="*/ 265 w 333"/>
                  <a:gd name="T45" fmla="*/ 200 h 434"/>
                  <a:gd name="T46" fmla="*/ 221 w 333"/>
                  <a:gd name="T47" fmla="*/ 169 h 434"/>
                  <a:gd name="T48" fmla="*/ 217 w 333"/>
                  <a:gd name="T49" fmla="*/ 186 h 434"/>
                  <a:gd name="T50" fmla="*/ 233 w 333"/>
                  <a:gd name="T51" fmla="*/ 202 h 434"/>
                  <a:gd name="T52" fmla="*/ 233 w 333"/>
                  <a:gd name="T53" fmla="*/ 231 h 434"/>
                  <a:gd name="T54" fmla="*/ 247 w 333"/>
                  <a:gd name="T55" fmla="*/ 261 h 434"/>
                  <a:gd name="T56" fmla="*/ 233 w 333"/>
                  <a:gd name="T57" fmla="*/ 307 h 434"/>
                  <a:gd name="T58" fmla="*/ 72 w 333"/>
                  <a:gd name="T59" fmla="*/ 332 h 434"/>
                  <a:gd name="T60" fmla="*/ 115 w 333"/>
                  <a:gd name="T61" fmla="*/ 364 h 434"/>
                  <a:gd name="T62" fmla="*/ 118 w 333"/>
                  <a:gd name="T63" fmla="*/ 345 h 434"/>
                  <a:gd name="T64" fmla="*/ 103 w 333"/>
                  <a:gd name="T65" fmla="*/ 330 h 434"/>
                  <a:gd name="T66" fmla="*/ 102 w 333"/>
                  <a:gd name="T67" fmla="*/ 286 h 434"/>
                  <a:gd name="T68" fmla="*/ 90 w 333"/>
                  <a:gd name="T69" fmla="*/ 256 h 434"/>
                  <a:gd name="T70" fmla="*/ 102 w 333"/>
                  <a:gd name="T71" fmla="*/ 205 h 434"/>
                  <a:gd name="T72" fmla="*/ 118 w 333"/>
                  <a:gd name="T73" fmla="*/ 190 h 434"/>
                  <a:gd name="T74" fmla="*/ 115 w 333"/>
                  <a:gd name="T75" fmla="*/ 168 h 434"/>
                  <a:gd name="T76" fmla="*/ 71 w 333"/>
                  <a:gd name="T77" fmla="*/ 202 h 434"/>
                  <a:gd name="T78" fmla="*/ 58 w 333"/>
                  <a:gd name="T79" fmla="*/ 242 h 434"/>
                  <a:gd name="T80" fmla="*/ 55 w 333"/>
                  <a:gd name="T81" fmla="*/ 269 h 434"/>
                  <a:gd name="T82" fmla="*/ 71 w 333"/>
                  <a:gd name="T83" fmla="*/ 28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3" h="434">
                    <a:moveTo>
                      <a:pt x="332" y="218"/>
                    </a:moveTo>
                    <a:cubicBezTo>
                      <a:pt x="332" y="266"/>
                      <a:pt x="332" y="315"/>
                      <a:pt x="333" y="363"/>
                    </a:cubicBezTo>
                    <a:cubicBezTo>
                      <a:pt x="333" y="378"/>
                      <a:pt x="327" y="388"/>
                      <a:pt x="316" y="396"/>
                    </a:cubicBezTo>
                    <a:cubicBezTo>
                      <a:pt x="299" y="409"/>
                      <a:pt x="280" y="416"/>
                      <a:pt x="260" y="422"/>
                    </a:cubicBezTo>
                    <a:cubicBezTo>
                      <a:pt x="237" y="428"/>
                      <a:pt x="214" y="431"/>
                      <a:pt x="191" y="432"/>
                    </a:cubicBezTo>
                    <a:cubicBezTo>
                      <a:pt x="152" y="434"/>
                      <a:pt x="114" y="431"/>
                      <a:pt x="76" y="422"/>
                    </a:cubicBezTo>
                    <a:cubicBezTo>
                      <a:pt x="57" y="416"/>
                      <a:pt x="38" y="409"/>
                      <a:pt x="21" y="398"/>
                    </a:cubicBezTo>
                    <a:cubicBezTo>
                      <a:pt x="17" y="395"/>
                      <a:pt x="13" y="392"/>
                      <a:pt x="10" y="388"/>
                    </a:cubicBezTo>
                    <a:cubicBezTo>
                      <a:pt x="4" y="382"/>
                      <a:pt x="0" y="374"/>
                      <a:pt x="0" y="365"/>
                    </a:cubicBezTo>
                    <a:cubicBezTo>
                      <a:pt x="0" y="267"/>
                      <a:pt x="1" y="169"/>
                      <a:pt x="0" y="71"/>
                    </a:cubicBezTo>
                    <a:cubicBezTo>
                      <a:pt x="0" y="57"/>
                      <a:pt x="6" y="47"/>
                      <a:pt x="16" y="39"/>
                    </a:cubicBezTo>
                    <a:cubicBezTo>
                      <a:pt x="31" y="27"/>
                      <a:pt x="50" y="20"/>
                      <a:pt x="69" y="14"/>
                    </a:cubicBezTo>
                    <a:cubicBezTo>
                      <a:pt x="94" y="7"/>
                      <a:pt x="119" y="3"/>
                      <a:pt x="145" y="2"/>
                    </a:cubicBezTo>
                    <a:cubicBezTo>
                      <a:pt x="179" y="0"/>
                      <a:pt x="212" y="2"/>
                      <a:pt x="245" y="10"/>
                    </a:cubicBezTo>
                    <a:cubicBezTo>
                      <a:pt x="267" y="14"/>
                      <a:pt x="288" y="21"/>
                      <a:pt x="307" y="33"/>
                    </a:cubicBezTo>
                    <a:cubicBezTo>
                      <a:pt x="315" y="38"/>
                      <a:pt x="322" y="43"/>
                      <a:pt x="327" y="51"/>
                    </a:cubicBezTo>
                    <a:cubicBezTo>
                      <a:pt x="331" y="56"/>
                      <a:pt x="332" y="62"/>
                      <a:pt x="332" y="68"/>
                    </a:cubicBezTo>
                    <a:cubicBezTo>
                      <a:pt x="332" y="118"/>
                      <a:pt x="332" y="168"/>
                      <a:pt x="332" y="218"/>
                    </a:cubicBezTo>
                    <a:close/>
                    <a:moveTo>
                      <a:pt x="168" y="94"/>
                    </a:moveTo>
                    <a:cubicBezTo>
                      <a:pt x="187" y="95"/>
                      <a:pt x="206" y="93"/>
                      <a:pt x="226" y="90"/>
                    </a:cubicBezTo>
                    <a:cubicBezTo>
                      <a:pt x="242" y="87"/>
                      <a:pt x="258" y="84"/>
                      <a:pt x="272" y="75"/>
                    </a:cubicBezTo>
                    <a:cubicBezTo>
                      <a:pt x="288" y="66"/>
                      <a:pt x="288" y="54"/>
                      <a:pt x="273" y="44"/>
                    </a:cubicBezTo>
                    <a:cubicBezTo>
                      <a:pt x="261" y="37"/>
                      <a:pt x="248" y="33"/>
                      <a:pt x="234" y="30"/>
                    </a:cubicBezTo>
                    <a:cubicBezTo>
                      <a:pt x="207" y="24"/>
                      <a:pt x="180" y="23"/>
                      <a:pt x="152" y="24"/>
                    </a:cubicBezTo>
                    <a:cubicBezTo>
                      <a:pt x="128" y="25"/>
                      <a:pt x="103" y="28"/>
                      <a:pt x="80" y="35"/>
                    </a:cubicBezTo>
                    <a:cubicBezTo>
                      <a:pt x="70" y="38"/>
                      <a:pt x="61" y="42"/>
                      <a:pt x="53" y="50"/>
                    </a:cubicBezTo>
                    <a:cubicBezTo>
                      <a:pt x="47" y="56"/>
                      <a:pt x="47" y="62"/>
                      <a:pt x="53" y="69"/>
                    </a:cubicBezTo>
                    <a:cubicBezTo>
                      <a:pt x="55" y="71"/>
                      <a:pt x="57" y="73"/>
                      <a:pt x="60" y="74"/>
                    </a:cubicBezTo>
                    <a:cubicBezTo>
                      <a:pt x="68" y="79"/>
                      <a:pt x="77" y="82"/>
                      <a:pt x="86" y="85"/>
                    </a:cubicBezTo>
                    <a:cubicBezTo>
                      <a:pt x="112" y="92"/>
                      <a:pt x="139" y="95"/>
                      <a:pt x="168" y="94"/>
                    </a:cubicBezTo>
                    <a:close/>
                    <a:moveTo>
                      <a:pt x="233" y="307"/>
                    </a:moveTo>
                    <a:cubicBezTo>
                      <a:pt x="233" y="314"/>
                      <a:pt x="233" y="320"/>
                      <a:pt x="233" y="325"/>
                    </a:cubicBezTo>
                    <a:cubicBezTo>
                      <a:pt x="233" y="336"/>
                      <a:pt x="230" y="339"/>
                      <a:pt x="221" y="342"/>
                    </a:cubicBezTo>
                    <a:cubicBezTo>
                      <a:pt x="218" y="342"/>
                      <a:pt x="217" y="343"/>
                      <a:pt x="217" y="346"/>
                    </a:cubicBezTo>
                    <a:cubicBezTo>
                      <a:pt x="217" y="351"/>
                      <a:pt x="217" y="356"/>
                      <a:pt x="217" y="361"/>
                    </a:cubicBezTo>
                    <a:cubicBezTo>
                      <a:pt x="217" y="364"/>
                      <a:pt x="218" y="365"/>
                      <a:pt x="221" y="365"/>
                    </a:cubicBezTo>
                    <a:cubicBezTo>
                      <a:pt x="229" y="365"/>
                      <a:pt x="237" y="364"/>
                      <a:pt x="245" y="361"/>
                    </a:cubicBezTo>
                    <a:cubicBezTo>
                      <a:pt x="253" y="358"/>
                      <a:pt x="259" y="352"/>
                      <a:pt x="262" y="344"/>
                    </a:cubicBezTo>
                    <a:cubicBezTo>
                      <a:pt x="265" y="335"/>
                      <a:pt x="266" y="326"/>
                      <a:pt x="266" y="318"/>
                    </a:cubicBezTo>
                    <a:cubicBezTo>
                      <a:pt x="266" y="307"/>
                      <a:pt x="266" y="297"/>
                      <a:pt x="266" y="286"/>
                    </a:cubicBezTo>
                    <a:cubicBezTo>
                      <a:pt x="266" y="278"/>
                      <a:pt x="270" y="274"/>
                      <a:pt x="278" y="274"/>
                    </a:cubicBezTo>
                    <a:cubicBezTo>
                      <a:pt x="281" y="275"/>
                      <a:pt x="281" y="273"/>
                      <a:pt x="281" y="270"/>
                    </a:cubicBezTo>
                    <a:cubicBezTo>
                      <a:pt x="281" y="262"/>
                      <a:pt x="281" y="254"/>
                      <a:pt x="281" y="246"/>
                    </a:cubicBezTo>
                    <a:cubicBezTo>
                      <a:pt x="281" y="244"/>
                      <a:pt x="281" y="242"/>
                      <a:pt x="278" y="242"/>
                    </a:cubicBezTo>
                    <a:cubicBezTo>
                      <a:pt x="269" y="243"/>
                      <a:pt x="266" y="240"/>
                      <a:pt x="266" y="230"/>
                    </a:cubicBezTo>
                    <a:cubicBezTo>
                      <a:pt x="266" y="220"/>
                      <a:pt x="267" y="210"/>
                      <a:pt x="265" y="200"/>
                    </a:cubicBezTo>
                    <a:cubicBezTo>
                      <a:pt x="264" y="189"/>
                      <a:pt x="259" y="180"/>
                      <a:pt x="249" y="175"/>
                    </a:cubicBezTo>
                    <a:cubicBezTo>
                      <a:pt x="240" y="171"/>
                      <a:pt x="231" y="169"/>
                      <a:pt x="221" y="169"/>
                    </a:cubicBezTo>
                    <a:cubicBezTo>
                      <a:pt x="218" y="169"/>
                      <a:pt x="217" y="170"/>
                      <a:pt x="217" y="173"/>
                    </a:cubicBezTo>
                    <a:cubicBezTo>
                      <a:pt x="217" y="177"/>
                      <a:pt x="217" y="182"/>
                      <a:pt x="217" y="186"/>
                    </a:cubicBezTo>
                    <a:cubicBezTo>
                      <a:pt x="217" y="195"/>
                      <a:pt x="217" y="194"/>
                      <a:pt x="225" y="194"/>
                    </a:cubicBezTo>
                    <a:cubicBezTo>
                      <a:pt x="231" y="194"/>
                      <a:pt x="233" y="196"/>
                      <a:pt x="233" y="202"/>
                    </a:cubicBezTo>
                    <a:cubicBezTo>
                      <a:pt x="233" y="203"/>
                      <a:pt x="233" y="204"/>
                      <a:pt x="233" y="205"/>
                    </a:cubicBezTo>
                    <a:cubicBezTo>
                      <a:pt x="233" y="214"/>
                      <a:pt x="233" y="222"/>
                      <a:pt x="233" y="231"/>
                    </a:cubicBezTo>
                    <a:cubicBezTo>
                      <a:pt x="234" y="242"/>
                      <a:pt x="235" y="252"/>
                      <a:pt x="247" y="257"/>
                    </a:cubicBezTo>
                    <a:cubicBezTo>
                      <a:pt x="250" y="258"/>
                      <a:pt x="248" y="260"/>
                      <a:pt x="247" y="261"/>
                    </a:cubicBezTo>
                    <a:cubicBezTo>
                      <a:pt x="239" y="266"/>
                      <a:pt x="236" y="274"/>
                      <a:pt x="234" y="282"/>
                    </a:cubicBezTo>
                    <a:cubicBezTo>
                      <a:pt x="233" y="291"/>
                      <a:pt x="233" y="300"/>
                      <a:pt x="233" y="307"/>
                    </a:cubicBezTo>
                    <a:close/>
                    <a:moveTo>
                      <a:pt x="71" y="307"/>
                    </a:moveTo>
                    <a:cubicBezTo>
                      <a:pt x="71" y="315"/>
                      <a:pt x="70" y="324"/>
                      <a:pt x="72" y="332"/>
                    </a:cubicBezTo>
                    <a:cubicBezTo>
                      <a:pt x="74" y="344"/>
                      <a:pt x="78" y="354"/>
                      <a:pt x="90" y="359"/>
                    </a:cubicBezTo>
                    <a:cubicBezTo>
                      <a:pt x="98" y="362"/>
                      <a:pt x="106" y="363"/>
                      <a:pt x="115" y="364"/>
                    </a:cubicBezTo>
                    <a:cubicBezTo>
                      <a:pt x="117" y="364"/>
                      <a:pt x="118" y="363"/>
                      <a:pt x="118" y="360"/>
                    </a:cubicBezTo>
                    <a:cubicBezTo>
                      <a:pt x="118" y="355"/>
                      <a:pt x="118" y="350"/>
                      <a:pt x="118" y="345"/>
                    </a:cubicBezTo>
                    <a:cubicBezTo>
                      <a:pt x="118" y="342"/>
                      <a:pt x="117" y="341"/>
                      <a:pt x="114" y="340"/>
                    </a:cubicBezTo>
                    <a:cubicBezTo>
                      <a:pt x="108" y="340"/>
                      <a:pt x="104" y="336"/>
                      <a:pt x="103" y="330"/>
                    </a:cubicBezTo>
                    <a:cubicBezTo>
                      <a:pt x="102" y="327"/>
                      <a:pt x="102" y="324"/>
                      <a:pt x="102" y="321"/>
                    </a:cubicBezTo>
                    <a:cubicBezTo>
                      <a:pt x="102" y="309"/>
                      <a:pt x="102" y="298"/>
                      <a:pt x="102" y="286"/>
                    </a:cubicBezTo>
                    <a:cubicBezTo>
                      <a:pt x="101" y="275"/>
                      <a:pt x="100" y="265"/>
                      <a:pt x="89" y="259"/>
                    </a:cubicBezTo>
                    <a:cubicBezTo>
                      <a:pt x="88" y="258"/>
                      <a:pt x="88" y="257"/>
                      <a:pt x="90" y="256"/>
                    </a:cubicBezTo>
                    <a:cubicBezTo>
                      <a:pt x="100" y="252"/>
                      <a:pt x="102" y="243"/>
                      <a:pt x="102" y="233"/>
                    </a:cubicBezTo>
                    <a:cubicBezTo>
                      <a:pt x="102" y="224"/>
                      <a:pt x="102" y="215"/>
                      <a:pt x="102" y="205"/>
                    </a:cubicBezTo>
                    <a:cubicBezTo>
                      <a:pt x="102" y="194"/>
                      <a:pt x="104" y="191"/>
                      <a:pt x="115" y="193"/>
                    </a:cubicBezTo>
                    <a:cubicBezTo>
                      <a:pt x="117" y="193"/>
                      <a:pt x="118" y="192"/>
                      <a:pt x="118" y="190"/>
                    </a:cubicBezTo>
                    <a:cubicBezTo>
                      <a:pt x="118" y="183"/>
                      <a:pt x="118" y="177"/>
                      <a:pt x="118" y="170"/>
                    </a:cubicBezTo>
                    <a:cubicBezTo>
                      <a:pt x="118" y="168"/>
                      <a:pt x="117" y="167"/>
                      <a:pt x="115" y="168"/>
                    </a:cubicBezTo>
                    <a:cubicBezTo>
                      <a:pt x="110" y="168"/>
                      <a:pt x="104" y="168"/>
                      <a:pt x="99" y="169"/>
                    </a:cubicBezTo>
                    <a:cubicBezTo>
                      <a:pt x="80" y="172"/>
                      <a:pt x="71" y="183"/>
                      <a:pt x="71" y="202"/>
                    </a:cubicBezTo>
                    <a:cubicBezTo>
                      <a:pt x="71" y="211"/>
                      <a:pt x="71" y="220"/>
                      <a:pt x="71" y="229"/>
                    </a:cubicBezTo>
                    <a:cubicBezTo>
                      <a:pt x="71" y="239"/>
                      <a:pt x="68" y="242"/>
                      <a:pt x="58" y="242"/>
                    </a:cubicBezTo>
                    <a:cubicBezTo>
                      <a:pt x="56" y="243"/>
                      <a:pt x="55" y="243"/>
                      <a:pt x="55" y="246"/>
                    </a:cubicBezTo>
                    <a:cubicBezTo>
                      <a:pt x="55" y="254"/>
                      <a:pt x="55" y="261"/>
                      <a:pt x="55" y="269"/>
                    </a:cubicBezTo>
                    <a:cubicBezTo>
                      <a:pt x="55" y="271"/>
                      <a:pt x="56" y="272"/>
                      <a:pt x="58" y="273"/>
                    </a:cubicBezTo>
                    <a:cubicBezTo>
                      <a:pt x="68" y="274"/>
                      <a:pt x="71" y="277"/>
                      <a:pt x="71" y="288"/>
                    </a:cubicBezTo>
                    <a:cubicBezTo>
                      <a:pt x="71" y="294"/>
                      <a:pt x="71" y="300"/>
                      <a:pt x="71" y="30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78" name="TextBox 77"/>
            <p:cNvSpPr txBox="1"/>
            <p:nvPr/>
          </p:nvSpPr>
          <p:spPr>
            <a:xfrm>
              <a:off x="5710376" y="2976533"/>
              <a:ext cx="1103744" cy="212258"/>
            </a:xfrm>
            <a:prstGeom prst="rect">
              <a:avLst/>
            </a:prstGeom>
            <a:solidFill>
              <a:schemeClr val="accent3">
                <a:lumMod val="75000"/>
              </a:schemeClr>
            </a:solidFill>
            <a:ln w="9525">
              <a:solidFill>
                <a:srgbClr val="E5F3F7"/>
              </a:solidFill>
            </a:ln>
          </p:spPr>
          <p:txBody>
            <a:bodyPr wrap="square" lIns="91440" tIns="0" rIns="91440" bIns="0" rtlCol="0" anchor="ctr"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0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PARTITION A</a:t>
              </a:r>
            </a:p>
          </p:txBody>
        </p:sp>
      </p:grpSp>
      <p:grpSp>
        <p:nvGrpSpPr>
          <p:cNvPr id="81" name="Group 80"/>
          <p:cNvGrpSpPr/>
          <p:nvPr/>
        </p:nvGrpSpPr>
        <p:grpSpPr>
          <a:xfrm>
            <a:off x="6164177" y="3631100"/>
            <a:ext cx="1397017" cy="1233083"/>
            <a:chOff x="5410864" y="1939090"/>
            <a:chExt cx="1397017" cy="1233083"/>
          </a:xfrm>
        </p:grpSpPr>
        <p:grpSp>
          <p:nvGrpSpPr>
            <p:cNvPr id="82" name="Group 81"/>
            <p:cNvGrpSpPr/>
            <p:nvPr/>
          </p:nvGrpSpPr>
          <p:grpSpPr>
            <a:xfrm>
              <a:off x="5410864" y="1939090"/>
              <a:ext cx="885759" cy="1163682"/>
              <a:chOff x="3159465" y="3188256"/>
              <a:chExt cx="1244097" cy="1617088"/>
            </a:xfrm>
          </p:grpSpPr>
          <p:sp>
            <p:nvSpPr>
              <p:cNvPr id="84" name="Rounded Rectangle 9"/>
              <p:cNvSpPr/>
              <p:nvPr/>
            </p:nvSpPr>
            <p:spPr bwMode="auto">
              <a:xfrm>
                <a:off x="3322637" y="3268662"/>
                <a:ext cx="990600" cy="1378901"/>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sp>
            <p:nvSpPr>
              <p:cNvPr id="85" name="Freeform 5"/>
              <p:cNvSpPr>
                <a:spLocks noEditPoints="1"/>
              </p:cNvSpPr>
              <p:nvPr/>
            </p:nvSpPr>
            <p:spPr bwMode="auto">
              <a:xfrm>
                <a:off x="3159465" y="3188256"/>
                <a:ext cx="1244097" cy="1617088"/>
              </a:xfrm>
              <a:custGeom>
                <a:avLst/>
                <a:gdLst>
                  <a:gd name="T0" fmla="*/ 333 w 333"/>
                  <a:gd name="T1" fmla="*/ 363 h 434"/>
                  <a:gd name="T2" fmla="*/ 260 w 333"/>
                  <a:gd name="T3" fmla="*/ 422 h 434"/>
                  <a:gd name="T4" fmla="*/ 76 w 333"/>
                  <a:gd name="T5" fmla="*/ 422 h 434"/>
                  <a:gd name="T6" fmla="*/ 10 w 333"/>
                  <a:gd name="T7" fmla="*/ 388 h 434"/>
                  <a:gd name="T8" fmla="*/ 0 w 333"/>
                  <a:gd name="T9" fmla="*/ 71 h 434"/>
                  <a:gd name="T10" fmla="*/ 69 w 333"/>
                  <a:gd name="T11" fmla="*/ 14 h 434"/>
                  <a:gd name="T12" fmla="*/ 245 w 333"/>
                  <a:gd name="T13" fmla="*/ 10 h 434"/>
                  <a:gd name="T14" fmla="*/ 327 w 333"/>
                  <a:gd name="T15" fmla="*/ 51 h 434"/>
                  <a:gd name="T16" fmla="*/ 332 w 333"/>
                  <a:gd name="T17" fmla="*/ 218 h 434"/>
                  <a:gd name="T18" fmla="*/ 226 w 333"/>
                  <a:gd name="T19" fmla="*/ 90 h 434"/>
                  <a:gd name="T20" fmla="*/ 273 w 333"/>
                  <a:gd name="T21" fmla="*/ 44 h 434"/>
                  <a:gd name="T22" fmla="*/ 152 w 333"/>
                  <a:gd name="T23" fmla="*/ 24 h 434"/>
                  <a:gd name="T24" fmla="*/ 53 w 333"/>
                  <a:gd name="T25" fmla="*/ 50 h 434"/>
                  <a:gd name="T26" fmla="*/ 60 w 333"/>
                  <a:gd name="T27" fmla="*/ 74 h 434"/>
                  <a:gd name="T28" fmla="*/ 168 w 333"/>
                  <a:gd name="T29" fmla="*/ 94 h 434"/>
                  <a:gd name="T30" fmla="*/ 233 w 333"/>
                  <a:gd name="T31" fmla="*/ 325 h 434"/>
                  <a:gd name="T32" fmla="*/ 217 w 333"/>
                  <a:gd name="T33" fmla="*/ 346 h 434"/>
                  <a:gd name="T34" fmla="*/ 221 w 333"/>
                  <a:gd name="T35" fmla="*/ 365 h 434"/>
                  <a:gd name="T36" fmla="*/ 262 w 333"/>
                  <a:gd name="T37" fmla="*/ 344 h 434"/>
                  <a:gd name="T38" fmla="*/ 266 w 333"/>
                  <a:gd name="T39" fmla="*/ 286 h 434"/>
                  <a:gd name="T40" fmla="*/ 281 w 333"/>
                  <a:gd name="T41" fmla="*/ 270 h 434"/>
                  <a:gd name="T42" fmla="*/ 278 w 333"/>
                  <a:gd name="T43" fmla="*/ 242 h 434"/>
                  <a:gd name="T44" fmla="*/ 265 w 333"/>
                  <a:gd name="T45" fmla="*/ 200 h 434"/>
                  <a:gd name="T46" fmla="*/ 221 w 333"/>
                  <a:gd name="T47" fmla="*/ 169 h 434"/>
                  <a:gd name="T48" fmla="*/ 217 w 333"/>
                  <a:gd name="T49" fmla="*/ 186 h 434"/>
                  <a:gd name="T50" fmla="*/ 233 w 333"/>
                  <a:gd name="T51" fmla="*/ 202 h 434"/>
                  <a:gd name="T52" fmla="*/ 233 w 333"/>
                  <a:gd name="T53" fmla="*/ 231 h 434"/>
                  <a:gd name="T54" fmla="*/ 247 w 333"/>
                  <a:gd name="T55" fmla="*/ 261 h 434"/>
                  <a:gd name="T56" fmla="*/ 233 w 333"/>
                  <a:gd name="T57" fmla="*/ 307 h 434"/>
                  <a:gd name="T58" fmla="*/ 72 w 333"/>
                  <a:gd name="T59" fmla="*/ 332 h 434"/>
                  <a:gd name="T60" fmla="*/ 115 w 333"/>
                  <a:gd name="T61" fmla="*/ 364 h 434"/>
                  <a:gd name="T62" fmla="*/ 118 w 333"/>
                  <a:gd name="T63" fmla="*/ 345 h 434"/>
                  <a:gd name="T64" fmla="*/ 103 w 333"/>
                  <a:gd name="T65" fmla="*/ 330 h 434"/>
                  <a:gd name="T66" fmla="*/ 102 w 333"/>
                  <a:gd name="T67" fmla="*/ 286 h 434"/>
                  <a:gd name="T68" fmla="*/ 90 w 333"/>
                  <a:gd name="T69" fmla="*/ 256 h 434"/>
                  <a:gd name="T70" fmla="*/ 102 w 333"/>
                  <a:gd name="T71" fmla="*/ 205 h 434"/>
                  <a:gd name="T72" fmla="*/ 118 w 333"/>
                  <a:gd name="T73" fmla="*/ 190 h 434"/>
                  <a:gd name="T74" fmla="*/ 115 w 333"/>
                  <a:gd name="T75" fmla="*/ 168 h 434"/>
                  <a:gd name="T76" fmla="*/ 71 w 333"/>
                  <a:gd name="T77" fmla="*/ 202 h 434"/>
                  <a:gd name="T78" fmla="*/ 58 w 333"/>
                  <a:gd name="T79" fmla="*/ 242 h 434"/>
                  <a:gd name="T80" fmla="*/ 55 w 333"/>
                  <a:gd name="T81" fmla="*/ 269 h 434"/>
                  <a:gd name="T82" fmla="*/ 71 w 333"/>
                  <a:gd name="T83" fmla="*/ 28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3" h="434">
                    <a:moveTo>
                      <a:pt x="332" y="218"/>
                    </a:moveTo>
                    <a:cubicBezTo>
                      <a:pt x="332" y="266"/>
                      <a:pt x="332" y="315"/>
                      <a:pt x="333" y="363"/>
                    </a:cubicBezTo>
                    <a:cubicBezTo>
                      <a:pt x="333" y="378"/>
                      <a:pt x="327" y="388"/>
                      <a:pt x="316" y="396"/>
                    </a:cubicBezTo>
                    <a:cubicBezTo>
                      <a:pt x="299" y="409"/>
                      <a:pt x="280" y="416"/>
                      <a:pt x="260" y="422"/>
                    </a:cubicBezTo>
                    <a:cubicBezTo>
                      <a:pt x="237" y="428"/>
                      <a:pt x="214" y="431"/>
                      <a:pt x="191" y="432"/>
                    </a:cubicBezTo>
                    <a:cubicBezTo>
                      <a:pt x="152" y="434"/>
                      <a:pt x="114" y="431"/>
                      <a:pt x="76" y="422"/>
                    </a:cubicBezTo>
                    <a:cubicBezTo>
                      <a:pt x="57" y="416"/>
                      <a:pt x="38" y="409"/>
                      <a:pt x="21" y="398"/>
                    </a:cubicBezTo>
                    <a:cubicBezTo>
                      <a:pt x="17" y="395"/>
                      <a:pt x="13" y="392"/>
                      <a:pt x="10" y="388"/>
                    </a:cubicBezTo>
                    <a:cubicBezTo>
                      <a:pt x="4" y="382"/>
                      <a:pt x="0" y="374"/>
                      <a:pt x="0" y="365"/>
                    </a:cubicBezTo>
                    <a:cubicBezTo>
                      <a:pt x="0" y="267"/>
                      <a:pt x="1" y="169"/>
                      <a:pt x="0" y="71"/>
                    </a:cubicBezTo>
                    <a:cubicBezTo>
                      <a:pt x="0" y="57"/>
                      <a:pt x="6" y="47"/>
                      <a:pt x="16" y="39"/>
                    </a:cubicBezTo>
                    <a:cubicBezTo>
                      <a:pt x="31" y="27"/>
                      <a:pt x="50" y="20"/>
                      <a:pt x="69" y="14"/>
                    </a:cubicBezTo>
                    <a:cubicBezTo>
                      <a:pt x="94" y="7"/>
                      <a:pt x="119" y="3"/>
                      <a:pt x="145" y="2"/>
                    </a:cubicBezTo>
                    <a:cubicBezTo>
                      <a:pt x="179" y="0"/>
                      <a:pt x="212" y="2"/>
                      <a:pt x="245" y="10"/>
                    </a:cubicBezTo>
                    <a:cubicBezTo>
                      <a:pt x="267" y="14"/>
                      <a:pt x="288" y="21"/>
                      <a:pt x="307" y="33"/>
                    </a:cubicBezTo>
                    <a:cubicBezTo>
                      <a:pt x="315" y="38"/>
                      <a:pt x="322" y="43"/>
                      <a:pt x="327" y="51"/>
                    </a:cubicBezTo>
                    <a:cubicBezTo>
                      <a:pt x="331" y="56"/>
                      <a:pt x="332" y="62"/>
                      <a:pt x="332" y="68"/>
                    </a:cubicBezTo>
                    <a:cubicBezTo>
                      <a:pt x="332" y="118"/>
                      <a:pt x="332" y="168"/>
                      <a:pt x="332" y="218"/>
                    </a:cubicBezTo>
                    <a:close/>
                    <a:moveTo>
                      <a:pt x="168" y="94"/>
                    </a:moveTo>
                    <a:cubicBezTo>
                      <a:pt x="187" y="95"/>
                      <a:pt x="206" y="93"/>
                      <a:pt x="226" y="90"/>
                    </a:cubicBezTo>
                    <a:cubicBezTo>
                      <a:pt x="242" y="87"/>
                      <a:pt x="258" y="84"/>
                      <a:pt x="272" y="75"/>
                    </a:cubicBezTo>
                    <a:cubicBezTo>
                      <a:pt x="288" y="66"/>
                      <a:pt x="288" y="54"/>
                      <a:pt x="273" y="44"/>
                    </a:cubicBezTo>
                    <a:cubicBezTo>
                      <a:pt x="261" y="37"/>
                      <a:pt x="248" y="33"/>
                      <a:pt x="234" y="30"/>
                    </a:cubicBezTo>
                    <a:cubicBezTo>
                      <a:pt x="207" y="24"/>
                      <a:pt x="180" y="23"/>
                      <a:pt x="152" y="24"/>
                    </a:cubicBezTo>
                    <a:cubicBezTo>
                      <a:pt x="128" y="25"/>
                      <a:pt x="103" y="28"/>
                      <a:pt x="80" y="35"/>
                    </a:cubicBezTo>
                    <a:cubicBezTo>
                      <a:pt x="70" y="38"/>
                      <a:pt x="61" y="42"/>
                      <a:pt x="53" y="50"/>
                    </a:cubicBezTo>
                    <a:cubicBezTo>
                      <a:pt x="47" y="56"/>
                      <a:pt x="47" y="62"/>
                      <a:pt x="53" y="69"/>
                    </a:cubicBezTo>
                    <a:cubicBezTo>
                      <a:pt x="55" y="71"/>
                      <a:pt x="57" y="73"/>
                      <a:pt x="60" y="74"/>
                    </a:cubicBezTo>
                    <a:cubicBezTo>
                      <a:pt x="68" y="79"/>
                      <a:pt x="77" y="82"/>
                      <a:pt x="86" y="85"/>
                    </a:cubicBezTo>
                    <a:cubicBezTo>
                      <a:pt x="112" y="92"/>
                      <a:pt x="139" y="95"/>
                      <a:pt x="168" y="94"/>
                    </a:cubicBezTo>
                    <a:close/>
                    <a:moveTo>
                      <a:pt x="233" y="307"/>
                    </a:moveTo>
                    <a:cubicBezTo>
                      <a:pt x="233" y="314"/>
                      <a:pt x="233" y="320"/>
                      <a:pt x="233" y="325"/>
                    </a:cubicBezTo>
                    <a:cubicBezTo>
                      <a:pt x="233" y="336"/>
                      <a:pt x="230" y="339"/>
                      <a:pt x="221" y="342"/>
                    </a:cubicBezTo>
                    <a:cubicBezTo>
                      <a:pt x="218" y="342"/>
                      <a:pt x="217" y="343"/>
                      <a:pt x="217" y="346"/>
                    </a:cubicBezTo>
                    <a:cubicBezTo>
                      <a:pt x="217" y="351"/>
                      <a:pt x="217" y="356"/>
                      <a:pt x="217" y="361"/>
                    </a:cubicBezTo>
                    <a:cubicBezTo>
                      <a:pt x="217" y="364"/>
                      <a:pt x="218" y="365"/>
                      <a:pt x="221" y="365"/>
                    </a:cubicBezTo>
                    <a:cubicBezTo>
                      <a:pt x="229" y="365"/>
                      <a:pt x="237" y="364"/>
                      <a:pt x="245" y="361"/>
                    </a:cubicBezTo>
                    <a:cubicBezTo>
                      <a:pt x="253" y="358"/>
                      <a:pt x="259" y="352"/>
                      <a:pt x="262" y="344"/>
                    </a:cubicBezTo>
                    <a:cubicBezTo>
                      <a:pt x="265" y="335"/>
                      <a:pt x="266" y="326"/>
                      <a:pt x="266" y="318"/>
                    </a:cubicBezTo>
                    <a:cubicBezTo>
                      <a:pt x="266" y="307"/>
                      <a:pt x="266" y="297"/>
                      <a:pt x="266" y="286"/>
                    </a:cubicBezTo>
                    <a:cubicBezTo>
                      <a:pt x="266" y="278"/>
                      <a:pt x="270" y="274"/>
                      <a:pt x="278" y="274"/>
                    </a:cubicBezTo>
                    <a:cubicBezTo>
                      <a:pt x="281" y="275"/>
                      <a:pt x="281" y="273"/>
                      <a:pt x="281" y="270"/>
                    </a:cubicBezTo>
                    <a:cubicBezTo>
                      <a:pt x="281" y="262"/>
                      <a:pt x="281" y="254"/>
                      <a:pt x="281" y="246"/>
                    </a:cubicBezTo>
                    <a:cubicBezTo>
                      <a:pt x="281" y="244"/>
                      <a:pt x="281" y="242"/>
                      <a:pt x="278" y="242"/>
                    </a:cubicBezTo>
                    <a:cubicBezTo>
                      <a:pt x="269" y="243"/>
                      <a:pt x="266" y="240"/>
                      <a:pt x="266" y="230"/>
                    </a:cubicBezTo>
                    <a:cubicBezTo>
                      <a:pt x="266" y="220"/>
                      <a:pt x="267" y="210"/>
                      <a:pt x="265" y="200"/>
                    </a:cubicBezTo>
                    <a:cubicBezTo>
                      <a:pt x="264" y="189"/>
                      <a:pt x="259" y="180"/>
                      <a:pt x="249" y="175"/>
                    </a:cubicBezTo>
                    <a:cubicBezTo>
                      <a:pt x="240" y="171"/>
                      <a:pt x="231" y="169"/>
                      <a:pt x="221" y="169"/>
                    </a:cubicBezTo>
                    <a:cubicBezTo>
                      <a:pt x="218" y="169"/>
                      <a:pt x="217" y="170"/>
                      <a:pt x="217" y="173"/>
                    </a:cubicBezTo>
                    <a:cubicBezTo>
                      <a:pt x="217" y="177"/>
                      <a:pt x="217" y="182"/>
                      <a:pt x="217" y="186"/>
                    </a:cubicBezTo>
                    <a:cubicBezTo>
                      <a:pt x="217" y="195"/>
                      <a:pt x="217" y="194"/>
                      <a:pt x="225" y="194"/>
                    </a:cubicBezTo>
                    <a:cubicBezTo>
                      <a:pt x="231" y="194"/>
                      <a:pt x="233" y="196"/>
                      <a:pt x="233" y="202"/>
                    </a:cubicBezTo>
                    <a:cubicBezTo>
                      <a:pt x="233" y="203"/>
                      <a:pt x="233" y="204"/>
                      <a:pt x="233" y="205"/>
                    </a:cubicBezTo>
                    <a:cubicBezTo>
                      <a:pt x="233" y="214"/>
                      <a:pt x="233" y="222"/>
                      <a:pt x="233" y="231"/>
                    </a:cubicBezTo>
                    <a:cubicBezTo>
                      <a:pt x="234" y="242"/>
                      <a:pt x="235" y="252"/>
                      <a:pt x="247" y="257"/>
                    </a:cubicBezTo>
                    <a:cubicBezTo>
                      <a:pt x="250" y="258"/>
                      <a:pt x="248" y="260"/>
                      <a:pt x="247" y="261"/>
                    </a:cubicBezTo>
                    <a:cubicBezTo>
                      <a:pt x="239" y="266"/>
                      <a:pt x="236" y="274"/>
                      <a:pt x="234" y="282"/>
                    </a:cubicBezTo>
                    <a:cubicBezTo>
                      <a:pt x="233" y="291"/>
                      <a:pt x="233" y="300"/>
                      <a:pt x="233" y="307"/>
                    </a:cubicBezTo>
                    <a:close/>
                    <a:moveTo>
                      <a:pt x="71" y="307"/>
                    </a:moveTo>
                    <a:cubicBezTo>
                      <a:pt x="71" y="315"/>
                      <a:pt x="70" y="324"/>
                      <a:pt x="72" y="332"/>
                    </a:cubicBezTo>
                    <a:cubicBezTo>
                      <a:pt x="74" y="344"/>
                      <a:pt x="78" y="354"/>
                      <a:pt x="90" y="359"/>
                    </a:cubicBezTo>
                    <a:cubicBezTo>
                      <a:pt x="98" y="362"/>
                      <a:pt x="106" y="363"/>
                      <a:pt x="115" y="364"/>
                    </a:cubicBezTo>
                    <a:cubicBezTo>
                      <a:pt x="117" y="364"/>
                      <a:pt x="118" y="363"/>
                      <a:pt x="118" y="360"/>
                    </a:cubicBezTo>
                    <a:cubicBezTo>
                      <a:pt x="118" y="355"/>
                      <a:pt x="118" y="350"/>
                      <a:pt x="118" y="345"/>
                    </a:cubicBezTo>
                    <a:cubicBezTo>
                      <a:pt x="118" y="342"/>
                      <a:pt x="117" y="341"/>
                      <a:pt x="114" y="340"/>
                    </a:cubicBezTo>
                    <a:cubicBezTo>
                      <a:pt x="108" y="340"/>
                      <a:pt x="104" y="336"/>
                      <a:pt x="103" y="330"/>
                    </a:cubicBezTo>
                    <a:cubicBezTo>
                      <a:pt x="102" y="327"/>
                      <a:pt x="102" y="324"/>
                      <a:pt x="102" y="321"/>
                    </a:cubicBezTo>
                    <a:cubicBezTo>
                      <a:pt x="102" y="309"/>
                      <a:pt x="102" y="298"/>
                      <a:pt x="102" y="286"/>
                    </a:cubicBezTo>
                    <a:cubicBezTo>
                      <a:pt x="101" y="275"/>
                      <a:pt x="100" y="265"/>
                      <a:pt x="89" y="259"/>
                    </a:cubicBezTo>
                    <a:cubicBezTo>
                      <a:pt x="88" y="258"/>
                      <a:pt x="88" y="257"/>
                      <a:pt x="90" y="256"/>
                    </a:cubicBezTo>
                    <a:cubicBezTo>
                      <a:pt x="100" y="252"/>
                      <a:pt x="102" y="243"/>
                      <a:pt x="102" y="233"/>
                    </a:cubicBezTo>
                    <a:cubicBezTo>
                      <a:pt x="102" y="224"/>
                      <a:pt x="102" y="215"/>
                      <a:pt x="102" y="205"/>
                    </a:cubicBezTo>
                    <a:cubicBezTo>
                      <a:pt x="102" y="194"/>
                      <a:pt x="104" y="191"/>
                      <a:pt x="115" y="193"/>
                    </a:cubicBezTo>
                    <a:cubicBezTo>
                      <a:pt x="117" y="193"/>
                      <a:pt x="118" y="192"/>
                      <a:pt x="118" y="190"/>
                    </a:cubicBezTo>
                    <a:cubicBezTo>
                      <a:pt x="118" y="183"/>
                      <a:pt x="118" y="177"/>
                      <a:pt x="118" y="170"/>
                    </a:cubicBezTo>
                    <a:cubicBezTo>
                      <a:pt x="118" y="168"/>
                      <a:pt x="117" y="167"/>
                      <a:pt x="115" y="168"/>
                    </a:cubicBezTo>
                    <a:cubicBezTo>
                      <a:pt x="110" y="168"/>
                      <a:pt x="104" y="168"/>
                      <a:pt x="99" y="169"/>
                    </a:cubicBezTo>
                    <a:cubicBezTo>
                      <a:pt x="80" y="172"/>
                      <a:pt x="71" y="183"/>
                      <a:pt x="71" y="202"/>
                    </a:cubicBezTo>
                    <a:cubicBezTo>
                      <a:pt x="71" y="211"/>
                      <a:pt x="71" y="220"/>
                      <a:pt x="71" y="229"/>
                    </a:cubicBezTo>
                    <a:cubicBezTo>
                      <a:pt x="71" y="239"/>
                      <a:pt x="68" y="242"/>
                      <a:pt x="58" y="242"/>
                    </a:cubicBezTo>
                    <a:cubicBezTo>
                      <a:pt x="56" y="243"/>
                      <a:pt x="55" y="243"/>
                      <a:pt x="55" y="246"/>
                    </a:cubicBezTo>
                    <a:cubicBezTo>
                      <a:pt x="55" y="254"/>
                      <a:pt x="55" y="261"/>
                      <a:pt x="55" y="269"/>
                    </a:cubicBezTo>
                    <a:cubicBezTo>
                      <a:pt x="55" y="271"/>
                      <a:pt x="56" y="272"/>
                      <a:pt x="58" y="273"/>
                    </a:cubicBezTo>
                    <a:cubicBezTo>
                      <a:pt x="68" y="274"/>
                      <a:pt x="71" y="277"/>
                      <a:pt x="71" y="288"/>
                    </a:cubicBezTo>
                    <a:cubicBezTo>
                      <a:pt x="71" y="294"/>
                      <a:pt x="71" y="300"/>
                      <a:pt x="71" y="30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83" name="TextBox 82"/>
            <p:cNvSpPr txBox="1"/>
            <p:nvPr/>
          </p:nvSpPr>
          <p:spPr>
            <a:xfrm>
              <a:off x="5710376" y="2959915"/>
              <a:ext cx="1097505" cy="212258"/>
            </a:xfrm>
            <a:prstGeom prst="rect">
              <a:avLst/>
            </a:prstGeom>
            <a:solidFill>
              <a:schemeClr val="accent3">
                <a:lumMod val="75000"/>
              </a:schemeClr>
            </a:solidFill>
            <a:ln w="9525">
              <a:solidFill>
                <a:srgbClr val="E5F3F7"/>
              </a:solidFill>
            </a:ln>
          </p:spPr>
          <p:txBody>
            <a:bodyPr wrap="square" lIns="91440" tIns="0" rIns="91440" bIns="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sz="1000" spc="7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r>
                <a:rPr lang="en-US" dirty="0"/>
                <a:t>PARTITION B</a:t>
              </a:r>
            </a:p>
          </p:txBody>
        </p:sp>
      </p:grpSp>
      <p:grpSp>
        <p:nvGrpSpPr>
          <p:cNvPr id="86" name="Group 85"/>
          <p:cNvGrpSpPr/>
          <p:nvPr/>
        </p:nvGrpSpPr>
        <p:grpSpPr>
          <a:xfrm>
            <a:off x="6158711" y="5177291"/>
            <a:ext cx="1402483" cy="1232913"/>
            <a:chOff x="5410864" y="1939090"/>
            <a:chExt cx="1402483" cy="1232913"/>
          </a:xfrm>
        </p:grpSpPr>
        <p:grpSp>
          <p:nvGrpSpPr>
            <p:cNvPr id="87" name="Group 86"/>
            <p:cNvGrpSpPr/>
            <p:nvPr/>
          </p:nvGrpSpPr>
          <p:grpSpPr>
            <a:xfrm>
              <a:off x="5410864" y="1939090"/>
              <a:ext cx="885759" cy="1163682"/>
              <a:chOff x="3159465" y="3188256"/>
              <a:chExt cx="1244097" cy="1617088"/>
            </a:xfrm>
          </p:grpSpPr>
          <p:sp>
            <p:nvSpPr>
              <p:cNvPr id="91" name="Rounded Rectangle 9"/>
              <p:cNvSpPr/>
              <p:nvPr/>
            </p:nvSpPr>
            <p:spPr bwMode="auto">
              <a:xfrm>
                <a:off x="3322637" y="3268662"/>
                <a:ext cx="990600" cy="1378901"/>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sp>
            <p:nvSpPr>
              <p:cNvPr id="92" name="Freeform 5"/>
              <p:cNvSpPr>
                <a:spLocks noEditPoints="1"/>
              </p:cNvSpPr>
              <p:nvPr/>
            </p:nvSpPr>
            <p:spPr bwMode="auto">
              <a:xfrm>
                <a:off x="3159465" y="3188256"/>
                <a:ext cx="1244097" cy="1617088"/>
              </a:xfrm>
              <a:custGeom>
                <a:avLst/>
                <a:gdLst>
                  <a:gd name="T0" fmla="*/ 333 w 333"/>
                  <a:gd name="T1" fmla="*/ 363 h 434"/>
                  <a:gd name="T2" fmla="*/ 260 w 333"/>
                  <a:gd name="T3" fmla="*/ 422 h 434"/>
                  <a:gd name="T4" fmla="*/ 76 w 333"/>
                  <a:gd name="T5" fmla="*/ 422 h 434"/>
                  <a:gd name="T6" fmla="*/ 10 w 333"/>
                  <a:gd name="T7" fmla="*/ 388 h 434"/>
                  <a:gd name="T8" fmla="*/ 0 w 333"/>
                  <a:gd name="T9" fmla="*/ 71 h 434"/>
                  <a:gd name="T10" fmla="*/ 69 w 333"/>
                  <a:gd name="T11" fmla="*/ 14 h 434"/>
                  <a:gd name="T12" fmla="*/ 245 w 333"/>
                  <a:gd name="T13" fmla="*/ 10 h 434"/>
                  <a:gd name="T14" fmla="*/ 327 w 333"/>
                  <a:gd name="T15" fmla="*/ 51 h 434"/>
                  <a:gd name="T16" fmla="*/ 332 w 333"/>
                  <a:gd name="T17" fmla="*/ 218 h 434"/>
                  <a:gd name="T18" fmla="*/ 226 w 333"/>
                  <a:gd name="T19" fmla="*/ 90 h 434"/>
                  <a:gd name="T20" fmla="*/ 273 w 333"/>
                  <a:gd name="T21" fmla="*/ 44 h 434"/>
                  <a:gd name="T22" fmla="*/ 152 w 333"/>
                  <a:gd name="T23" fmla="*/ 24 h 434"/>
                  <a:gd name="T24" fmla="*/ 53 w 333"/>
                  <a:gd name="T25" fmla="*/ 50 h 434"/>
                  <a:gd name="T26" fmla="*/ 60 w 333"/>
                  <a:gd name="T27" fmla="*/ 74 h 434"/>
                  <a:gd name="T28" fmla="*/ 168 w 333"/>
                  <a:gd name="T29" fmla="*/ 94 h 434"/>
                  <a:gd name="T30" fmla="*/ 233 w 333"/>
                  <a:gd name="T31" fmla="*/ 325 h 434"/>
                  <a:gd name="T32" fmla="*/ 217 w 333"/>
                  <a:gd name="T33" fmla="*/ 346 h 434"/>
                  <a:gd name="T34" fmla="*/ 221 w 333"/>
                  <a:gd name="T35" fmla="*/ 365 h 434"/>
                  <a:gd name="T36" fmla="*/ 262 w 333"/>
                  <a:gd name="T37" fmla="*/ 344 h 434"/>
                  <a:gd name="T38" fmla="*/ 266 w 333"/>
                  <a:gd name="T39" fmla="*/ 286 h 434"/>
                  <a:gd name="T40" fmla="*/ 281 w 333"/>
                  <a:gd name="T41" fmla="*/ 270 h 434"/>
                  <a:gd name="T42" fmla="*/ 278 w 333"/>
                  <a:gd name="T43" fmla="*/ 242 h 434"/>
                  <a:gd name="T44" fmla="*/ 265 w 333"/>
                  <a:gd name="T45" fmla="*/ 200 h 434"/>
                  <a:gd name="T46" fmla="*/ 221 w 333"/>
                  <a:gd name="T47" fmla="*/ 169 h 434"/>
                  <a:gd name="T48" fmla="*/ 217 w 333"/>
                  <a:gd name="T49" fmla="*/ 186 h 434"/>
                  <a:gd name="T50" fmla="*/ 233 w 333"/>
                  <a:gd name="T51" fmla="*/ 202 h 434"/>
                  <a:gd name="T52" fmla="*/ 233 w 333"/>
                  <a:gd name="T53" fmla="*/ 231 h 434"/>
                  <a:gd name="T54" fmla="*/ 247 w 333"/>
                  <a:gd name="T55" fmla="*/ 261 h 434"/>
                  <a:gd name="T56" fmla="*/ 233 w 333"/>
                  <a:gd name="T57" fmla="*/ 307 h 434"/>
                  <a:gd name="T58" fmla="*/ 72 w 333"/>
                  <a:gd name="T59" fmla="*/ 332 h 434"/>
                  <a:gd name="T60" fmla="*/ 115 w 333"/>
                  <a:gd name="T61" fmla="*/ 364 h 434"/>
                  <a:gd name="T62" fmla="*/ 118 w 333"/>
                  <a:gd name="T63" fmla="*/ 345 h 434"/>
                  <a:gd name="T64" fmla="*/ 103 w 333"/>
                  <a:gd name="T65" fmla="*/ 330 h 434"/>
                  <a:gd name="T66" fmla="*/ 102 w 333"/>
                  <a:gd name="T67" fmla="*/ 286 h 434"/>
                  <a:gd name="T68" fmla="*/ 90 w 333"/>
                  <a:gd name="T69" fmla="*/ 256 h 434"/>
                  <a:gd name="T70" fmla="*/ 102 w 333"/>
                  <a:gd name="T71" fmla="*/ 205 h 434"/>
                  <a:gd name="T72" fmla="*/ 118 w 333"/>
                  <a:gd name="T73" fmla="*/ 190 h 434"/>
                  <a:gd name="T74" fmla="*/ 115 w 333"/>
                  <a:gd name="T75" fmla="*/ 168 h 434"/>
                  <a:gd name="T76" fmla="*/ 71 w 333"/>
                  <a:gd name="T77" fmla="*/ 202 h 434"/>
                  <a:gd name="T78" fmla="*/ 58 w 333"/>
                  <a:gd name="T79" fmla="*/ 242 h 434"/>
                  <a:gd name="T80" fmla="*/ 55 w 333"/>
                  <a:gd name="T81" fmla="*/ 269 h 434"/>
                  <a:gd name="T82" fmla="*/ 71 w 333"/>
                  <a:gd name="T83" fmla="*/ 28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3" h="434">
                    <a:moveTo>
                      <a:pt x="332" y="218"/>
                    </a:moveTo>
                    <a:cubicBezTo>
                      <a:pt x="332" y="266"/>
                      <a:pt x="332" y="315"/>
                      <a:pt x="333" y="363"/>
                    </a:cubicBezTo>
                    <a:cubicBezTo>
                      <a:pt x="333" y="378"/>
                      <a:pt x="327" y="388"/>
                      <a:pt x="316" y="396"/>
                    </a:cubicBezTo>
                    <a:cubicBezTo>
                      <a:pt x="299" y="409"/>
                      <a:pt x="280" y="416"/>
                      <a:pt x="260" y="422"/>
                    </a:cubicBezTo>
                    <a:cubicBezTo>
                      <a:pt x="237" y="428"/>
                      <a:pt x="214" y="431"/>
                      <a:pt x="191" y="432"/>
                    </a:cubicBezTo>
                    <a:cubicBezTo>
                      <a:pt x="152" y="434"/>
                      <a:pt x="114" y="431"/>
                      <a:pt x="76" y="422"/>
                    </a:cubicBezTo>
                    <a:cubicBezTo>
                      <a:pt x="57" y="416"/>
                      <a:pt x="38" y="409"/>
                      <a:pt x="21" y="398"/>
                    </a:cubicBezTo>
                    <a:cubicBezTo>
                      <a:pt x="17" y="395"/>
                      <a:pt x="13" y="392"/>
                      <a:pt x="10" y="388"/>
                    </a:cubicBezTo>
                    <a:cubicBezTo>
                      <a:pt x="4" y="382"/>
                      <a:pt x="0" y="374"/>
                      <a:pt x="0" y="365"/>
                    </a:cubicBezTo>
                    <a:cubicBezTo>
                      <a:pt x="0" y="267"/>
                      <a:pt x="1" y="169"/>
                      <a:pt x="0" y="71"/>
                    </a:cubicBezTo>
                    <a:cubicBezTo>
                      <a:pt x="0" y="57"/>
                      <a:pt x="6" y="47"/>
                      <a:pt x="16" y="39"/>
                    </a:cubicBezTo>
                    <a:cubicBezTo>
                      <a:pt x="31" y="27"/>
                      <a:pt x="50" y="20"/>
                      <a:pt x="69" y="14"/>
                    </a:cubicBezTo>
                    <a:cubicBezTo>
                      <a:pt x="94" y="7"/>
                      <a:pt x="119" y="3"/>
                      <a:pt x="145" y="2"/>
                    </a:cubicBezTo>
                    <a:cubicBezTo>
                      <a:pt x="179" y="0"/>
                      <a:pt x="212" y="2"/>
                      <a:pt x="245" y="10"/>
                    </a:cubicBezTo>
                    <a:cubicBezTo>
                      <a:pt x="267" y="14"/>
                      <a:pt x="288" y="21"/>
                      <a:pt x="307" y="33"/>
                    </a:cubicBezTo>
                    <a:cubicBezTo>
                      <a:pt x="315" y="38"/>
                      <a:pt x="322" y="43"/>
                      <a:pt x="327" y="51"/>
                    </a:cubicBezTo>
                    <a:cubicBezTo>
                      <a:pt x="331" y="56"/>
                      <a:pt x="332" y="62"/>
                      <a:pt x="332" y="68"/>
                    </a:cubicBezTo>
                    <a:cubicBezTo>
                      <a:pt x="332" y="118"/>
                      <a:pt x="332" y="168"/>
                      <a:pt x="332" y="218"/>
                    </a:cubicBezTo>
                    <a:close/>
                    <a:moveTo>
                      <a:pt x="168" y="94"/>
                    </a:moveTo>
                    <a:cubicBezTo>
                      <a:pt x="187" y="95"/>
                      <a:pt x="206" y="93"/>
                      <a:pt x="226" y="90"/>
                    </a:cubicBezTo>
                    <a:cubicBezTo>
                      <a:pt x="242" y="87"/>
                      <a:pt x="258" y="84"/>
                      <a:pt x="272" y="75"/>
                    </a:cubicBezTo>
                    <a:cubicBezTo>
                      <a:pt x="288" y="66"/>
                      <a:pt x="288" y="54"/>
                      <a:pt x="273" y="44"/>
                    </a:cubicBezTo>
                    <a:cubicBezTo>
                      <a:pt x="261" y="37"/>
                      <a:pt x="248" y="33"/>
                      <a:pt x="234" y="30"/>
                    </a:cubicBezTo>
                    <a:cubicBezTo>
                      <a:pt x="207" y="24"/>
                      <a:pt x="180" y="23"/>
                      <a:pt x="152" y="24"/>
                    </a:cubicBezTo>
                    <a:cubicBezTo>
                      <a:pt x="128" y="25"/>
                      <a:pt x="103" y="28"/>
                      <a:pt x="80" y="35"/>
                    </a:cubicBezTo>
                    <a:cubicBezTo>
                      <a:pt x="70" y="38"/>
                      <a:pt x="61" y="42"/>
                      <a:pt x="53" y="50"/>
                    </a:cubicBezTo>
                    <a:cubicBezTo>
                      <a:pt x="47" y="56"/>
                      <a:pt x="47" y="62"/>
                      <a:pt x="53" y="69"/>
                    </a:cubicBezTo>
                    <a:cubicBezTo>
                      <a:pt x="55" y="71"/>
                      <a:pt x="57" y="73"/>
                      <a:pt x="60" y="74"/>
                    </a:cubicBezTo>
                    <a:cubicBezTo>
                      <a:pt x="68" y="79"/>
                      <a:pt x="77" y="82"/>
                      <a:pt x="86" y="85"/>
                    </a:cubicBezTo>
                    <a:cubicBezTo>
                      <a:pt x="112" y="92"/>
                      <a:pt x="139" y="95"/>
                      <a:pt x="168" y="94"/>
                    </a:cubicBezTo>
                    <a:close/>
                    <a:moveTo>
                      <a:pt x="233" y="307"/>
                    </a:moveTo>
                    <a:cubicBezTo>
                      <a:pt x="233" y="314"/>
                      <a:pt x="233" y="320"/>
                      <a:pt x="233" y="325"/>
                    </a:cubicBezTo>
                    <a:cubicBezTo>
                      <a:pt x="233" y="336"/>
                      <a:pt x="230" y="339"/>
                      <a:pt x="221" y="342"/>
                    </a:cubicBezTo>
                    <a:cubicBezTo>
                      <a:pt x="218" y="342"/>
                      <a:pt x="217" y="343"/>
                      <a:pt x="217" y="346"/>
                    </a:cubicBezTo>
                    <a:cubicBezTo>
                      <a:pt x="217" y="351"/>
                      <a:pt x="217" y="356"/>
                      <a:pt x="217" y="361"/>
                    </a:cubicBezTo>
                    <a:cubicBezTo>
                      <a:pt x="217" y="364"/>
                      <a:pt x="218" y="365"/>
                      <a:pt x="221" y="365"/>
                    </a:cubicBezTo>
                    <a:cubicBezTo>
                      <a:pt x="229" y="365"/>
                      <a:pt x="237" y="364"/>
                      <a:pt x="245" y="361"/>
                    </a:cubicBezTo>
                    <a:cubicBezTo>
                      <a:pt x="253" y="358"/>
                      <a:pt x="259" y="352"/>
                      <a:pt x="262" y="344"/>
                    </a:cubicBezTo>
                    <a:cubicBezTo>
                      <a:pt x="265" y="335"/>
                      <a:pt x="266" y="326"/>
                      <a:pt x="266" y="318"/>
                    </a:cubicBezTo>
                    <a:cubicBezTo>
                      <a:pt x="266" y="307"/>
                      <a:pt x="266" y="297"/>
                      <a:pt x="266" y="286"/>
                    </a:cubicBezTo>
                    <a:cubicBezTo>
                      <a:pt x="266" y="278"/>
                      <a:pt x="270" y="274"/>
                      <a:pt x="278" y="274"/>
                    </a:cubicBezTo>
                    <a:cubicBezTo>
                      <a:pt x="281" y="275"/>
                      <a:pt x="281" y="273"/>
                      <a:pt x="281" y="270"/>
                    </a:cubicBezTo>
                    <a:cubicBezTo>
                      <a:pt x="281" y="262"/>
                      <a:pt x="281" y="254"/>
                      <a:pt x="281" y="246"/>
                    </a:cubicBezTo>
                    <a:cubicBezTo>
                      <a:pt x="281" y="244"/>
                      <a:pt x="281" y="242"/>
                      <a:pt x="278" y="242"/>
                    </a:cubicBezTo>
                    <a:cubicBezTo>
                      <a:pt x="269" y="243"/>
                      <a:pt x="266" y="240"/>
                      <a:pt x="266" y="230"/>
                    </a:cubicBezTo>
                    <a:cubicBezTo>
                      <a:pt x="266" y="220"/>
                      <a:pt x="267" y="210"/>
                      <a:pt x="265" y="200"/>
                    </a:cubicBezTo>
                    <a:cubicBezTo>
                      <a:pt x="264" y="189"/>
                      <a:pt x="259" y="180"/>
                      <a:pt x="249" y="175"/>
                    </a:cubicBezTo>
                    <a:cubicBezTo>
                      <a:pt x="240" y="171"/>
                      <a:pt x="231" y="169"/>
                      <a:pt x="221" y="169"/>
                    </a:cubicBezTo>
                    <a:cubicBezTo>
                      <a:pt x="218" y="169"/>
                      <a:pt x="217" y="170"/>
                      <a:pt x="217" y="173"/>
                    </a:cubicBezTo>
                    <a:cubicBezTo>
                      <a:pt x="217" y="177"/>
                      <a:pt x="217" y="182"/>
                      <a:pt x="217" y="186"/>
                    </a:cubicBezTo>
                    <a:cubicBezTo>
                      <a:pt x="217" y="195"/>
                      <a:pt x="217" y="194"/>
                      <a:pt x="225" y="194"/>
                    </a:cubicBezTo>
                    <a:cubicBezTo>
                      <a:pt x="231" y="194"/>
                      <a:pt x="233" y="196"/>
                      <a:pt x="233" y="202"/>
                    </a:cubicBezTo>
                    <a:cubicBezTo>
                      <a:pt x="233" y="203"/>
                      <a:pt x="233" y="204"/>
                      <a:pt x="233" y="205"/>
                    </a:cubicBezTo>
                    <a:cubicBezTo>
                      <a:pt x="233" y="214"/>
                      <a:pt x="233" y="222"/>
                      <a:pt x="233" y="231"/>
                    </a:cubicBezTo>
                    <a:cubicBezTo>
                      <a:pt x="234" y="242"/>
                      <a:pt x="235" y="252"/>
                      <a:pt x="247" y="257"/>
                    </a:cubicBezTo>
                    <a:cubicBezTo>
                      <a:pt x="250" y="258"/>
                      <a:pt x="248" y="260"/>
                      <a:pt x="247" y="261"/>
                    </a:cubicBezTo>
                    <a:cubicBezTo>
                      <a:pt x="239" y="266"/>
                      <a:pt x="236" y="274"/>
                      <a:pt x="234" y="282"/>
                    </a:cubicBezTo>
                    <a:cubicBezTo>
                      <a:pt x="233" y="291"/>
                      <a:pt x="233" y="300"/>
                      <a:pt x="233" y="307"/>
                    </a:cubicBezTo>
                    <a:close/>
                    <a:moveTo>
                      <a:pt x="71" y="307"/>
                    </a:moveTo>
                    <a:cubicBezTo>
                      <a:pt x="71" y="315"/>
                      <a:pt x="70" y="324"/>
                      <a:pt x="72" y="332"/>
                    </a:cubicBezTo>
                    <a:cubicBezTo>
                      <a:pt x="74" y="344"/>
                      <a:pt x="78" y="354"/>
                      <a:pt x="90" y="359"/>
                    </a:cubicBezTo>
                    <a:cubicBezTo>
                      <a:pt x="98" y="362"/>
                      <a:pt x="106" y="363"/>
                      <a:pt x="115" y="364"/>
                    </a:cubicBezTo>
                    <a:cubicBezTo>
                      <a:pt x="117" y="364"/>
                      <a:pt x="118" y="363"/>
                      <a:pt x="118" y="360"/>
                    </a:cubicBezTo>
                    <a:cubicBezTo>
                      <a:pt x="118" y="355"/>
                      <a:pt x="118" y="350"/>
                      <a:pt x="118" y="345"/>
                    </a:cubicBezTo>
                    <a:cubicBezTo>
                      <a:pt x="118" y="342"/>
                      <a:pt x="117" y="341"/>
                      <a:pt x="114" y="340"/>
                    </a:cubicBezTo>
                    <a:cubicBezTo>
                      <a:pt x="108" y="340"/>
                      <a:pt x="104" y="336"/>
                      <a:pt x="103" y="330"/>
                    </a:cubicBezTo>
                    <a:cubicBezTo>
                      <a:pt x="102" y="327"/>
                      <a:pt x="102" y="324"/>
                      <a:pt x="102" y="321"/>
                    </a:cubicBezTo>
                    <a:cubicBezTo>
                      <a:pt x="102" y="309"/>
                      <a:pt x="102" y="298"/>
                      <a:pt x="102" y="286"/>
                    </a:cubicBezTo>
                    <a:cubicBezTo>
                      <a:pt x="101" y="275"/>
                      <a:pt x="100" y="265"/>
                      <a:pt x="89" y="259"/>
                    </a:cubicBezTo>
                    <a:cubicBezTo>
                      <a:pt x="88" y="258"/>
                      <a:pt x="88" y="257"/>
                      <a:pt x="90" y="256"/>
                    </a:cubicBezTo>
                    <a:cubicBezTo>
                      <a:pt x="100" y="252"/>
                      <a:pt x="102" y="243"/>
                      <a:pt x="102" y="233"/>
                    </a:cubicBezTo>
                    <a:cubicBezTo>
                      <a:pt x="102" y="224"/>
                      <a:pt x="102" y="215"/>
                      <a:pt x="102" y="205"/>
                    </a:cubicBezTo>
                    <a:cubicBezTo>
                      <a:pt x="102" y="194"/>
                      <a:pt x="104" y="191"/>
                      <a:pt x="115" y="193"/>
                    </a:cubicBezTo>
                    <a:cubicBezTo>
                      <a:pt x="117" y="193"/>
                      <a:pt x="118" y="192"/>
                      <a:pt x="118" y="190"/>
                    </a:cubicBezTo>
                    <a:cubicBezTo>
                      <a:pt x="118" y="183"/>
                      <a:pt x="118" y="177"/>
                      <a:pt x="118" y="170"/>
                    </a:cubicBezTo>
                    <a:cubicBezTo>
                      <a:pt x="118" y="168"/>
                      <a:pt x="117" y="167"/>
                      <a:pt x="115" y="168"/>
                    </a:cubicBezTo>
                    <a:cubicBezTo>
                      <a:pt x="110" y="168"/>
                      <a:pt x="104" y="168"/>
                      <a:pt x="99" y="169"/>
                    </a:cubicBezTo>
                    <a:cubicBezTo>
                      <a:pt x="80" y="172"/>
                      <a:pt x="71" y="183"/>
                      <a:pt x="71" y="202"/>
                    </a:cubicBezTo>
                    <a:cubicBezTo>
                      <a:pt x="71" y="211"/>
                      <a:pt x="71" y="220"/>
                      <a:pt x="71" y="229"/>
                    </a:cubicBezTo>
                    <a:cubicBezTo>
                      <a:pt x="71" y="239"/>
                      <a:pt x="68" y="242"/>
                      <a:pt x="58" y="242"/>
                    </a:cubicBezTo>
                    <a:cubicBezTo>
                      <a:pt x="56" y="243"/>
                      <a:pt x="55" y="243"/>
                      <a:pt x="55" y="246"/>
                    </a:cubicBezTo>
                    <a:cubicBezTo>
                      <a:pt x="55" y="254"/>
                      <a:pt x="55" y="261"/>
                      <a:pt x="55" y="269"/>
                    </a:cubicBezTo>
                    <a:cubicBezTo>
                      <a:pt x="55" y="271"/>
                      <a:pt x="56" y="272"/>
                      <a:pt x="58" y="273"/>
                    </a:cubicBezTo>
                    <a:cubicBezTo>
                      <a:pt x="68" y="274"/>
                      <a:pt x="71" y="277"/>
                      <a:pt x="71" y="288"/>
                    </a:cubicBezTo>
                    <a:cubicBezTo>
                      <a:pt x="71" y="294"/>
                      <a:pt x="71" y="300"/>
                      <a:pt x="71" y="30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90" name="TextBox 89"/>
            <p:cNvSpPr txBox="1"/>
            <p:nvPr/>
          </p:nvSpPr>
          <p:spPr>
            <a:xfrm>
              <a:off x="5721308" y="2959745"/>
              <a:ext cx="1092039" cy="212258"/>
            </a:xfrm>
            <a:prstGeom prst="rect">
              <a:avLst/>
            </a:prstGeom>
            <a:solidFill>
              <a:schemeClr val="accent3">
                <a:lumMod val="75000"/>
              </a:schemeClr>
            </a:solidFill>
            <a:ln w="9525">
              <a:solidFill>
                <a:srgbClr val="E5F3F7"/>
              </a:solidFill>
            </a:ln>
          </p:spPr>
          <p:txBody>
            <a:bodyPr wrap="square" lIns="91440" tIns="0" rIns="91440" bIns="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sz="1000" spc="7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r>
                <a:rPr lang="en-US" dirty="0"/>
                <a:t>PARTITION C</a:t>
              </a:r>
            </a:p>
          </p:txBody>
        </p:sp>
      </p:grpSp>
      <p:cxnSp>
        <p:nvCxnSpPr>
          <p:cNvPr id="93" name="Straight Connector 92"/>
          <p:cNvCxnSpPr/>
          <p:nvPr/>
        </p:nvCxnSpPr>
        <p:spPr>
          <a:xfrm flipH="1">
            <a:off x="5344486" y="2945020"/>
            <a:ext cx="814225" cy="1306390"/>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5344486" y="4251410"/>
            <a:ext cx="814225" cy="0"/>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5344486" y="4251410"/>
            <a:ext cx="814225" cy="1466998"/>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3779465" y="5789827"/>
            <a:ext cx="1910151" cy="375195"/>
            <a:chOff x="7429314" y="2716753"/>
            <a:chExt cx="1910151" cy="375195"/>
          </a:xfrm>
          <a:solidFill>
            <a:srgbClr val="A9CF0B"/>
          </a:solidFill>
        </p:grpSpPr>
        <p:sp>
          <p:nvSpPr>
            <p:cNvPr id="107" name="Freeform: Shape 106"/>
            <p:cNvSpPr/>
            <p:nvPr/>
          </p:nvSpPr>
          <p:spPr>
            <a:xfrm>
              <a:off x="7429314" y="2717044"/>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08" name="Rectangle 107"/>
            <p:cNvSpPr/>
            <p:nvPr/>
          </p:nvSpPr>
          <p:spPr>
            <a:xfrm>
              <a:off x="7493187" y="2716753"/>
              <a:ext cx="1846278" cy="375195"/>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PARTITION SCALE</a:t>
              </a:r>
            </a:p>
          </p:txBody>
        </p:sp>
      </p:grpSp>
      <p:sp>
        <p:nvSpPr>
          <p:cNvPr id="109" name="Oval 108"/>
          <p:cNvSpPr/>
          <p:nvPr/>
        </p:nvSpPr>
        <p:spPr>
          <a:xfrm>
            <a:off x="3223165" y="5667093"/>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0" name="Connector: Elbow 109"/>
          <p:cNvCxnSpPr/>
          <p:nvPr/>
        </p:nvCxnSpPr>
        <p:spPr>
          <a:xfrm rot="10800000">
            <a:off x="2761777" y="5119409"/>
            <a:ext cx="3396934" cy="607780"/>
          </a:xfrm>
          <a:prstGeom prst="bentConnector3">
            <a:avLst>
              <a:gd name="adj1" fmla="val 697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p:cNvSpPr/>
          <p:nvPr/>
        </p:nvSpPr>
        <p:spPr bwMode="auto">
          <a:xfrm>
            <a:off x="3879871" y="5127335"/>
            <a:ext cx="492333" cy="49233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3" name="Freeform 302"/>
          <p:cNvSpPr/>
          <p:nvPr/>
        </p:nvSpPr>
        <p:spPr bwMode="auto">
          <a:xfrm>
            <a:off x="3860757" y="5100658"/>
            <a:ext cx="545686" cy="545686"/>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4" name="Group 113"/>
          <p:cNvGrpSpPr/>
          <p:nvPr/>
        </p:nvGrpSpPr>
        <p:grpSpPr>
          <a:xfrm>
            <a:off x="7045409" y="4008977"/>
            <a:ext cx="437786" cy="531012"/>
            <a:chOff x="1373003" y="3722343"/>
            <a:chExt cx="506079" cy="613849"/>
          </a:xfrm>
        </p:grpSpPr>
        <p:sp>
          <p:nvSpPr>
            <p:cNvPr id="115" name="Rectangle 21"/>
            <p:cNvSpPr/>
            <p:nvPr/>
          </p:nvSpPr>
          <p:spPr>
            <a:xfrm>
              <a:off x="1396424" y="3727807"/>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TextBox 115"/>
            <p:cNvSpPr txBox="1"/>
            <p:nvPr/>
          </p:nvSpPr>
          <p:spPr>
            <a:xfrm>
              <a:off x="1373003" y="3722343"/>
              <a:ext cx="506079" cy="613849"/>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5" name="TextBox 134"/>
          <p:cNvSpPr txBox="1"/>
          <p:nvPr/>
        </p:nvSpPr>
        <p:spPr>
          <a:xfrm>
            <a:off x="4883799" y="2900406"/>
            <a:ext cx="1054355" cy="492443"/>
          </a:xfrm>
          <a:prstGeom prst="rect">
            <a:avLst/>
          </a:prstGeom>
          <a:noFill/>
        </p:spPr>
        <p:txBody>
          <a:bodyPr wrap="square" lIns="0" tIns="0" rIns="0" bIns="0" rtlCol="0">
            <a:spAutoFit/>
          </a:bodyPr>
          <a:lstStyle/>
          <a:p>
            <a:pPr algn="ctr">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Fully managed </a:t>
            </a:r>
          </a:p>
        </p:txBody>
      </p:sp>
      <p:grpSp>
        <p:nvGrpSpPr>
          <p:cNvPr id="144" name="Group 143"/>
          <p:cNvGrpSpPr/>
          <p:nvPr/>
        </p:nvGrpSpPr>
        <p:grpSpPr>
          <a:xfrm>
            <a:off x="11149322" y="3732240"/>
            <a:ext cx="393166" cy="476891"/>
            <a:chOff x="1138562" y="1912407"/>
            <a:chExt cx="506079" cy="613849"/>
          </a:xfrm>
        </p:grpSpPr>
        <p:sp>
          <p:nvSpPr>
            <p:cNvPr id="147"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182880" rtlCol="0" anchor="ctr"/>
            <a:lstStyle/>
            <a:p>
              <a:pPr algn="ctr">
                <a:defRPr/>
              </a:pPr>
              <a:r>
                <a:rPr lang="en-US" sz="800" kern="0"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JSON</a:t>
              </a:r>
            </a:p>
          </p:txBody>
        </p:sp>
        <p:sp>
          <p:nvSpPr>
            <p:cNvPr id="149" name="TextBox 148"/>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0" name="Group 149"/>
          <p:cNvGrpSpPr/>
          <p:nvPr/>
        </p:nvGrpSpPr>
        <p:grpSpPr>
          <a:xfrm>
            <a:off x="11134692" y="4253340"/>
            <a:ext cx="393166" cy="476891"/>
            <a:chOff x="1138562" y="1912407"/>
            <a:chExt cx="506079" cy="613849"/>
          </a:xfrm>
        </p:grpSpPr>
        <p:sp>
          <p:nvSpPr>
            <p:cNvPr id="153"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182880" rtlCol="0" anchor="ctr"/>
            <a:lstStyle/>
            <a:p>
              <a:pPr marR="0" lvl="0" indent="0" algn="ctr" fontAlgn="auto">
                <a:lnSpc>
                  <a:spcPct val="100000"/>
                </a:lnSpc>
                <a:spcBef>
                  <a:spcPts val="0"/>
                </a:spcBef>
                <a:spcAft>
                  <a:spcPts val="0"/>
                </a:spcAft>
                <a:buClrTx/>
                <a:buSzTx/>
                <a:buFontTx/>
                <a:buNone/>
                <a:tabLst/>
                <a:defRPr/>
              </a:pPr>
              <a:r>
                <a:rPr lang="en-US" sz="800" kern="0"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JSON</a:t>
              </a:r>
            </a:p>
          </p:txBody>
        </p:sp>
        <p:sp>
          <p:nvSpPr>
            <p:cNvPr id="154" name="TextBox 153"/>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Group 154"/>
          <p:cNvGrpSpPr/>
          <p:nvPr/>
        </p:nvGrpSpPr>
        <p:grpSpPr>
          <a:xfrm>
            <a:off x="11132887" y="4773644"/>
            <a:ext cx="393166" cy="476891"/>
            <a:chOff x="1138562" y="1912407"/>
            <a:chExt cx="506079" cy="613849"/>
          </a:xfrm>
        </p:grpSpPr>
        <p:sp>
          <p:nvSpPr>
            <p:cNvPr id="156"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182880" rtlCol="0" anchor="ctr"/>
            <a:lstStyle/>
            <a:p>
              <a:pPr marR="0" lvl="0" indent="0" algn="ctr" fontAlgn="auto">
                <a:lnSpc>
                  <a:spcPct val="100000"/>
                </a:lnSpc>
                <a:spcBef>
                  <a:spcPts val="0"/>
                </a:spcBef>
                <a:spcAft>
                  <a:spcPts val="0"/>
                </a:spcAft>
                <a:buClrTx/>
                <a:buSzTx/>
                <a:buFontTx/>
                <a:buNone/>
                <a:tabLst/>
                <a:defRPr/>
              </a:pPr>
              <a:r>
                <a:rPr lang="en-US" sz="800" kern="0"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JSON</a:t>
              </a:r>
            </a:p>
          </p:txBody>
        </p:sp>
        <p:sp>
          <p:nvSpPr>
            <p:cNvPr id="157" name="TextBox 156"/>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58" name="Straight Connector 157"/>
          <p:cNvCxnSpPr/>
          <p:nvPr/>
        </p:nvCxnSpPr>
        <p:spPr>
          <a:xfrm flipH="1">
            <a:off x="10562283" y="3478052"/>
            <a:ext cx="568473" cy="707048"/>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endCxn id="58" idx="3"/>
          </p:cNvCxnSpPr>
          <p:nvPr/>
        </p:nvCxnSpPr>
        <p:spPr>
          <a:xfrm flipH="1">
            <a:off x="10558373" y="4028883"/>
            <a:ext cx="572383" cy="175955"/>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10558374" y="4219125"/>
            <a:ext cx="572382" cy="320864"/>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flipV="1">
            <a:off x="10566193" y="4244854"/>
            <a:ext cx="550259" cy="820458"/>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9167354" y="5067446"/>
            <a:ext cx="1673403" cy="310896"/>
            <a:chOff x="7429314" y="2716753"/>
            <a:chExt cx="2672770" cy="310896"/>
          </a:xfrm>
        </p:grpSpPr>
        <p:sp>
          <p:nvSpPr>
            <p:cNvPr id="163" name="Freeform: Shape 162"/>
            <p:cNvSpPr/>
            <p:nvPr/>
          </p:nvSpPr>
          <p:spPr>
            <a:xfrm>
              <a:off x="7429314" y="2717045"/>
              <a:ext cx="1910151" cy="310603"/>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a:noAutofit/>
            </a:bodyPr>
            <a:lstStyle/>
            <a:p>
              <a:pPr marL="0" marR="0" lvl="0" indent="0" defTabSz="914400" eaLnBrk="1" fontAlgn="auto" latinLnBrk="0" hangingPunct="1">
                <a:lnSpc>
                  <a:spcPct val="100000"/>
                </a:lnSpc>
                <a:spcBef>
                  <a:spcPts val="0"/>
                </a:spcBef>
                <a:spcAft>
                  <a:spcPts val="0"/>
                </a:spcAft>
                <a:buClrTx/>
                <a:buSzPct val="115000"/>
                <a:buFontTx/>
                <a:buNone/>
                <a:tabLst/>
                <a:defRPr/>
              </a:pPr>
              <a:endPar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64" name="Rectangle 163"/>
            <p:cNvSpPr/>
            <p:nvPr/>
          </p:nvSpPr>
          <p:spPr>
            <a:xfrm>
              <a:off x="7556445" y="2716753"/>
              <a:ext cx="2545639" cy="310896"/>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R="0" lvl="0" indent="0" algn="ctr" fontAlgn="auto">
                <a:lnSpc>
                  <a:spcPct val="100000"/>
                </a:lnSpc>
                <a:spcBef>
                  <a:spcPts val="0"/>
                </a:spcBef>
                <a:spcAft>
                  <a:spcPts val="0"/>
                </a:spcAft>
                <a:buClrTx/>
                <a:buSzPct val="115000"/>
                <a:buFontTx/>
                <a:buNone/>
                <a:tabLst/>
                <a:defRPr/>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DIVERSE SCHEMA</a:t>
              </a:r>
            </a:p>
          </p:txBody>
        </p:sp>
      </p:grpSp>
      <p:sp>
        <p:nvSpPr>
          <p:cNvPr id="165" name="Oval 164"/>
          <p:cNvSpPr/>
          <p:nvPr/>
        </p:nvSpPr>
        <p:spPr>
          <a:xfrm>
            <a:off x="8593224" y="4912563"/>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3" name="Picture 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146065" y="3638348"/>
            <a:ext cx="1254466" cy="1225833"/>
          </a:xfrm>
          <a:prstGeom prst="rect">
            <a:avLst/>
          </a:prstGeom>
        </p:spPr>
      </p:pic>
    </p:spTree>
    <p:extLst>
      <p:ext uri="{BB962C8B-B14F-4D97-AF65-F5344CB8AC3E}">
        <p14:creationId xmlns:p14="http://schemas.microsoft.com/office/powerpoint/2010/main" val="381322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par>
                          <p:cTn id="13" fill="hold">
                            <p:stCondLst>
                              <p:cond delay="1270"/>
                            </p:stCondLst>
                            <p:childTnLst>
                              <p:par>
                                <p:cTn id="14" presetID="22" presetClass="entr" presetSubtype="8" fill="hold" nodeType="after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wipe(left)">
                                      <p:cBhvr>
                                        <p:cTn id="16" dur="750"/>
                                        <p:tgtEl>
                                          <p:spTgt spid="9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2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750"/>
                                        <p:tgtEl>
                                          <p:spTgt spid="94"/>
                                        </p:tgtEl>
                                      </p:cBhvr>
                                    </p:animEffect>
                                  </p:childTnLst>
                                </p:cTn>
                              </p:par>
                              <p:par>
                                <p:cTn id="24" presetID="10" presetClass="entr" presetSubtype="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par>
                          <p:cTn id="27" fill="hold">
                            <p:stCondLst>
                              <p:cond delay="2770"/>
                            </p:stCondLst>
                            <p:childTnLst>
                              <p:par>
                                <p:cTn id="28" presetID="22" presetClass="entr" presetSubtype="8"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wipe(left)">
                                      <p:cBhvr>
                                        <p:cTn id="30" dur="750"/>
                                        <p:tgtEl>
                                          <p:spTgt spid="95"/>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par>
                          <p:cTn id="37" fill="hold">
                            <p:stCondLst>
                              <p:cond delay="3520"/>
                            </p:stCondLst>
                            <p:childTnLst>
                              <p:par>
                                <p:cTn id="38" presetID="22" presetClass="entr" presetSubtype="2" fill="hold" nodeType="afterEffect">
                                  <p:stCondLst>
                                    <p:cond delay="1000"/>
                                  </p:stCondLst>
                                  <p:childTnLst>
                                    <p:set>
                                      <p:cBhvr>
                                        <p:cTn id="39" dur="1" fill="hold">
                                          <p:stCondLst>
                                            <p:cond delay="0"/>
                                          </p:stCondLst>
                                        </p:cTn>
                                        <p:tgtEl>
                                          <p:spTgt spid="110"/>
                                        </p:tgtEl>
                                        <p:attrNameLst>
                                          <p:attrName>style.visibility</p:attrName>
                                        </p:attrNameLst>
                                      </p:cBhvr>
                                      <p:to>
                                        <p:strVal val="visible"/>
                                      </p:to>
                                    </p:set>
                                    <p:animEffect transition="in" filter="wipe(right)">
                                      <p:cBhvr>
                                        <p:cTn id="40" dur="500"/>
                                        <p:tgtEl>
                                          <p:spTgt spid="110"/>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childTnLst>
                          </p:cTn>
                        </p:par>
                        <p:par>
                          <p:cTn id="47" fill="hold">
                            <p:stCondLst>
                              <p:cond delay="5020"/>
                            </p:stCondLst>
                            <p:childTnLst>
                              <p:par>
                                <p:cTn id="48" presetID="53" presetClass="entr" presetSubtype="16" fill="hold" grpId="0" nodeType="afterEffect">
                                  <p:stCondLst>
                                    <p:cond delay="0"/>
                                  </p:stCondLst>
                                  <p:childTnLst>
                                    <p:set>
                                      <p:cBhvr>
                                        <p:cTn id="49" dur="1" fill="hold">
                                          <p:stCondLst>
                                            <p:cond delay="0"/>
                                          </p:stCondLst>
                                        </p:cTn>
                                        <p:tgtEl>
                                          <p:spTgt spid="109"/>
                                        </p:tgtEl>
                                        <p:attrNameLst>
                                          <p:attrName>style.visibility</p:attrName>
                                        </p:attrNameLst>
                                      </p:cBhvr>
                                      <p:to>
                                        <p:strVal val="visible"/>
                                      </p:to>
                                    </p:set>
                                    <p:anim calcmode="lin" valueType="num">
                                      <p:cBhvr>
                                        <p:cTn id="50" dur="500" fill="hold"/>
                                        <p:tgtEl>
                                          <p:spTgt spid="109"/>
                                        </p:tgtEl>
                                        <p:attrNameLst>
                                          <p:attrName>ppt_w</p:attrName>
                                        </p:attrNameLst>
                                      </p:cBhvr>
                                      <p:tavLst>
                                        <p:tav tm="0">
                                          <p:val>
                                            <p:fltVal val="0"/>
                                          </p:val>
                                        </p:tav>
                                        <p:tav tm="100000">
                                          <p:val>
                                            <p:strVal val="#ppt_w"/>
                                          </p:val>
                                        </p:tav>
                                      </p:tavLst>
                                    </p:anim>
                                    <p:anim calcmode="lin" valueType="num">
                                      <p:cBhvr>
                                        <p:cTn id="51" dur="500" fill="hold"/>
                                        <p:tgtEl>
                                          <p:spTgt spid="109"/>
                                        </p:tgtEl>
                                        <p:attrNameLst>
                                          <p:attrName>ppt_h</p:attrName>
                                        </p:attrNameLst>
                                      </p:cBhvr>
                                      <p:tavLst>
                                        <p:tav tm="0">
                                          <p:val>
                                            <p:fltVal val="0"/>
                                          </p:val>
                                        </p:tav>
                                        <p:tav tm="100000">
                                          <p:val>
                                            <p:strVal val="#ppt_h"/>
                                          </p:val>
                                        </p:tav>
                                      </p:tavLst>
                                    </p:anim>
                                    <p:animEffect transition="in" filter="fade">
                                      <p:cBhvr>
                                        <p:cTn id="52" dur="500"/>
                                        <p:tgtEl>
                                          <p:spTgt spid="109"/>
                                        </p:tgtEl>
                                      </p:cBhvr>
                                    </p:animEffect>
                                  </p:childTnLst>
                                </p:cTn>
                              </p:par>
                            </p:childTnLst>
                          </p:cTn>
                        </p:par>
                        <p:par>
                          <p:cTn id="53" fill="hold">
                            <p:stCondLst>
                              <p:cond delay="5520"/>
                            </p:stCondLst>
                            <p:childTnLst>
                              <p:par>
                                <p:cTn id="54" presetID="22" presetClass="entr" presetSubtype="8" fill="hold" nodeType="after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wipe(left)">
                                      <p:cBhvr>
                                        <p:cTn id="56" dur="500"/>
                                        <p:tgtEl>
                                          <p:spTgt spid="106"/>
                                        </p:tgtEl>
                                      </p:cBhvr>
                                    </p:animEffect>
                                  </p:childTnLst>
                                </p:cTn>
                              </p:par>
                            </p:childTnLst>
                          </p:cTn>
                        </p:par>
                        <p:par>
                          <p:cTn id="57" fill="hold">
                            <p:stCondLst>
                              <p:cond delay="6020"/>
                            </p:stCondLst>
                            <p:childTnLst>
                              <p:par>
                                <p:cTn id="58" presetID="22" presetClass="entr" presetSubtype="8" fill="hold" nodeType="afterEffect">
                                  <p:stCondLst>
                                    <p:cond delay="100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par>
                                <p:cTn id="61" presetID="10" presetClass="entr" presetSubtype="0" fill="hold" nodeType="withEffect">
                                  <p:stCondLst>
                                    <p:cond delay="100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childTnLst>
                                </p:cTn>
                              </p:par>
                              <p:par>
                                <p:cTn id="64" presetID="63" presetClass="path" presetSubtype="0" accel="50000" decel="50000" fill="hold" nodeType="withEffect">
                                  <p:stCondLst>
                                    <p:cond delay="1000"/>
                                  </p:stCondLst>
                                  <p:childTnLst>
                                    <p:animMotion origin="layout" path="M -0.01263 0.00023 L 0.14102 1.85185E-6 " pathEditMode="relative" rAng="0" ptsTypes="AA">
                                      <p:cBhvr>
                                        <p:cTn id="65" dur="2000" fill="hold"/>
                                        <p:tgtEl>
                                          <p:spTgt spid="114"/>
                                        </p:tgtEl>
                                        <p:attrNameLst>
                                          <p:attrName>ppt_x</p:attrName>
                                          <p:attrName>ppt_y</p:attrName>
                                        </p:attrNameLst>
                                      </p:cBhvr>
                                      <p:rCtr x="7682" y="-23"/>
                                    </p:animMotion>
                                  </p:childTnLst>
                                </p:cTn>
                              </p:par>
                            </p:childTnLst>
                          </p:cTn>
                        </p:par>
                        <p:par>
                          <p:cTn id="66" fill="hold">
                            <p:stCondLst>
                              <p:cond delay="9020"/>
                            </p:stCondLst>
                            <p:childTnLst>
                              <p:par>
                                <p:cTn id="67" presetID="10" presetClass="entr" presetSubtype="0" fill="hold" grpId="0"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0" presetClass="entr" presetSubtype="0" fill="hold" grpId="0" nodeType="withEffect">
                                  <p:stCondLst>
                                    <p:cond delay="50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childTnLst>
                          </p:cTn>
                        </p:par>
                        <p:par>
                          <p:cTn id="79" fill="hold">
                            <p:stCondLst>
                              <p:cond delay="10020"/>
                            </p:stCondLst>
                            <p:childTnLst>
                              <p:par>
                                <p:cTn id="80" presetID="53" presetClass="entr" presetSubtype="16" fill="hold" grpId="0" nodeType="afterEffect">
                                  <p:stCondLst>
                                    <p:cond delay="1000"/>
                                  </p:stCondLst>
                                  <p:childTnLst>
                                    <p:set>
                                      <p:cBhvr>
                                        <p:cTn id="81" dur="1" fill="hold">
                                          <p:stCondLst>
                                            <p:cond delay="0"/>
                                          </p:stCondLst>
                                        </p:cTn>
                                        <p:tgtEl>
                                          <p:spTgt spid="72"/>
                                        </p:tgtEl>
                                        <p:attrNameLst>
                                          <p:attrName>style.visibility</p:attrName>
                                        </p:attrNameLst>
                                      </p:cBhvr>
                                      <p:to>
                                        <p:strVal val="visible"/>
                                      </p:to>
                                    </p:set>
                                    <p:anim calcmode="lin" valueType="num">
                                      <p:cBhvr>
                                        <p:cTn id="82" dur="500" fill="hold"/>
                                        <p:tgtEl>
                                          <p:spTgt spid="72"/>
                                        </p:tgtEl>
                                        <p:attrNameLst>
                                          <p:attrName>ppt_w</p:attrName>
                                        </p:attrNameLst>
                                      </p:cBhvr>
                                      <p:tavLst>
                                        <p:tav tm="0">
                                          <p:val>
                                            <p:fltVal val="0"/>
                                          </p:val>
                                        </p:tav>
                                        <p:tav tm="100000">
                                          <p:val>
                                            <p:strVal val="#ppt_w"/>
                                          </p:val>
                                        </p:tav>
                                      </p:tavLst>
                                    </p:anim>
                                    <p:anim calcmode="lin" valueType="num">
                                      <p:cBhvr>
                                        <p:cTn id="83" dur="500" fill="hold"/>
                                        <p:tgtEl>
                                          <p:spTgt spid="72"/>
                                        </p:tgtEl>
                                        <p:attrNameLst>
                                          <p:attrName>ppt_h</p:attrName>
                                        </p:attrNameLst>
                                      </p:cBhvr>
                                      <p:tavLst>
                                        <p:tav tm="0">
                                          <p:val>
                                            <p:fltVal val="0"/>
                                          </p:val>
                                        </p:tav>
                                        <p:tav tm="100000">
                                          <p:val>
                                            <p:strVal val="#ppt_h"/>
                                          </p:val>
                                        </p:tav>
                                      </p:tavLst>
                                    </p:anim>
                                    <p:animEffect transition="in" filter="fade">
                                      <p:cBhvr>
                                        <p:cTn id="84" dur="500"/>
                                        <p:tgtEl>
                                          <p:spTgt spid="72"/>
                                        </p:tgtEl>
                                      </p:cBhvr>
                                    </p:animEffect>
                                  </p:childTnLst>
                                </p:cTn>
                              </p:par>
                            </p:childTnLst>
                          </p:cTn>
                        </p:par>
                        <p:par>
                          <p:cTn id="85" fill="hold">
                            <p:stCondLst>
                              <p:cond delay="11520"/>
                            </p:stCondLst>
                            <p:childTnLst>
                              <p:par>
                                <p:cTn id="86" presetID="22" presetClass="entr" presetSubtype="8" fill="hold" grpId="0"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left)">
                                      <p:cBhvr>
                                        <p:cTn id="88" dur="500"/>
                                        <p:tgtEl>
                                          <p:spTgt spid="70"/>
                                        </p:tgtEl>
                                      </p:cBhvr>
                                    </p:animEffect>
                                  </p:childTnLst>
                                </p:cTn>
                              </p:par>
                            </p:childTnLst>
                          </p:cTn>
                        </p:par>
                        <p:par>
                          <p:cTn id="89" fill="hold">
                            <p:stCondLst>
                              <p:cond delay="12020"/>
                            </p:stCondLst>
                            <p:childTnLst>
                              <p:par>
                                <p:cTn id="90" presetID="22" presetClass="entr" presetSubtype="8" fill="hold"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wipe(left)">
                                      <p:cBhvr>
                                        <p:cTn id="92" dur="500"/>
                                        <p:tgtEl>
                                          <p:spTgt spid="158"/>
                                        </p:tgtEl>
                                      </p:cBhvr>
                                    </p:animEffect>
                                  </p:childTnLst>
                                </p:cTn>
                              </p:par>
                            </p:childTnLst>
                          </p:cTn>
                        </p:par>
                        <p:par>
                          <p:cTn id="93" fill="hold">
                            <p:stCondLst>
                              <p:cond delay="12520"/>
                            </p:stCondLst>
                            <p:childTnLst>
                              <p:par>
                                <p:cTn id="94" presetID="10" presetClass="entr" presetSubtype="0"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500"/>
                                        <p:tgtEl>
                                          <p:spTgt spid="64"/>
                                        </p:tgtEl>
                                      </p:cBhvr>
                                    </p:animEffect>
                                  </p:childTnLst>
                                </p:cTn>
                              </p:par>
                            </p:childTnLst>
                          </p:cTn>
                        </p:par>
                        <p:par>
                          <p:cTn id="97" fill="hold">
                            <p:stCondLst>
                              <p:cond delay="13020"/>
                            </p:stCondLst>
                            <p:childTnLst>
                              <p:par>
                                <p:cTn id="98" presetID="22" presetClass="entr" presetSubtype="8" fill="hold" nodeType="afterEffect">
                                  <p:stCondLst>
                                    <p:cond delay="0"/>
                                  </p:stCondLst>
                                  <p:childTnLst>
                                    <p:set>
                                      <p:cBhvr>
                                        <p:cTn id="99" dur="1" fill="hold">
                                          <p:stCondLst>
                                            <p:cond delay="0"/>
                                          </p:stCondLst>
                                        </p:cTn>
                                        <p:tgtEl>
                                          <p:spTgt spid="159"/>
                                        </p:tgtEl>
                                        <p:attrNameLst>
                                          <p:attrName>style.visibility</p:attrName>
                                        </p:attrNameLst>
                                      </p:cBhvr>
                                      <p:to>
                                        <p:strVal val="visible"/>
                                      </p:to>
                                    </p:set>
                                    <p:animEffect transition="in" filter="wipe(left)">
                                      <p:cBhvr>
                                        <p:cTn id="100" dur="500"/>
                                        <p:tgtEl>
                                          <p:spTgt spid="159"/>
                                        </p:tgtEl>
                                      </p:cBhvr>
                                    </p:animEffect>
                                  </p:childTnLst>
                                </p:cTn>
                              </p:par>
                            </p:childTnLst>
                          </p:cTn>
                        </p:par>
                        <p:par>
                          <p:cTn id="101" fill="hold">
                            <p:stCondLst>
                              <p:cond delay="13520"/>
                            </p:stCondLst>
                            <p:childTnLst>
                              <p:par>
                                <p:cTn id="102" presetID="10" presetClass="entr" presetSubtype="0" fill="hold" nodeType="afterEffect">
                                  <p:stCondLst>
                                    <p:cond delay="0"/>
                                  </p:stCondLst>
                                  <p:childTnLst>
                                    <p:set>
                                      <p:cBhvr>
                                        <p:cTn id="103" dur="1" fill="hold">
                                          <p:stCondLst>
                                            <p:cond delay="0"/>
                                          </p:stCondLst>
                                        </p:cTn>
                                        <p:tgtEl>
                                          <p:spTgt spid="144"/>
                                        </p:tgtEl>
                                        <p:attrNameLst>
                                          <p:attrName>style.visibility</p:attrName>
                                        </p:attrNameLst>
                                      </p:cBhvr>
                                      <p:to>
                                        <p:strVal val="visible"/>
                                      </p:to>
                                    </p:set>
                                    <p:animEffect transition="in" filter="fade">
                                      <p:cBhvr>
                                        <p:cTn id="104" dur="500"/>
                                        <p:tgtEl>
                                          <p:spTgt spid="144"/>
                                        </p:tgtEl>
                                      </p:cBhvr>
                                    </p:animEffect>
                                  </p:childTnLst>
                                </p:cTn>
                              </p:par>
                            </p:childTnLst>
                          </p:cTn>
                        </p:par>
                        <p:par>
                          <p:cTn id="105" fill="hold">
                            <p:stCondLst>
                              <p:cond delay="14020"/>
                            </p:stCondLst>
                            <p:childTnLst>
                              <p:par>
                                <p:cTn id="106" presetID="22" presetClass="entr" presetSubtype="8" fill="hold" nodeType="afterEffect">
                                  <p:stCondLst>
                                    <p:cond delay="0"/>
                                  </p:stCondLst>
                                  <p:childTnLst>
                                    <p:set>
                                      <p:cBhvr>
                                        <p:cTn id="107" dur="1" fill="hold">
                                          <p:stCondLst>
                                            <p:cond delay="0"/>
                                          </p:stCondLst>
                                        </p:cTn>
                                        <p:tgtEl>
                                          <p:spTgt spid="160"/>
                                        </p:tgtEl>
                                        <p:attrNameLst>
                                          <p:attrName>style.visibility</p:attrName>
                                        </p:attrNameLst>
                                      </p:cBhvr>
                                      <p:to>
                                        <p:strVal val="visible"/>
                                      </p:to>
                                    </p:set>
                                    <p:animEffect transition="in" filter="wipe(left)">
                                      <p:cBhvr>
                                        <p:cTn id="108" dur="500"/>
                                        <p:tgtEl>
                                          <p:spTgt spid="160"/>
                                        </p:tgtEl>
                                      </p:cBhvr>
                                    </p:animEffect>
                                  </p:childTnLst>
                                </p:cTn>
                              </p:par>
                            </p:childTnLst>
                          </p:cTn>
                        </p:par>
                        <p:par>
                          <p:cTn id="109" fill="hold">
                            <p:stCondLst>
                              <p:cond delay="14520"/>
                            </p:stCondLst>
                            <p:childTnLst>
                              <p:par>
                                <p:cTn id="110" presetID="10" presetClass="entr" presetSubtype="0" fill="hold" nodeType="after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fade">
                                      <p:cBhvr>
                                        <p:cTn id="112" dur="500"/>
                                        <p:tgtEl>
                                          <p:spTgt spid="150"/>
                                        </p:tgtEl>
                                      </p:cBhvr>
                                    </p:animEffect>
                                  </p:childTnLst>
                                </p:cTn>
                              </p:par>
                            </p:childTnLst>
                          </p:cTn>
                        </p:par>
                        <p:par>
                          <p:cTn id="113" fill="hold">
                            <p:stCondLst>
                              <p:cond delay="15020"/>
                            </p:stCondLst>
                            <p:childTnLst>
                              <p:par>
                                <p:cTn id="114" presetID="22" presetClass="entr" presetSubtype="8" fill="hold" nodeType="afterEffect">
                                  <p:stCondLst>
                                    <p:cond delay="0"/>
                                  </p:stCondLst>
                                  <p:childTnLst>
                                    <p:set>
                                      <p:cBhvr>
                                        <p:cTn id="115" dur="1" fill="hold">
                                          <p:stCondLst>
                                            <p:cond delay="0"/>
                                          </p:stCondLst>
                                        </p:cTn>
                                        <p:tgtEl>
                                          <p:spTgt spid="161"/>
                                        </p:tgtEl>
                                        <p:attrNameLst>
                                          <p:attrName>style.visibility</p:attrName>
                                        </p:attrNameLst>
                                      </p:cBhvr>
                                      <p:to>
                                        <p:strVal val="visible"/>
                                      </p:to>
                                    </p:set>
                                    <p:animEffect transition="in" filter="wipe(left)">
                                      <p:cBhvr>
                                        <p:cTn id="116" dur="500"/>
                                        <p:tgtEl>
                                          <p:spTgt spid="161"/>
                                        </p:tgtEl>
                                      </p:cBhvr>
                                    </p:animEffect>
                                  </p:childTnLst>
                                </p:cTn>
                              </p:par>
                            </p:childTnLst>
                          </p:cTn>
                        </p:par>
                        <p:par>
                          <p:cTn id="117" fill="hold">
                            <p:stCondLst>
                              <p:cond delay="15520"/>
                            </p:stCondLst>
                            <p:childTnLst>
                              <p:par>
                                <p:cTn id="118" presetID="10" presetClass="entr" presetSubtype="0" fill="hold" nodeType="afterEffect">
                                  <p:stCondLst>
                                    <p:cond delay="0"/>
                                  </p:stCondLst>
                                  <p:childTnLst>
                                    <p:set>
                                      <p:cBhvr>
                                        <p:cTn id="119" dur="1" fill="hold">
                                          <p:stCondLst>
                                            <p:cond delay="0"/>
                                          </p:stCondLst>
                                        </p:cTn>
                                        <p:tgtEl>
                                          <p:spTgt spid="155"/>
                                        </p:tgtEl>
                                        <p:attrNameLst>
                                          <p:attrName>style.visibility</p:attrName>
                                        </p:attrNameLst>
                                      </p:cBhvr>
                                      <p:to>
                                        <p:strVal val="visible"/>
                                      </p:to>
                                    </p:set>
                                    <p:animEffect transition="in" filter="fade">
                                      <p:cBhvr>
                                        <p:cTn id="120" dur="500"/>
                                        <p:tgtEl>
                                          <p:spTgt spid="155"/>
                                        </p:tgtEl>
                                      </p:cBhvr>
                                    </p:animEffect>
                                  </p:childTnLst>
                                </p:cTn>
                              </p:par>
                            </p:childTnLst>
                          </p:cTn>
                        </p:par>
                        <p:par>
                          <p:cTn id="121" fill="hold">
                            <p:stCondLst>
                              <p:cond delay="16020"/>
                            </p:stCondLst>
                            <p:childTnLst>
                              <p:par>
                                <p:cTn id="122" presetID="53" presetClass="entr" presetSubtype="16" fill="hold" grpId="0" nodeType="afterEffect">
                                  <p:stCondLst>
                                    <p:cond delay="0"/>
                                  </p:stCondLst>
                                  <p:childTnLst>
                                    <p:set>
                                      <p:cBhvr>
                                        <p:cTn id="123" dur="1" fill="hold">
                                          <p:stCondLst>
                                            <p:cond delay="0"/>
                                          </p:stCondLst>
                                        </p:cTn>
                                        <p:tgtEl>
                                          <p:spTgt spid="165"/>
                                        </p:tgtEl>
                                        <p:attrNameLst>
                                          <p:attrName>style.visibility</p:attrName>
                                        </p:attrNameLst>
                                      </p:cBhvr>
                                      <p:to>
                                        <p:strVal val="visible"/>
                                      </p:to>
                                    </p:set>
                                    <p:anim calcmode="lin" valueType="num">
                                      <p:cBhvr>
                                        <p:cTn id="124" dur="500" fill="hold"/>
                                        <p:tgtEl>
                                          <p:spTgt spid="165"/>
                                        </p:tgtEl>
                                        <p:attrNameLst>
                                          <p:attrName>ppt_w</p:attrName>
                                        </p:attrNameLst>
                                      </p:cBhvr>
                                      <p:tavLst>
                                        <p:tav tm="0">
                                          <p:val>
                                            <p:fltVal val="0"/>
                                          </p:val>
                                        </p:tav>
                                        <p:tav tm="100000">
                                          <p:val>
                                            <p:strVal val="#ppt_w"/>
                                          </p:val>
                                        </p:tav>
                                      </p:tavLst>
                                    </p:anim>
                                    <p:anim calcmode="lin" valueType="num">
                                      <p:cBhvr>
                                        <p:cTn id="125" dur="500" fill="hold"/>
                                        <p:tgtEl>
                                          <p:spTgt spid="165"/>
                                        </p:tgtEl>
                                        <p:attrNameLst>
                                          <p:attrName>ppt_h</p:attrName>
                                        </p:attrNameLst>
                                      </p:cBhvr>
                                      <p:tavLst>
                                        <p:tav tm="0">
                                          <p:val>
                                            <p:fltVal val="0"/>
                                          </p:val>
                                        </p:tav>
                                        <p:tav tm="100000">
                                          <p:val>
                                            <p:strVal val="#ppt_h"/>
                                          </p:val>
                                        </p:tav>
                                      </p:tavLst>
                                    </p:anim>
                                    <p:animEffect transition="in" filter="fade">
                                      <p:cBhvr>
                                        <p:cTn id="126" dur="500"/>
                                        <p:tgtEl>
                                          <p:spTgt spid="165"/>
                                        </p:tgtEl>
                                      </p:cBhvr>
                                    </p:animEffect>
                                  </p:childTnLst>
                                </p:cTn>
                              </p:par>
                            </p:childTnLst>
                          </p:cTn>
                        </p:par>
                        <p:par>
                          <p:cTn id="127" fill="hold">
                            <p:stCondLst>
                              <p:cond delay="16520"/>
                            </p:stCondLst>
                            <p:childTnLst>
                              <p:par>
                                <p:cTn id="128" presetID="22" presetClass="entr" presetSubtype="8" fill="hold" nodeType="afterEffect">
                                  <p:stCondLst>
                                    <p:cond delay="0"/>
                                  </p:stCondLst>
                                  <p:childTnLst>
                                    <p:set>
                                      <p:cBhvr>
                                        <p:cTn id="129" dur="1" fill="hold">
                                          <p:stCondLst>
                                            <p:cond delay="0"/>
                                          </p:stCondLst>
                                        </p:cTn>
                                        <p:tgtEl>
                                          <p:spTgt spid="162"/>
                                        </p:tgtEl>
                                        <p:attrNameLst>
                                          <p:attrName>style.visibility</p:attrName>
                                        </p:attrNameLst>
                                      </p:cBhvr>
                                      <p:to>
                                        <p:strVal val="visible"/>
                                      </p:to>
                                    </p:set>
                                    <p:animEffect transition="in" filter="wipe(left)">
                                      <p:cBhvr>
                                        <p:cTn id="13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8" grpId="0" animBg="1"/>
      <p:bldP spid="63" grpId="0" animBg="1"/>
      <p:bldP spid="68" grpId="0"/>
      <p:bldP spid="70" grpId="0" animBg="1"/>
      <p:bldP spid="72" grpId="0" animBg="1"/>
      <p:bldP spid="73" grpId="0"/>
      <p:bldP spid="109" grpId="0" animBg="1"/>
      <p:bldP spid="112" grpId="0" animBg="1"/>
      <p:bldP spid="113" grpId="0" animBg="1"/>
      <p:bldP spid="135" grpId="0"/>
      <p:bldP spid="16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657" y="587597"/>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REGIONAL SCALABILITY AND GLOBAL REPLICATION </a:t>
            </a: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81870" cy="899665"/>
          </a:xfrm>
        </p:spPr>
        <p:txBody>
          <a:bodyPr/>
          <a:lstStyle/>
          <a:p>
            <a:r>
              <a:rPr lang="en-US" dirty="0"/>
              <a:t>Accelerate development with NoSQL</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4358269" y="2340943"/>
            <a:ext cx="7661226" cy="3859365"/>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2" name="Group 61"/>
          <p:cNvGrpSpPr/>
          <p:nvPr/>
        </p:nvGrpSpPr>
        <p:grpSpPr>
          <a:xfrm>
            <a:off x="4834771" y="3022723"/>
            <a:ext cx="723468" cy="538693"/>
            <a:chOff x="8060924" y="2026669"/>
            <a:chExt cx="1009977" cy="752027"/>
          </a:xfrm>
        </p:grpSpPr>
        <p:grpSp>
          <p:nvGrpSpPr>
            <p:cNvPr id="63" name="Group 62"/>
            <p:cNvGrpSpPr/>
            <p:nvPr/>
          </p:nvGrpSpPr>
          <p:grpSpPr>
            <a:xfrm>
              <a:off x="8060925" y="2026669"/>
              <a:ext cx="1009976" cy="752027"/>
              <a:chOff x="2331433" y="3147790"/>
              <a:chExt cx="927810" cy="694772"/>
            </a:xfrm>
            <a:solidFill>
              <a:srgbClr val="107C10"/>
            </a:solidFill>
          </p:grpSpPr>
          <p:sp>
            <p:nvSpPr>
              <p:cNvPr id="86" name="Rectangle 85"/>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1</a:t>
                </a:r>
              </a:p>
            </p:txBody>
          </p:sp>
          <p:sp>
            <p:nvSpPr>
              <p:cNvPr id="87"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4" name="Rectangle 63"/>
            <p:cNvSpPr/>
            <p:nvPr/>
          </p:nvSpPr>
          <p:spPr>
            <a:xfrm>
              <a:off x="8060924" y="2047431"/>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5" name="Group 4"/>
            <p:cNvGrpSpPr>
              <a:grpSpLocks noChangeAspect="1"/>
            </p:cNvGrpSpPr>
            <p:nvPr/>
          </p:nvGrpSpPr>
          <p:grpSpPr bwMode="auto">
            <a:xfrm flipH="1">
              <a:off x="8168293" y="2370219"/>
              <a:ext cx="567627" cy="328889"/>
              <a:chOff x="2474" y="-1113"/>
              <a:chExt cx="1253" cy="726"/>
            </a:xfrm>
            <a:solidFill>
              <a:srgbClr val="0078D7"/>
            </a:solidFill>
          </p:grpSpPr>
          <p:sp>
            <p:nvSpPr>
              <p:cNvPr id="71"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val 7"/>
              <p:cNvSpPr>
                <a:spLocks noChangeArrowheads="1"/>
              </p:cNvSpPr>
              <p:nvPr/>
            </p:nvSpPr>
            <p:spPr bwMode="auto">
              <a:xfrm>
                <a:off x="3464"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val 8"/>
              <p:cNvSpPr>
                <a:spLocks noChangeArrowheads="1"/>
              </p:cNvSpPr>
              <p:nvPr/>
            </p:nvSpPr>
            <p:spPr bwMode="auto">
              <a:xfrm>
                <a:off x="2691"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a:off x="3266" y="-962"/>
                <a:ext cx="0" cy="0"/>
              </a:xfrm>
              <a:prstGeom prst="line">
                <a:avLst/>
              </a:prstGeom>
              <a:grpFill/>
              <a:ln w="31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Oval 14"/>
              <p:cNvSpPr>
                <a:spLocks noChangeArrowheads="1"/>
              </p:cNvSpPr>
              <p:nvPr/>
            </p:nvSpPr>
            <p:spPr bwMode="auto">
              <a:xfrm>
                <a:off x="3091" y="-622"/>
                <a:ext cx="116" cy="116"/>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66" name="Group 65"/>
            <p:cNvGrpSpPr/>
            <p:nvPr/>
          </p:nvGrpSpPr>
          <p:grpSpPr>
            <a:xfrm>
              <a:off x="8803114" y="2431161"/>
              <a:ext cx="173935" cy="227691"/>
              <a:chOff x="6748671" y="2634245"/>
              <a:chExt cx="173935" cy="227691"/>
            </a:xfrm>
          </p:grpSpPr>
          <p:cxnSp>
            <p:nvCxnSpPr>
              <p:cNvPr id="67" name="Straight Connector 6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5" name="Straight Connector 94"/>
          <p:cNvCxnSpPr/>
          <p:nvPr/>
        </p:nvCxnSpPr>
        <p:spPr>
          <a:xfrm flipH="1">
            <a:off x="4936867" y="3612751"/>
            <a:ext cx="333152" cy="845868"/>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409943" y="4425324"/>
            <a:ext cx="361824" cy="1"/>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936867" y="3548033"/>
            <a:ext cx="1267000" cy="910586"/>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060249" y="2999638"/>
            <a:ext cx="723468" cy="538693"/>
            <a:chOff x="2788938" y="5335133"/>
            <a:chExt cx="723468" cy="538693"/>
          </a:xfrm>
        </p:grpSpPr>
        <p:grpSp>
          <p:nvGrpSpPr>
            <p:cNvPr id="109" name="Group 108"/>
            <p:cNvGrpSpPr/>
            <p:nvPr/>
          </p:nvGrpSpPr>
          <p:grpSpPr>
            <a:xfrm>
              <a:off x="2788939" y="5335133"/>
              <a:ext cx="723467" cy="538693"/>
              <a:chOff x="2331433" y="3147790"/>
              <a:chExt cx="927810" cy="694772"/>
            </a:xfrm>
            <a:solidFill>
              <a:srgbClr val="107C10"/>
            </a:solidFill>
          </p:grpSpPr>
          <p:sp>
            <p:nvSpPr>
              <p:cNvPr id="162" name="Rectangle 161"/>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2</a:t>
                </a:r>
              </a:p>
            </p:txBody>
          </p:sp>
          <p:sp>
            <p:nvSpPr>
              <p:cNvPr id="163"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0" name="Rectangle 10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2" name="Group 111"/>
            <p:cNvGrpSpPr>
              <a:grpSpLocks noChangeAspect="1"/>
            </p:cNvGrpSpPr>
            <p:nvPr/>
          </p:nvGrpSpPr>
          <p:grpSpPr bwMode="auto">
            <a:xfrm flipH="1">
              <a:off x="2865849" y="5581225"/>
              <a:ext cx="406603" cy="235590"/>
              <a:chOff x="2474" y="-1113"/>
              <a:chExt cx="1253" cy="726"/>
            </a:xfrm>
            <a:solidFill>
              <a:schemeClr val="accent2"/>
            </a:solidFill>
          </p:grpSpPr>
          <p:sp>
            <p:nvSpPr>
              <p:cNvPr id="14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Oval 7"/>
              <p:cNvSpPr>
                <a:spLocks noChangeArrowheads="1"/>
              </p:cNvSpPr>
              <p:nvPr/>
            </p:nvSpPr>
            <p:spPr bwMode="auto">
              <a:xfrm>
                <a:off x="3464"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Oval 8"/>
              <p:cNvSpPr>
                <a:spLocks noChangeArrowheads="1"/>
              </p:cNvSpPr>
              <p:nvPr/>
            </p:nvSpPr>
            <p:spPr bwMode="auto">
              <a:xfrm>
                <a:off x="2691"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3"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5" name="Line 11"/>
              <p:cNvSpPr>
                <a:spLocks noChangeShapeType="1"/>
              </p:cNvSpPr>
              <p:nvPr/>
            </p:nvSpPr>
            <p:spPr bwMode="auto">
              <a:xfrm>
                <a:off x="3266" y="-962"/>
                <a:ext cx="0" cy="0"/>
              </a:xfrm>
              <a:prstGeom prst="line">
                <a:avLst/>
              </a:prstGeom>
              <a:grp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6"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Oval 14"/>
              <p:cNvSpPr>
                <a:spLocks noChangeArrowheads="1"/>
              </p:cNvSpPr>
              <p:nvPr/>
            </p:nvSpPr>
            <p:spPr bwMode="auto">
              <a:xfrm>
                <a:off x="3091" y="-622"/>
                <a:ext cx="116" cy="116"/>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13" name="Group 112"/>
            <p:cNvGrpSpPr/>
            <p:nvPr/>
          </p:nvGrpSpPr>
          <p:grpSpPr>
            <a:xfrm>
              <a:off x="3320584" y="5624879"/>
              <a:ext cx="124593" cy="163100"/>
              <a:chOff x="6748671" y="2634245"/>
              <a:chExt cx="173935" cy="227691"/>
            </a:xfrm>
          </p:grpSpPr>
          <p:cxnSp>
            <p:nvCxnSpPr>
              <p:cNvPr id="114" name="Straight Connector 11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4" name="Group 163"/>
          <p:cNvGrpSpPr/>
          <p:nvPr/>
        </p:nvGrpSpPr>
        <p:grpSpPr>
          <a:xfrm>
            <a:off x="8027998" y="3039527"/>
            <a:ext cx="723468" cy="538693"/>
            <a:chOff x="8027998" y="3039527"/>
            <a:chExt cx="723468" cy="538693"/>
          </a:xfrm>
        </p:grpSpPr>
        <p:grpSp>
          <p:nvGrpSpPr>
            <p:cNvPr id="165" name="Group 164"/>
            <p:cNvGrpSpPr/>
            <p:nvPr/>
          </p:nvGrpSpPr>
          <p:grpSpPr>
            <a:xfrm>
              <a:off x="8027999" y="3039527"/>
              <a:ext cx="723467" cy="538693"/>
              <a:chOff x="2331433" y="3147790"/>
              <a:chExt cx="927810" cy="694772"/>
            </a:xfrm>
            <a:solidFill>
              <a:srgbClr val="107C10"/>
            </a:solidFill>
          </p:grpSpPr>
          <p:sp>
            <p:nvSpPr>
              <p:cNvPr id="186" name="Rectangle 185"/>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4</a:t>
                </a:r>
              </a:p>
            </p:txBody>
          </p:sp>
          <p:sp>
            <p:nvSpPr>
              <p:cNvPr id="187"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66" name="Rectangle 165"/>
            <p:cNvSpPr/>
            <p:nvPr/>
          </p:nvSpPr>
          <p:spPr>
            <a:xfrm>
              <a:off x="8027998" y="3054399"/>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67" name="Group 166"/>
            <p:cNvGrpSpPr>
              <a:grpSpLocks noChangeAspect="1"/>
            </p:cNvGrpSpPr>
            <p:nvPr/>
          </p:nvGrpSpPr>
          <p:grpSpPr bwMode="auto">
            <a:xfrm flipH="1">
              <a:off x="8104909" y="3285619"/>
              <a:ext cx="406603" cy="235590"/>
              <a:chOff x="2474" y="-1113"/>
              <a:chExt cx="1253" cy="726"/>
            </a:xfrm>
            <a:solidFill>
              <a:srgbClr val="D83B01"/>
            </a:solidFill>
          </p:grpSpPr>
          <p:sp>
            <p:nvSpPr>
              <p:cNvPr id="173"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4"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5" name="Oval 7"/>
              <p:cNvSpPr>
                <a:spLocks noChangeArrowheads="1"/>
              </p:cNvSpPr>
              <p:nvPr/>
            </p:nvSpPr>
            <p:spPr bwMode="auto">
              <a:xfrm>
                <a:off x="3464" y="-654"/>
                <a:ext cx="49" cy="51"/>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Oval 8"/>
              <p:cNvSpPr>
                <a:spLocks noChangeArrowheads="1"/>
              </p:cNvSpPr>
              <p:nvPr/>
            </p:nvSpPr>
            <p:spPr bwMode="auto">
              <a:xfrm>
                <a:off x="2691" y="-654"/>
                <a:ext cx="49" cy="51"/>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Line 11"/>
              <p:cNvSpPr>
                <a:spLocks noChangeShapeType="1"/>
              </p:cNvSpPr>
              <p:nvPr/>
            </p:nvSpPr>
            <p:spPr bwMode="auto">
              <a:xfrm>
                <a:off x="3266" y="-962"/>
                <a:ext cx="0" cy="0"/>
              </a:xfrm>
              <a:prstGeom prst="line">
                <a:avLst/>
              </a:prstGeom>
              <a:grpFill/>
              <a:ln w="3175" cap="rnd">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Oval 14"/>
              <p:cNvSpPr>
                <a:spLocks noChangeArrowheads="1"/>
              </p:cNvSpPr>
              <p:nvPr/>
            </p:nvSpPr>
            <p:spPr bwMode="auto">
              <a:xfrm>
                <a:off x="3091" y="-622"/>
                <a:ext cx="116" cy="116"/>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68" name="Group 167"/>
            <p:cNvGrpSpPr/>
            <p:nvPr/>
          </p:nvGrpSpPr>
          <p:grpSpPr>
            <a:xfrm>
              <a:off x="8559644" y="3329273"/>
              <a:ext cx="124593" cy="163100"/>
              <a:chOff x="6748671" y="2634245"/>
              <a:chExt cx="173935" cy="227691"/>
            </a:xfrm>
          </p:grpSpPr>
          <p:cxnSp>
            <p:nvCxnSpPr>
              <p:cNvPr id="169" name="Straight Connector 168"/>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8" name="Group 187"/>
          <p:cNvGrpSpPr/>
          <p:nvPr/>
        </p:nvGrpSpPr>
        <p:grpSpPr>
          <a:xfrm>
            <a:off x="10131359" y="3515548"/>
            <a:ext cx="723468" cy="538693"/>
            <a:chOff x="2788937" y="5969713"/>
            <a:chExt cx="723468" cy="538693"/>
          </a:xfrm>
        </p:grpSpPr>
        <p:grpSp>
          <p:nvGrpSpPr>
            <p:cNvPr id="189" name="Group 188"/>
            <p:cNvGrpSpPr/>
            <p:nvPr/>
          </p:nvGrpSpPr>
          <p:grpSpPr>
            <a:xfrm>
              <a:off x="2788938" y="5969713"/>
              <a:ext cx="723467" cy="538693"/>
              <a:chOff x="2331433" y="3147790"/>
              <a:chExt cx="927810" cy="694772"/>
            </a:xfrm>
            <a:solidFill>
              <a:srgbClr val="107C10"/>
            </a:solidFill>
          </p:grpSpPr>
          <p:sp>
            <p:nvSpPr>
              <p:cNvPr id="210" name="Rectangle 209"/>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5</a:t>
                </a:r>
              </a:p>
            </p:txBody>
          </p:sp>
          <p:sp>
            <p:nvSpPr>
              <p:cNvPr id="21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90" name="Rectangle 189"/>
            <p:cNvSpPr/>
            <p:nvPr/>
          </p:nvSpPr>
          <p:spPr>
            <a:xfrm>
              <a:off x="2788937" y="598458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91" name="Group 190"/>
            <p:cNvGrpSpPr>
              <a:grpSpLocks noChangeAspect="1"/>
            </p:cNvGrpSpPr>
            <p:nvPr/>
          </p:nvGrpSpPr>
          <p:grpSpPr bwMode="auto">
            <a:xfrm flipH="1">
              <a:off x="2865848" y="6215805"/>
              <a:ext cx="406603" cy="235590"/>
              <a:chOff x="2474" y="-1113"/>
              <a:chExt cx="1253" cy="726"/>
            </a:xfrm>
            <a:solidFill>
              <a:schemeClr val="accent3"/>
            </a:solidFill>
          </p:grpSpPr>
          <p:sp>
            <p:nvSpPr>
              <p:cNvPr id="197"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8"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9" name="Oval 7"/>
              <p:cNvSpPr>
                <a:spLocks noChangeArrowheads="1"/>
              </p:cNvSpPr>
              <p:nvPr/>
            </p:nvSpPr>
            <p:spPr bwMode="auto">
              <a:xfrm>
                <a:off x="3464"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0" name="Oval 8"/>
              <p:cNvSpPr>
                <a:spLocks noChangeArrowheads="1"/>
              </p:cNvSpPr>
              <p:nvPr/>
            </p:nvSpPr>
            <p:spPr bwMode="auto">
              <a:xfrm>
                <a:off x="2691"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1"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2"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Line 11"/>
              <p:cNvSpPr>
                <a:spLocks noChangeShapeType="1"/>
              </p:cNvSpPr>
              <p:nvPr/>
            </p:nvSpPr>
            <p:spPr bwMode="auto">
              <a:xfrm>
                <a:off x="3266" y="-962"/>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6" name="Oval 14"/>
              <p:cNvSpPr>
                <a:spLocks noChangeArrowheads="1"/>
              </p:cNvSpPr>
              <p:nvPr/>
            </p:nvSpPr>
            <p:spPr bwMode="auto">
              <a:xfrm>
                <a:off x="3091" y="-622"/>
                <a:ext cx="116" cy="116"/>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2" name="Group 191"/>
            <p:cNvGrpSpPr/>
            <p:nvPr/>
          </p:nvGrpSpPr>
          <p:grpSpPr>
            <a:xfrm>
              <a:off x="3320583" y="6259459"/>
              <a:ext cx="124593" cy="163100"/>
              <a:chOff x="6748671" y="2634245"/>
              <a:chExt cx="173935" cy="227691"/>
            </a:xfrm>
          </p:grpSpPr>
          <p:cxnSp>
            <p:nvCxnSpPr>
              <p:cNvPr id="193" name="Straight Connector 19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2" name="Group 211"/>
          <p:cNvGrpSpPr/>
          <p:nvPr/>
        </p:nvGrpSpPr>
        <p:grpSpPr>
          <a:xfrm>
            <a:off x="6575555" y="4992304"/>
            <a:ext cx="723468" cy="538693"/>
            <a:chOff x="3704927" y="5969711"/>
            <a:chExt cx="723468" cy="538693"/>
          </a:xfrm>
        </p:grpSpPr>
        <p:grpSp>
          <p:nvGrpSpPr>
            <p:cNvPr id="213" name="Group 212"/>
            <p:cNvGrpSpPr/>
            <p:nvPr/>
          </p:nvGrpSpPr>
          <p:grpSpPr>
            <a:xfrm>
              <a:off x="3704928" y="5969711"/>
              <a:ext cx="723467" cy="538693"/>
              <a:chOff x="2331433" y="3147790"/>
              <a:chExt cx="927810" cy="694772"/>
            </a:xfrm>
            <a:solidFill>
              <a:srgbClr val="107C10"/>
            </a:solidFill>
          </p:grpSpPr>
          <p:sp>
            <p:nvSpPr>
              <p:cNvPr id="234" name="Rectangle 233"/>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3</a:t>
                </a:r>
              </a:p>
            </p:txBody>
          </p:sp>
          <p:sp>
            <p:nvSpPr>
              <p:cNvPr id="23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14" name="Rectangle 213"/>
            <p:cNvSpPr/>
            <p:nvPr/>
          </p:nvSpPr>
          <p:spPr>
            <a:xfrm>
              <a:off x="3704927" y="5984583"/>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15" name="Group 214"/>
            <p:cNvGrpSpPr>
              <a:grpSpLocks noChangeAspect="1"/>
            </p:cNvGrpSpPr>
            <p:nvPr/>
          </p:nvGrpSpPr>
          <p:grpSpPr bwMode="auto">
            <a:xfrm flipH="1">
              <a:off x="3781838" y="6215803"/>
              <a:ext cx="406603" cy="235590"/>
              <a:chOff x="2474" y="-1113"/>
              <a:chExt cx="1253" cy="726"/>
            </a:xfrm>
            <a:solidFill>
              <a:schemeClr val="accent6"/>
            </a:solidFill>
          </p:grpSpPr>
          <p:sp>
            <p:nvSpPr>
              <p:cNvPr id="221"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Oval 7"/>
              <p:cNvSpPr>
                <a:spLocks noChangeArrowheads="1"/>
              </p:cNvSpPr>
              <p:nvPr/>
            </p:nvSpPr>
            <p:spPr bwMode="auto">
              <a:xfrm>
                <a:off x="3464" y="-654"/>
                <a:ext cx="49" cy="51"/>
              </a:xfrm>
              <a:prstGeom prst="ellipse">
                <a:avLst/>
              </a:pr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Oval 8"/>
              <p:cNvSpPr>
                <a:spLocks noChangeArrowheads="1"/>
              </p:cNvSpPr>
              <p:nvPr/>
            </p:nvSpPr>
            <p:spPr bwMode="auto">
              <a:xfrm>
                <a:off x="2691" y="-654"/>
                <a:ext cx="49" cy="51"/>
              </a:xfrm>
              <a:prstGeom prst="ellipse">
                <a:avLst/>
              </a:pr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Line 11"/>
              <p:cNvSpPr>
                <a:spLocks noChangeShapeType="1"/>
              </p:cNvSpPr>
              <p:nvPr/>
            </p:nvSpPr>
            <p:spPr bwMode="auto">
              <a:xfrm>
                <a:off x="3266" y="-962"/>
                <a:ext cx="0" cy="0"/>
              </a:xfrm>
              <a:prstGeom prst="line">
                <a:avLst/>
              </a:prstGeom>
              <a:grpFill/>
              <a:ln w="3175" cap="rnd">
                <a:solidFill>
                  <a:schemeClr val="accent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229"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230" name="Oval 14"/>
              <p:cNvSpPr>
                <a:spLocks noChangeArrowheads="1"/>
              </p:cNvSpPr>
              <p:nvPr/>
            </p:nvSpPr>
            <p:spPr bwMode="auto">
              <a:xfrm>
                <a:off x="3091" y="-622"/>
                <a:ext cx="116" cy="116"/>
              </a:xfrm>
              <a:prstGeom prst="ellipse">
                <a:avLst/>
              </a:pr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231"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sp>
            <p:nvSpPr>
              <p:cNvPr id="233"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endParaRPr>
              </a:p>
            </p:txBody>
          </p:sp>
        </p:grpSp>
        <p:grpSp>
          <p:nvGrpSpPr>
            <p:cNvPr id="216" name="Group 215"/>
            <p:cNvGrpSpPr/>
            <p:nvPr/>
          </p:nvGrpSpPr>
          <p:grpSpPr>
            <a:xfrm>
              <a:off x="4236573" y="6259457"/>
              <a:ext cx="124593" cy="163100"/>
              <a:chOff x="6748671" y="2634245"/>
              <a:chExt cx="173935" cy="227691"/>
            </a:xfrm>
          </p:grpSpPr>
          <p:cxnSp>
            <p:nvCxnSpPr>
              <p:cNvPr id="217" name="Straight Connector 21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36" name="Straight Connector 235"/>
          <p:cNvCxnSpPr>
            <a:stCxn id="187" idx="1"/>
          </p:cNvCxnSpPr>
          <p:nvPr/>
        </p:nvCxnSpPr>
        <p:spPr>
          <a:xfrm flipH="1">
            <a:off x="4936867" y="3563749"/>
            <a:ext cx="3110885" cy="894870"/>
          </a:xfrm>
          <a:prstGeom prst="line">
            <a:avLst/>
          </a:prstGeom>
          <a:solidFill>
            <a:schemeClr val="bg1">
              <a:alpha val="70000"/>
            </a:schemeClr>
          </a:solidFill>
          <a:ln w="15875" cap="sq">
            <a:solidFill>
              <a:srgbClr val="D83B0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4936867" y="3800767"/>
            <a:ext cx="5150035" cy="657852"/>
          </a:xfrm>
          <a:prstGeom prst="line">
            <a:avLst/>
          </a:prstGeom>
          <a:solidFill>
            <a:schemeClr val="bg1">
              <a:alpha val="70000"/>
            </a:schemeClr>
          </a:solidFill>
          <a:ln w="15875" cap="sq">
            <a:solidFill>
              <a:srgbClr val="D83B0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flipV="1">
            <a:off x="4936867" y="4458619"/>
            <a:ext cx="5525748" cy="707194"/>
          </a:xfrm>
          <a:prstGeom prst="line">
            <a:avLst/>
          </a:prstGeom>
          <a:solidFill>
            <a:schemeClr val="bg1">
              <a:alpha val="70000"/>
            </a:schemeClr>
          </a:solidFill>
          <a:ln w="15875" cap="sq">
            <a:solidFill>
              <a:srgbClr val="D83B0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H="1" flipV="1">
            <a:off x="4936867" y="4458619"/>
            <a:ext cx="1607397" cy="794152"/>
          </a:xfrm>
          <a:prstGeom prst="line">
            <a:avLst/>
          </a:prstGeom>
          <a:solidFill>
            <a:schemeClr val="bg1">
              <a:alpha val="70000"/>
            </a:schemeClr>
          </a:solidFill>
          <a:ln w="15875" cap="sq">
            <a:solidFill>
              <a:srgbClr val="D83B0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10466794" y="4896466"/>
            <a:ext cx="723468" cy="538693"/>
            <a:chOff x="10466794" y="4896466"/>
            <a:chExt cx="723468" cy="538693"/>
          </a:xfrm>
        </p:grpSpPr>
        <p:grpSp>
          <p:nvGrpSpPr>
            <p:cNvPr id="241" name="Group 240"/>
            <p:cNvGrpSpPr/>
            <p:nvPr/>
          </p:nvGrpSpPr>
          <p:grpSpPr>
            <a:xfrm>
              <a:off x="10466795" y="4896466"/>
              <a:ext cx="723467" cy="538693"/>
              <a:chOff x="2331433" y="3147790"/>
              <a:chExt cx="927810" cy="694772"/>
            </a:xfrm>
            <a:solidFill>
              <a:srgbClr val="107C10"/>
            </a:solidFill>
          </p:grpSpPr>
          <p:sp>
            <p:nvSpPr>
              <p:cNvPr id="262" name="Rectangle 261"/>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6</a:t>
                </a:r>
              </a:p>
            </p:txBody>
          </p:sp>
          <p:sp>
            <p:nvSpPr>
              <p:cNvPr id="263"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42" name="Rectangle 241"/>
            <p:cNvSpPr/>
            <p:nvPr/>
          </p:nvSpPr>
          <p:spPr>
            <a:xfrm>
              <a:off x="10466794" y="4911338"/>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43" name="Group 242"/>
            <p:cNvGrpSpPr>
              <a:grpSpLocks noChangeAspect="1"/>
            </p:cNvGrpSpPr>
            <p:nvPr/>
          </p:nvGrpSpPr>
          <p:grpSpPr bwMode="auto">
            <a:xfrm flipH="1">
              <a:off x="10543705" y="5142558"/>
              <a:ext cx="406603" cy="235590"/>
              <a:chOff x="2474" y="-1113"/>
              <a:chExt cx="1253" cy="726"/>
            </a:xfrm>
            <a:solidFill>
              <a:srgbClr val="7030A0"/>
            </a:solidFill>
          </p:grpSpPr>
          <p:sp>
            <p:nvSpPr>
              <p:cNvPr id="249"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1" name="Oval 7"/>
              <p:cNvSpPr>
                <a:spLocks noChangeArrowheads="1"/>
              </p:cNvSpPr>
              <p:nvPr/>
            </p:nvSpPr>
            <p:spPr bwMode="auto">
              <a:xfrm>
                <a:off x="3464"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Oval 8"/>
              <p:cNvSpPr>
                <a:spLocks noChangeArrowheads="1"/>
              </p:cNvSpPr>
              <p:nvPr/>
            </p:nvSpPr>
            <p:spPr bwMode="auto">
              <a:xfrm>
                <a:off x="2691"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3"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5" name="Line 11"/>
              <p:cNvSpPr>
                <a:spLocks noChangeShapeType="1"/>
              </p:cNvSpPr>
              <p:nvPr/>
            </p:nvSpPr>
            <p:spPr bwMode="auto">
              <a:xfrm>
                <a:off x="3266" y="-962"/>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7"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Oval 14"/>
              <p:cNvSpPr>
                <a:spLocks noChangeArrowheads="1"/>
              </p:cNvSpPr>
              <p:nvPr/>
            </p:nvSpPr>
            <p:spPr bwMode="auto">
              <a:xfrm>
                <a:off x="3091" y="-622"/>
                <a:ext cx="116" cy="116"/>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1"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44" name="Group 243"/>
            <p:cNvGrpSpPr/>
            <p:nvPr/>
          </p:nvGrpSpPr>
          <p:grpSpPr>
            <a:xfrm>
              <a:off x="10998440" y="5186212"/>
              <a:ext cx="124593" cy="163100"/>
              <a:chOff x="6748671" y="2634245"/>
              <a:chExt cx="173935" cy="227691"/>
            </a:xfrm>
          </p:grpSpPr>
          <p:cxnSp>
            <p:nvCxnSpPr>
              <p:cNvPr id="245" name="Straight Connector 24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0" name="Straight Connector 269"/>
          <p:cNvCxnSpPr>
            <a:cxnSpLocks/>
          </p:cNvCxnSpPr>
          <p:nvPr/>
        </p:nvCxnSpPr>
        <p:spPr>
          <a:xfrm flipV="1">
            <a:off x="5570560" y="3295144"/>
            <a:ext cx="469091" cy="12118"/>
          </a:xfrm>
          <a:prstGeom prst="line">
            <a:avLst/>
          </a:prstGeom>
          <a:ln w="38100">
            <a:solidFill>
              <a:srgbClr val="D83B0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5725136" y="3191097"/>
            <a:ext cx="159939" cy="220212"/>
          </a:xfrm>
          <a:prstGeom prst="line">
            <a:avLst/>
          </a:prstGeom>
          <a:ln w="38100">
            <a:solidFill>
              <a:srgbClr val="D83B0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4" name="Group 273"/>
          <p:cNvGrpSpPr/>
          <p:nvPr/>
        </p:nvGrpSpPr>
        <p:grpSpPr>
          <a:xfrm>
            <a:off x="1294307" y="3360689"/>
            <a:ext cx="1579751" cy="1033549"/>
            <a:chOff x="9210545" y="5074015"/>
            <a:chExt cx="2021653" cy="1322662"/>
          </a:xfrm>
        </p:grpSpPr>
        <p:pic>
          <p:nvPicPr>
            <p:cNvPr id="275" name="Graphic 27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276" name="Graphic 27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281" name="Group 280"/>
          <p:cNvGrpSpPr>
            <a:grpSpLocks noChangeAspect="1"/>
          </p:cNvGrpSpPr>
          <p:nvPr/>
        </p:nvGrpSpPr>
        <p:grpSpPr>
          <a:xfrm flipH="1">
            <a:off x="297559" y="2712814"/>
            <a:ext cx="1678635" cy="2307506"/>
            <a:chOff x="3774978" y="2020485"/>
            <a:chExt cx="1130891" cy="1554562"/>
          </a:xfrm>
          <a:solidFill>
            <a:schemeClr val="tx1"/>
          </a:solidFill>
        </p:grpSpPr>
        <p:sp>
          <p:nvSpPr>
            <p:cNvPr id="282" name="Oval 281"/>
            <p:cNvSpPr/>
            <p:nvPr/>
          </p:nvSpPr>
          <p:spPr>
            <a:xfrm>
              <a:off x="4632819" y="2020485"/>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sp>
          <p:nvSpPr>
            <p:cNvPr id="283"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sp>
          <p:nvSpPr>
            <p:cNvPr id="284" name="Freeform 158"/>
            <p:cNvSpPr/>
            <p:nvPr/>
          </p:nvSpPr>
          <p:spPr>
            <a:xfrm rot="20245202">
              <a:off x="3774978" y="3150660"/>
              <a:ext cx="255167" cy="318372"/>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3" name="Group 2"/>
          <p:cNvGrpSpPr/>
          <p:nvPr/>
        </p:nvGrpSpPr>
        <p:grpSpPr>
          <a:xfrm>
            <a:off x="2120852" y="3894038"/>
            <a:ext cx="1238812" cy="922416"/>
            <a:chOff x="2005308" y="3566250"/>
            <a:chExt cx="1354375" cy="1008464"/>
          </a:xfrm>
        </p:grpSpPr>
        <p:grpSp>
          <p:nvGrpSpPr>
            <p:cNvPr id="277" name="Group 276"/>
            <p:cNvGrpSpPr/>
            <p:nvPr/>
          </p:nvGrpSpPr>
          <p:grpSpPr>
            <a:xfrm>
              <a:off x="2005308" y="3566250"/>
              <a:ext cx="1354375" cy="1008464"/>
              <a:chOff x="3104055" y="3815074"/>
              <a:chExt cx="1233944" cy="918791"/>
            </a:xfrm>
          </p:grpSpPr>
          <p:sp>
            <p:nvSpPr>
              <p:cNvPr id="278" name="Rectangle 277"/>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80" name="Rectangle 279"/>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285"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86" name="TextBox 285"/>
          <p:cNvSpPr txBox="1"/>
          <p:nvPr/>
        </p:nvSpPr>
        <p:spPr>
          <a:xfrm>
            <a:off x="842622" y="5366124"/>
            <a:ext cx="738739" cy="226337"/>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372" name="Group 371"/>
          <p:cNvGrpSpPr/>
          <p:nvPr/>
        </p:nvGrpSpPr>
        <p:grpSpPr>
          <a:xfrm>
            <a:off x="3744914" y="2029231"/>
            <a:ext cx="1659589" cy="886196"/>
            <a:chOff x="8550671" y="5613930"/>
            <a:chExt cx="1659589" cy="886196"/>
          </a:xfrm>
        </p:grpSpPr>
        <p:sp>
          <p:nvSpPr>
            <p:cNvPr id="373" name="Rectangle 372"/>
            <p:cNvSpPr/>
            <p:nvPr/>
          </p:nvSpPr>
          <p:spPr>
            <a:xfrm>
              <a:off x="8612922" y="6103735"/>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Difficult to enable turn-key global distribution</a:t>
              </a:r>
            </a:p>
          </p:txBody>
        </p:sp>
        <p:grpSp>
          <p:nvGrpSpPr>
            <p:cNvPr id="374" name="Group 373"/>
            <p:cNvGrpSpPr/>
            <p:nvPr/>
          </p:nvGrpSpPr>
          <p:grpSpPr>
            <a:xfrm>
              <a:off x="8550671" y="5613930"/>
              <a:ext cx="1597338" cy="453446"/>
              <a:chOff x="8550671" y="5613930"/>
              <a:chExt cx="1597338" cy="453446"/>
            </a:xfrm>
          </p:grpSpPr>
          <p:sp>
            <p:nvSpPr>
              <p:cNvPr id="375" name="Arrow: Pentagon 374"/>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376"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87" name="Group 286"/>
          <p:cNvGrpSpPr/>
          <p:nvPr/>
        </p:nvGrpSpPr>
        <p:grpSpPr>
          <a:xfrm>
            <a:off x="3645749" y="5103796"/>
            <a:ext cx="1597339" cy="939269"/>
            <a:chOff x="8550671" y="5613930"/>
            <a:chExt cx="1597339" cy="939269"/>
          </a:xfrm>
        </p:grpSpPr>
        <p:sp>
          <p:nvSpPr>
            <p:cNvPr id="288" name="Rectangle 287"/>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Unable to uniformly scale to global stores with millisecond latency</a:t>
              </a:r>
            </a:p>
          </p:txBody>
        </p:sp>
        <p:grpSp>
          <p:nvGrpSpPr>
            <p:cNvPr id="289" name="Group 288"/>
            <p:cNvGrpSpPr/>
            <p:nvPr/>
          </p:nvGrpSpPr>
          <p:grpSpPr>
            <a:xfrm>
              <a:off x="8550671" y="5613930"/>
              <a:ext cx="1597338" cy="453446"/>
              <a:chOff x="8550671" y="5613930"/>
              <a:chExt cx="1597338" cy="453446"/>
            </a:xfrm>
          </p:grpSpPr>
          <p:sp>
            <p:nvSpPr>
              <p:cNvPr id="290" name="Arrow: Pentagon 289"/>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91"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92" name="Group 291"/>
          <p:cNvGrpSpPr/>
          <p:nvPr/>
        </p:nvGrpSpPr>
        <p:grpSpPr>
          <a:xfrm>
            <a:off x="4719788" y="4566211"/>
            <a:ext cx="516824" cy="425437"/>
            <a:chOff x="7751149" y="5613793"/>
            <a:chExt cx="616967" cy="507873"/>
          </a:xfrm>
        </p:grpSpPr>
        <p:sp>
          <p:nvSpPr>
            <p:cNvPr id="293" name="Isosceles Triangle 292"/>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95" name="Group 294"/>
          <p:cNvGrpSpPr/>
          <p:nvPr/>
        </p:nvGrpSpPr>
        <p:grpSpPr>
          <a:xfrm>
            <a:off x="5537948" y="2510259"/>
            <a:ext cx="516824" cy="425437"/>
            <a:chOff x="7751149" y="5613793"/>
            <a:chExt cx="616967" cy="507873"/>
          </a:xfrm>
        </p:grpSpPr>
        <p:sp>
          <p:nvSpPr>
            <p:cNvPr id="296" name="Isosceles Triangle 295"/>
            <p:cNvSpPr/>
            <p:nvPr/>
          </p:nvSpPr>
          <p:spPr bwMode="auto">
            <a:xfrm>
              <a:off x="7885042" y="5651414"/>
              <a:ext cx="349664" cy="436544"/>
            </a:xfrm>
            <a:prstGeom prst="triangle">
              <a:avLst>
                <a:gd name="adj" fmla="val 513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5"/>
            <p:cNvSpPr>
              <a:spLocks noEditPoints="1"/>
            </p:cNvSpPr>
            <p:nvPr/>
          </p:nvSpPr>
          <p:spPr bwMode="auto">
            <a:xfrm>
              <a:off x="7751149" y="5613793"/>
              <a:ext cx="616967" cy="50787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64" name="Picture 26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759473" y="3621130"/>
            <a:ext cx="1303481" cy="1293110"/>
          </a:xfrm>
          <a:prstGeom prst="rect">
            <a:avLst/>
          </a:prstGeom>
        </p:spPr>
      </p:pic>
    </p:spTree>
    <p:extLst>
      <p:ext uri="{BB962C8B-B14F-4D97-AF65-F5344CB8AC3E}">
        <p14:creationId xmlns:p14="http://schemas.microsoft.com/office/powerpoint/2010/main" val="375274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770"/>
                            </p:stCondLst>
                            <p:childTnLst>
                              <p:par>
                                <p:cTn id="10" presetID="22" presetClass="entr" presetSubtype="8"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par>
                          <p:cTn id="13" fill="hold">
                            <p:stCondLst>
                              <p:cond delay="2270"/>
                            </p:stCondLst>
                            <p:childTnLst>
                              <p:par>
                                <p:cTn id="14" presetID="10" presetClass="entr" presetSubtype="0" fill="hold"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par>
                          <p:cTn id="17" fill="hold">
                            <p:stCondLst>
                              <p:cond delay="2770"/>
                            </p:stCondLst>
                            <p:childTnLst>
                              <p:par>
                                <p:cTn id="18" presetID="10" presetClass="entr" presetSubtype="0"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fade">
                                      <p:cBhvr>
                                        <p:cTn id="20" dur="500"/>
                                        <p:tgtEl>
                                          <p:spTgt spid="108"/>
                                        </p:tgtEl>
                                      </p:cBhvr>
                                    </p:animEffect>
                                  </p:childTnLst>
                                </p:cTn>
                              </p:par>
                            </p:childTnLst>
                          </p:cTn>
                        </p:par>
                        <p:par>
                          <p:cTn id="21" fill="hold">
                            <p:stCondLst>
                              <p:cond delay="327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childTnLst>
                          </p:cTn>
                        </p:par>
                        <p:par>
                          <p:cTn id="25" fill="hold">
                            <p:stCondLst>
                              <p:cond delay="3770"/>
                            </p:stCondLst>
                            <p:childTnLst>
                              <p:par>
                                <p:cTn id="26" presetID="10" presetClass="entr" presetSubtype="0" fill="hold" nodeType="after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childTnLst>
                          </p:cTn>
                        </p:par>
                        <p:par>
                          <p:cTn id="29" fill="hold">
                            <p:stCondLst>
                              <p:cond delay="4270"/>
                            </p:stCondLst>
                            <p:childTnLst>
                              <p:par>
                                <p:cTn id="30" presetID="10" presetClass="entr" presetSubtype="0" fill="hold" nodeType="afterEffect">
                                  <p:stCondLst>
                                    <p:cond delay="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childTnLst>
                          </p:cTn>
                        </p:par>
                        <p:par>
                          <p:cTn id="33" fill="hold">
                            <p:stCondLst>
                              <p:cond delay="4770"/>
                            </p:stCondLst>
                            <p:childTnLst>
                              <p:par>
                                <p:cTn id="34" presetID="10" presetClass="entr" presetSubtype="0" fill="hold" nodeType="afterEffect">
                                  <p:stCondLst>
                                    <p:cond delay="0"/>
                                  </p:stCondLst>
                                  <p:childTnLst>
                                    <p:set>
                                      <p:cBhvr>
                                        <p:cTn id="35" dur="1" fill="hold">
                                          <p:stCondLst>
                                            <p:cond delay="0"/>
                                          </p:stCondLst>
                                        </p:cTn>
                                        <p:tgtEl>
                                          <p:spTgt spid="240"/>
                                        </p:tgtEl>
                                        <p:attrNameLst>
                                          <p:attrName>style.visibility</p:attrName>
                                        </p:attrNameLst>
                                      </p:cBhvr>
                                      <p:to>
                                        <p:strVal val="visible"/>
                                      </p:to>
                                    </p:set>
                                    <p:animEffect transition="in" filter="fade">
                                      <p:cBhvr>
                                        <p:cTn id="36" dur="500"/>
                                        <p:tgtEl>
                                          <p:spTgt spid="240"/>
                                        </p:tgtEl>
                                      </p:cBhvr>
                                    </p:animEffect>
                                  </p:childTnLst>
                                </p:cTn>
                              </p:par>
                            </p:childTnLst>
                          </p:cTn>
                        </p:par>
                        <p:par>
                          <p:cTn id="37" fill="hold">
                            <p:stCondLst>
                              <p:cond delay="5270"/>
                            </p:stCondLst>
                            <p:childTnLst>
                              <p:par>
                                <p:cTn id="38" presetID="22" presetClass="entr" presetSubtype="8"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left)">
                                      <p:cBhvr>
                                        <p:cTn id="40" dur="750"/>
                                        <p:tgtEl>
                                          <p:spTgt spid="95"/>
                                        </p:tgtEl>
                                      </p:cBhvr>
                                    </p:animEffect>
                                  </p:childTnLst>
                                </p:cTn>
                              </p:par>
                              <p:par>
                                <p:cTn id="41" presetID="22" presetClass="entr" presetSubtype="8"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left)">
                                      <p:cBhvr>
                                        <p:cTn id="43" dur="750"/>
                                        <p:tgtEl>
                                          <p:spTgt spid="107"/>
                                        </p:tgtEl>
                                      </p:cBhvr>
                                    </p:animEffect>
                                  </p:childTnLst>
                                </p:cTn>
                              </p:par>
                            </p:childTnLst>
                          </p:cTn>
                        </p:par>
                        <p:par>
                          <p:cTn id="44" fill="hold">
                            <p:stCondLst>
                              <p:cond delay="6020"/>
                            </p:stCondLst>
                            <p:childTnLst>
                              <p:par>
                                <p:cTn id="45" presetID="22" presetClass="entr" presetSubtype="8" fill="hold" nodeType="afterEffect">
                                  <p:stCondLst>
                                    <p:cond delay="0"/>
                                  </p:stCondLst>
                                  <p:childTnLst>
                                    <p:set>
                                      <p:cBhvr>
                                        <p:cTn id="46" dur="1" fill="hold">
                                          <p:stCondLst>
                                            <p:cond delay="0"/>
                                          </p:stCondLst>
                                        </p:cTn>
                                        <p:tgtEl>
                                          <p:spTgt spid="236"/>
                                        </p:tgtEl>
                                        <p:attrNameLst>
                                          <p:attrName>style.visibility</p:attrName>
                                        </p:attrNameLst>
                                      </p:cBhvr>
                                      <p:to>
                                        <p:strVal val="visible"/>
                                      </p:to>
                                    </p:set>
                                    <p:animEffect transition="in" filter="wipe(left)">
                                      <p:cBhvr>
                                        <p:cTn id="47" dur="750"/>
                                        <p:tgtEl>
                                          <p:spTgt spid="236"/>
                                        </p:tgtEl>
                                      </p:cBhvr>
                                    </p:animEffect>
                                  </p:childTnLst>
                                </p:cTn>
                              </p:par>
                              <p:par>
                                <p:cTn id="48" presetID="22" presetClass="entr" presetSubtype="8" fill="hold" nodeType="withEffect">
                                  <p:stCondLst>
                                    <p:cond delay="0"/>
                                  </p:stCondLst>
                                  <p:childTnLst>
                                    <p:set>
                                      <p:cBhvr>
                                        <p:cTn id="49" dur="1" fill="hold">
                                          <p:stCondLst>
                                            <p:cond delay="0"/>
                                          </p:stCondLst>
                                        </p:cTn>
                                        <p:tgtEl>
                                          <p:spTgt spid="237"/>
                                        </p:tgtEl>
                                        <p:attrNameLst>
                                          <p:attrName>style.visibility</p:attrName>
                                        </p:attrNameLst>
                                      </p:cBhvr>
                                      <p:to>
                                        <p:strVal val="visible"/>
                                      </p:to>
                                    </p:set>
                                    <p:animEffect transition="in" filter="wipe(left)">
                                      <p:cBhvr>
                                        <p:cTn id="50" dur="750"/>
                                        <p:tgtEl>
                                          <p:spTgt spid="237"/>
                                        </p:tgtEl>
                                      </p:cBhvr>
                                    </p:animEffect>
                                  </p:childTnLst>
                                </p:cTn>
                              </p:par>
                              <p:par>
                                <p:cTn id="51" presetID="22" presetClass="entr" presetSubtype="8" fill="hold" nodeType="withEffect">
                                  <p:stCondLst>
                                    <p:cond delay="0"/>
                                  </p:stCondLst>
                                  <p:childTnLst>
                                    <p:set>
                                      <p:cBhvr>
                                        <p:cTn id="52" dur="1" fill="hold">
                                          <p:stCondLst>
                                            <p:cond delay="0"/>
                                          </p:stCondLst>
                                        </p:cTn>
                                        <p:tgtEl>
                                          <p:spTgt spid="238"/>
                                        </p:tgtEl>
                                        <p:attrNameLst>
                                          <p:attrName>style.visibility</p:attrName>
                                        </p:attrNameLst>
                                      </p:cBhvr>
                                      <p:to>
                                        <p:strVal val="visible"/>
                                      </p:to>
                                    </p:set>
                                    <p:animEffect transition="in" filter="wipe(left)">
                                      <p:cBhvr>
                                        <p:cTn id="53" dur="750"/>
                                        <p:tgtEl>
                                          <p:spTgt spid="238"/>
                                        </p:tgtEl>
                                      </p:cBhvr>
                                    </p:animEffect>
                                  </p:childTnLst>
                                </p:cTn>
                              </p:par>
                              <p:par>
                                <p:cTn id="54" presetID="22" presetClass="entr" presetSubtype="8" fill="hold" nodeType="withEffect">
                                  <p:stCondLst>
                                    <p:cond delay="0"/>
                                  </p:stCondLst>
                                  <p:childTnLst>
                                    <p:set>
                                      <p:cBhvr>
                                        <p:cTn id="55" dur="1" fill="hold">
                                          <p:stCondLst>
                                            <p:cond delay="0"/>
                                          </p:stCondLst>
                                        </p:cTn>
                                        <p:tgtEl>
                                          <p:spTgt spid="239"/>
                                        </p:tgtEl>
                                        <p:attrNameLst>
                                          <p:attrName>style.visibility</p:attrName>
                                        </p:attrNameLst>
                                      </p:cBhvr>
                                      <p:to>
                                        <p:strVal val="visible"/>
                                      </p:to>
                                    </p:set>
                                    <p:animEffect transition="in" filter="wipe(left)">
                                      <p:cBhvr>
                                        <p:cTn id="56" dur="750"/>
                                        <p:tgtEl>
                                          <p:spTgt spid="239"/>
                                        </p:tgtEl>
                                      </p:cBhvr>
                                    </p:animEffect>
                                  </p:childTnLst>
                                </p:cTn>
                              </p:par>
                              <p:par>
                                <p:cTn id="57" presetID="10" presetClass="entr" presetSubtype="0" fill="hold" nodeType="withEffect">
                                  <p:stCondLst>
                                    <p:cond delay="0"/>
                                  </p:stCondLst>
                                  <p:childTnLst>
                                    <p:set>
                                      <p:cBhvr>
                                        <p:cTn id="58" dur="1" fill="hold">
                                          <p:stCondLst>
                                            <p:cond delay="0"/>
                                          </p:stCondLst>
                                        </p:cTn>
                                        <p:tgtEl>
                                          <p:spTgt spid="292"/>
                                        </p:tgtEl>
                                        <p:attrNameLst>
                                          <p:attrName>style.visibility</p:attrName>
                                        </p:attrNameLst>
                                      </p:cBhvr>
                                      <p:to>
                                        <p:strVal val="visible"/>
                                      </p:to>
                                    </p:set>
                                    <p:animEffect transition="in" filter="fade">
                                      <p:cBhvr>
                                        <p:cTn id="59" dur="500"/>
                                        <p:tgtEl>
                                          <p:spTgt spid="292"/>
                                        </p:tgtEl>
                                      </p:cBhvr>
                                    </p:animEffect>
                                  </p:childTnLst>
                                </p:cTn>
                              </p:par>
                            </p:childTnLst>
                          </p:cTn>
                        </p:par>
                        <p:par>
                          <p:cTn id="60" fill="hold">
                            <p:stCondLst>
                              <p:cond delay="6770"/>
                            </p:stCondLst>
                            <p:childTnLst>
                              <p:par>
                                <p:cTn id="61" presetID="22" presetClass="entr" presetSubtype="1" fill="hold" nodeType="afterEffect">
                                  <p:stCondLst>
                                    <p:cond delay="0"/>
                                  </p:stCondLst>
                                  <p:childTnLst>
                                    <p:set>
                                      <p:cBhvr>
                                        <p:cTn id="62" dur="1" fill="hold">
                                          <p:stCondLst>
                                            <p:cond delay="0"/>
                                          </p:stCondLst>
                                        </p:cTn>
                                        <p:tgtEl>
                                          <p:spTgt spid="287"/>
                                        </p:tgtEl>
                                        <p:attrNameLst>
                                          <p:attrName>style.visibility</p:attrName>
                                        </p:attrNameLst>
                                      </p:cBhvr>
                                      <p:to>
                                        <p:strVal val="visible"/>
                                      </p:to>
                                    </p:set>
                                    <p:animEffect transition="in" filter="wipe(up)">
                                      <p:cBhvr>
                                        <p:cTn id="63" dur="1000"/>
                                        <p:tgtEl>
                                          <p:spTgt spid="287"/>
                                        </p:tgtEl>
                                      </p:cBhvr>
                                    </p:animEffect>
                                  </p:childTnLst>
                                </p:cTn>
                              </p:par>
                            </p:childTnLst>
                          </p:cTn>
                        </p:par>
                        <p:par>
                          <p:cTn id="64" fill="hold">
                            <p:stCondLst>
                              <p:cond delay="7770"/>
                            </p:stCondLst>
                            <p:childTnLst>
                              <p:par>
                                <p:cTn id="65" presetID="22" presetClass="entr" presetSubtype="8" fill="hold" nodeType="afterEffect">
                                  <p:stCondLst>
                                    <p:cond delay="500"/>
                                  </p:stCondLst>
                                  <p:childTnLst>
                                    <p:set>
                                      <p:cBhvr>
                                        <p:cTn id="66" dur="1" fill="hold">
                                          <p:stCondLst>
                                            <p:cond delay="0"/>
                                          </p:stCondLst>
                                        </p:cTn>
                                        <p:tgtEl>
                                          <p:spTgt spid="270"/>
                                        </p:tgtEl>
                                        <p:attrNameLst>
                                          <p:attrName>style.visibility</p:attrName>
                                        </p:attrNameLst>
                                      </p:cBhvr>
                                      <p:to>
                                        <p:strVal val="visible"/>
                                      </p:to>
                                    </p:set>
                                    <p:animEffect transition="in" filter="wipe(left)">
                                      <p:cBhvr>
                                        <p:cTn id="67" dur="1000"/>
                                        <p:tgtEl>
                                          <p:spTgt spid="270"/>
                                        </p:tgtEl>
                                      </p:cBhvr>
                                    </p:animEffect>
                                  </p:childTnLst>
                                </p:cTn>
                              </p:par>
                            </p:childTnLst>
                          </p:cTn>
                        </p:par>
                        <p:par>
                          <p:cTn id="68" fill="hold">
                            <p:stCondLst>
                              <p:cond delay="9270"/>
                            </p:stCondLst>
                            <p:childTnLst>
                              <p:par>
                                <p:cTn id="69" presetID="22" presetClass="entr" presetSubtype="8" fill="hold" nodeType="afterEffect">
                                  <p:stCondLst>
                                    <p:cond delay="0"/>
                                  </p:stCondLst>
                                  <p:childTnLst>
                                    <p:set>
                                      <p:cBhvr>
                                        <p:cTn id="70" dur="1" fill="hold">
                                          <p:stCondLst>
                                            <p:cond delay="0"/>
                                          </p:stCondLst>
                                        </p:cTn>
                                        <p:tgtEl>
                                          <p:spTgt spid="271"/>
                                        </p:tgtEl>
                                        <p:attrNameLst>
                                          <p:attrName>style.visibility</p:attrName>
                                        </p:attrNameLst>
                                      </p:cBhvr>
                                      <p:to>
                                        <p:strVal val="visible"/>
                                      </p:to>
                                    </p:set>
                                    <p:animEffect transition="in" filter="wipe(left)">
                                      <p:cBhvr>
                                        <p:cTn id="71" dur="1000"/>
                                        <p:tgtEl>
                                          <p:spTgt spid="271"/>
                                        </p:tgtEl>
                                      </p:cBhvr>
                                    </p:animEffect>
                                  </p:childTnLst>
                                </p:cTn>
                              </p:par>
                            </p:childTnLst>
                          </p:cTn>
                        </p:par>
                        <p:par>
                          <p:cTn id="72" fill="hold">
                            <p:stCondLst>
                              <p:cond delay="10270"/>
                            </p:stCondLst>
                            <p:childTnLst>
                              <p:par>
                                <p:cTn id="73" presetID="22" presetClass="entr" presetSubtype="1" fill="hold" nodeType="afterEffect">
                                  <p:stCondLst>
                                    <p:cond delay="0"/>
                                  </p:stCondLst>
                                  <p:childTnLst>
                                    <p:set>
                                      <p:cBhvr>
                                        <p:cTn id="74" dur="1" fill="hold">
                                          <p:stCondLst>
                                            <p:cond delay="0"/>
                                          </p:stCondLst>
                                        </p:cTn>
                                        <p:tgtEl>
                                          <p:spTgt spid="372"/>
                                        </p:tgtEl>
                                        <p:attrNameLst>
                                          <p:attrName>style.visibility</p:attrName>
                                        </p:attrNameLst>
                                      </p:cBhvr>
                                      <p:to>
                                        <p:strVal val="visible"/>
                                      </p:to>
                                    </p:set>
                                    <p:animEffect transition="in" filter="wipe(up)">
                                      <p:cBhvr>
                                        <p:cTn id="75" dur="1000"/>
                                        <p:tgtEl>
                                          <p:spTgt spid="372"/>
                                        </p:tgtEl>
                                      </p:cBhvr>
                                    </p:animEffect>
                                  </p:childTnLst>
                                </p:cTn>
                              </p:par>
                              <p:par>
                                <p:cTn id="76" presetID="10" presetClass="entr" presetSubtype="0" fill="hold" nodeType="withEffect">
                                  <p:stCondLst>
                                    <p:cond delay="0"/>
                                  </p:stCondLst>
                                  <p:childTnLst>
                                    <p:set>
                                      <p:cBhvr>
                                        <p:cTn id="77" dur="1" fill="hold">
                                          <p:stCondLst>
                                            <p:cond delay="0"/>
                                          </p:stCondLst>
                                        </p:cTn>
                                        <p:tgtEl>
                                          <p:spTgt spid="295"/>
                                        </p:tgtEl>
                                        <p:attrNameLst>
                                          <p:attrName>style.visibility</p:attrName>
                                        </p:attrNameLst>
                                      </p:cBhvr>
                                      <p:to>
                                        <p:strVal val="visible"/>
                                      </p:to>
                                    </p:set>
                                    <p:animEffect transition="in" filter="fade">
                                      <p:cBhvr>
                                        <p:cTn id="78"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REGIONAL SCALABILITY AND GLOBAL REPLICATION </a:t>
            </a: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r>
              <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a:t>
            </a:r>
            <a:endPar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81870" cy="899665"/>
          </a:xfrm>
        </p:spPr>
        <p:txBody>
          <a:bodyPr/>
          <a:lstStyle/>
          <a:p>
            <a:r>
              <a:rPr lang="en-US" dirty="0"/>
              <a:t>Accelerate development with NoSQL</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74" name="Group 273"/>
          <p:cNvGrpSpPr/>
          <p:nvPr/>
        </p:nvGrpSpPr>
        <p:grpSpPr>
          <a:xfrm>
            <a:off x="1294307" y="3360689"/>
            <a:ext cx="1579751" cy="1033549"/>
            <a:chOff x="9210545" y="5074015"/>
            <a:chExt cx="2021653" cy="1322662"/>
          </a:xfrm>
        </p:grpSpPr>
        <p:pic>
          <p:nvPicPr>
            <p:cNvPr id="275" name="Graphic 27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276" name="Graphic 27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281" name="Group 280"/>
          <p:cNvGrpSpPr>
            <a:grpSpLocks noChangeAspect="1"/>
          </p:cNvGrpSpPr>
          <p:nvPr/>
        </p:nvGrpSpPr>
        <p:grpSpPr>
          <a:xfrm flipH="1">
            <a:off x="738760" y="4359275"/>
            <a:ext cx="946463" cy="980257"/>
            <a:chOff x="3807371" y="2914650"/>
            <a:chExt cx="637629" cy="660397"/>
          </a:xfrm>
          <a:solidFill>
            <a:schemeClr val="tx1"/>
          </a:solidFill>
        </p:grpSpPr>
        <p:sp>
          <p:nvSpPr>
            <p:cNvPr id="282" name="Oval 281"/>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3"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84"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3" name="Group 2"/>
          <p:cNvGrpSpPr/>
          <p:nvPr/>
        </p:nvGrpSpPr>
        <p:grpSpPr>
          <a:xfrm>
            <a:off x="1889783" y="3729361"/>
            <a:ext cx="1238812" cy="922416"/>
            <a:chOff x="2005308" y="3566250"/>
            <a:chExt cx="1354375" cy="1008464"/>
          </a:xfrm>
        </p:grpSpPr>
        <p:grpSp>
          <p:nvGrpSpPr>
            <p:cNvPr id="277" name="Group 276"/>
            <p:cNvGrpSpPr/>
            <p:nvPr/>
          </p:nvGrpSpPr>
          <p:grpSpPr>
            <a:xfrm>
              <a:off x="2005308" y="3566250"/>
              <a:ext cx="1354375" cy="1008464"/>
              <a:chOff x="3104055" y="3815074"/>
              <a:chExt cx="1233944" cy="918791"/>
            </a:xfrm>
          </p:grpSpPr>
          <p:sp>
            <p:nvSpPr>
              <p:cNvPr id="278" name="Rectangle 277"/>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80" name="Rectangle 279"/>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285"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86" name="TextBox 285"/>
          <p:cNvSpPr txBox="1"/>
          <p:nvPr/>
        </p:nvSpPr>
        <p:spPr>
          <a:xfrm>
            <a:off x="842622" y="5366124"/>
            <a:ext cx="738739" cy="226337"/>
          </a:xfrm>
          <a:prstGeom prst="rect">
            <a:avLst/>
          </a:prstGeom>
          <a:noFill/>
        </p:spPr>
        <p:txBody>
          <a:bodyPr wrap="non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264" name="Group 263"/>
          <p:cNvGrpSpPr/>
          <p:nvPr/>
        </p:nvGrpSpPr>
        <p:grpSpPr>
          <a:xfrm>
            <a:off x="4176434" y="1896387"/>
            <a:ext cx="7661226" cy="3859365"/>
            <a:chOff x="2704454" y="2882952"/>
            <a:chExt cx="4004355" cy="1966120"/>
          </a:xfrm>
          <a:solidFill>
            <a:schemeClr val="accent3">
              <a:lumMod val="75000"/>
              <a:alpha val="40000"/>
            </a:schemeClr>
          </a:solidFill>
        </p:grpSpPr>
        <p:sp>
          <p:nvSpPr>
            <p:cNvPr id="265"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Shape 265"/>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8" name="Speech Bubble: Rectangle 267"/>
          <p:cNvSpPr/>
          <p:nvPr/>
        </p:nvSpPr>
        <p:spPr bwMode="auto">
          <a:xfrm>
            <a:off x="4496338" y="2515286"/>
            <a:ext cx="2279406" cy="695084"/>
          </a:xfrm>
          <a:prstGeom prst="wedgeRectCallout">
            <a:avLst>
              <a:gd name="adj1" fmla="val -48629"/>
              <a:gd name="adj2" fmla="val -15728"/>
            </a:avLst>
          </a:prstGeom>
          <a:solidFill>
            <a:srgbClr val="FCFDF5">
              <a:alpha val="50000"/>
            </a:srgbClr>
          </a:solidFill>
          <a:ln w="38100">
            <a:solidFill>
              <a:schemeClr val="tx1">
                <a:alpha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9" name="Group 268"/>
          <p:cNvGrpSpPr/>
          <p:nvPr/>
        </p:nvGrpSpPr>
        <p:grpSpPr>
          <a:xfrm>
            <a:off x="4652936" y="2578167"/>
            <a:ext cx="723468" cy="538693"/>
            <a:chOff x="8060924" y="2026669"/>
            <a:chExt cx="1009977" cy="752027"/>
          </a:xfrm>
        </p:grpSpPr>
        <p:grpSp>
          <p:nvGrpSpPr>
            <p:cNvPr id="272" name="Group 271"/>
            <p:cNvGrpSpPr/>
            <p:nvPr/>
          </p:nvGrpSpPr>
          <p:grpSpPr>
            <a:xfrm>
              <a:off x="8060925" y="2026669"/>
              <a:ext cx="1009976" cy="752027"/>
              <a:chOff x="2331433" y="3147790"/>
              <a:chExt cx="927810" cy="694772"/>
            </a:xfrm>
            <a:solidFill>
              <a:srgbClr val="107C10"/>
            </a:solidFill>
          </p:grpSpPr>
          <p:sp>
            <p:nvSpPr>
              <p:cNvPr id="318" name="Rectangle 317"/>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1</a:t>
                </a:r>
              </a:p>
            </p:txBody>
          </p:sp>
          <p:sp>
            <p:nvSpPr>
              <p:cNvPr id="31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298" name="Rectangle 297"/>
            <p:cNvSpPr/>
            <p:nvPr/>
          </p:nvSpPr>
          <p:spPr>
            <a:xfrm>
              <a:off x="8060924" y="2047431"/>
              <a:ext cx="929974" cy="679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9" name="Group 4"/>
            <p:cNvGrpSpPr>
              <a:grpSpLocks noChangeAspect="1"/>
            </p:cNvGrpSpPr>
            <p:nvPr/>
          </p:nvGrpSpPr>
          <p:grpSpPr bwMode="auto">
            <a:xfrm flipH="1">
              <a:off x="8168293" y="2370219"/>
              <a:ext cx="567627" cy="328889"/>
              <a:chOff x="2474" y="-1113"/>
              <a:chExt cx="1253" cy="726"/>
            </a:xfrm>
            <a:solidFill>
              <a:srgbClr val="0078D7"/>
            </a:solidFill>
          </p:grpSpPr>
          <p:sp>
            <p:nvSpPr>
              <p:cNvPr id="305"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6"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7" name="Oval 7"/>
              <p:cNvSpPr>
                <a:spLocks noChangeArrowheads="1"/>
              </p:cNvSpPr>
              <p:nvPr/>
            </p:nvSpPr>
            <p:spPr bwMode="auto">
              <a:xfrm>
                <a:off x="3464"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Oval 8"/>
              <p:cNvSpPr>
                <a:spLocks noChangeArrowheads="1"/>
              </p:cNvSpPr>
              <p:nvPr/>
            </p:nvSpPr>
            <p:spPr bwMode="auto">
              <a:xfrm>
                <a:off x="2691" y="-654"/>
                <a:ext cx="49" cy="51"/>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9"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1" name="Line 11"/>
              <p:cNvSpPr>
                <a:spLocks noChangeShapeType="1"/>
              </p:cNvSpPr>
              <p:nvPr/>
            </p:nvSpPr>
            <p:spPr bwMode="auto">
              <a:xfrm>
                <a:off x="3266" y="-962"/>
                <a:ext cx="0" cy="0"/>
              </a:xfrm>
              <a:prstGeom prst="line">
                <a:avLst/>
              </a:prstGeom>
              <a:grpFill/>
              <a:ln w="31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2"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3"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Oval 14"/>
              <p:cNvSpPr>
                <a:spLocks noChangeArrowheads="1"/>
              </p:cNvSpPr>
              <p:nvPr/>
            </p:nvSpPr>
            <p:spPr bwMode="auto">
              <a:xfrm>
                <a:off x="3091" y="-622"/>
                <a:ext cx="116" cy="116"/>
              </a:xfrm>
              <a:prstGeom prst="ellipse">
                <a:avLst/>
              </a:pr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7"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00" name="Group 299"/>
            <p:cNvGrpSpPr/>
            <p:nvPr/>
          </p:nvGrpSpPr>
          <p:grpSpPr>
            <a:xfrm>
              <a:off x="8803114" y="2431161"/>
              <a:ext cx="173935" cy="227691"/>
              <a:chOff x="6748671" y="2634245"/>
              <a:chExt cx="173935" cy="227691"/>
            </a:xfrm>
          </p:grpSpPr>
          <p:cxnSp>
            <p:nvCxnSpPr>
              <p:cNvPr id="301" name="Straight Connector 30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28" name="Straight Connector 327"/>
          <p:cNvCxnSpPr>
            <a:endCxn id="330" idx="3"/>
          </p:cNvCxnSpPr>
          <p:nvPr/>
        </p:nvCxnSpPr>
        <p:spPr>
          <a:xfrm flipH="1">
            <a:off x="4755032" y="3133662"/>
            <a:ext cx="260378" cy="880401"/>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cxnSpLocks/>
          </p:cNvCxnSpPr>
          <p:nvPr/>
        </p:nvCxnSpPr>
        <p:spPr>
          <a:xfrm>
            <a:off x="3171193" y="4182464"/>
            <a:ext cx="534217"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0" name="TextBox 329"/>
          <p:cNvSpPr txBox="1"/>
          <p:nvPr/>
        </p:nvSpPr>
        <p:spPr>
          <a:xfrm>
            <a:off x="3678564" y="3875563"/>
            <a:ext cx="107646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rPr>
              <a:t>SQL SERVER</a:t>
            </a:r>
          </a:p>
        </p:txBody>
      </p:sp>
      <p:cxnSp>
        <p:nvCxnSpPr>
          <p:cNvPr id="331" name="Straight Connector 330"/>
          <p:cNvCxnSpPr>
            <a:endCxn id="330" idx="3"/>
          </p:cNvCxnSpPr>
          <p:nvPr/>
        </p:nvCxnSpPr>
        <p:spPr>
          <a:xfrm flipH="1">
            <a:off x="4755032" y="3103477"/>
            <a:ext cx="1267000" cy="910586"/>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5878414" y="2555082"/>
            <a:ext cx="723468" cy="538693"/>
            <a:chOff x="2788938" y="5335133"/>
            <a:chExt cx="723468" cy="538693"/>
          </a:xfrm>
        </p:grpSpPr>
        <p:grpSp>
          <p:nvGrpSpPr>
            <p:cNvPr id="333" name="Group 332"/>
            <p:cNvGrpSpPr/>
            <p:nvPr/>
          </p:nvGrpSpPr>
          <p:grpSpPr>
            <a:xfrm>
              <a:off x="2788939" y="5335133"/>
              <a:ext cx="723467" cy="538693"/>
              <a:chOff x="2331433" y="3147790"/>
              <a:chExt cx="927810" cy="694772"/>
            </a:xfrm>
            <a:solidFill>
              <a:srgbClr val="107C10"/>
            </a:solidFill>
          </p:grpSpPr>
          <p:sp>
            <p:nvSpPr>
              <p:cNvPr id="354" name="Rectangle 353"/>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2</a:t>
                </a:r>
              </a:p>
            </p:txBody>
          </p:sp>
          <p:sp>
            <p:nvSpPr>
              <p:cNvPr id="35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334" name="Rectangle 33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35" name="Group 334"/>
            <p:cNvGrpSpPr>
              <a:grpSpLocks noChangeAspect="1"/>
            </p:cNvGrpSpPr>
            <p:nvPr/>
          </p:nvGrpSpPr>
          <p:grpSpPr bwMode="auto">
            <a:xfrm flipH="1">
              <a:off x="2865849" y="5581225"/>
              <a:ext cx="406603" cy="235590"/>
              <a:chOff x="2474" y="-1113"/>
              <a:chExt cx="1253" cy="726"/>
            </a:xfrm>
            <a:solidFill>
              <a:schemeClr val="accent2"/>
            </a:solidFill>
          </p:grpSpPr>
          <p:sp>
            <p:nvSpPr>
              <p:cNvPr id="341"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2"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3" name="Oval 7"/>
              <p:cNvSpPr>
                <a:spLocks noChangeArrowheads="1"/>
              </p:cNvSpPr>
              <p:nvPr/>
            </p:nvSpPr>
            <p:spPr bwMode="auto">
              <a:xfrm>
                <a:off x="3464"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4" name="Oval 8"/>
              <p:cNvSpPr>
                <a:spLocks noChangeArrowheads="1"/>
              </p:cNvSpPr>
              <p:nvPr/>
            </p:nvSpPr>
            <p:spPr bwMode="auto">
              <a:xfrm>
                <a:off x="2691"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5"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Line 11"/>
              <p:cNvSpPr>
                <a:spLocks noChangeShapeType="1"/>
              </p:cNvSpPr>
              <p:nvPr/>
            </p:nvSpPr>
            <p:spPr bwMode="auto">
              <a:xfrm>
                <a:off x="3266" y="-962"/>
                <a:ext cx="0" cy="0"/>
              </a:xfrm>
              <a:prstGeom prst="line">
                <a:avLst/>
              </a:prstGeom>
              <a:grp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Oval 14"/>
              <p:cNvSpPr>
                <a:spLocks noChangeArrowheads="1"/>
              </p:cNvSpPr>
              <p:nvPr/>
            </p:nvSpPr>
            <p:spPr bwMode="auto">
              <a:xfrm>
                <a:off x="3091" y="-622"/>
                <a:ext cx="116" cy="116"/>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2"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3"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36" name="Group 335"/>
            <p:cNvGrpSpPr/>
            <p:nvPr/>
          </p:nvGrpSpPr>
          <p:grpSpPr>
            <a:xfrm>
              <a:off x="3320584" y="5624879"/>
              <a:ext cx="124593" cy="163100"/>
              <a:chOff x="6748671" y="2634245"/>
              <a:chExt cx="173935" cy="227691"/>
            </a:xfrm>
          </p:grpSpPr>
          <p:cxnSp>
            <p:nvCxnSpPr>
              <p:cNvPr id="337" name="Straight Connector 33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56" name="Group 355"/>
          <p:cNvGrpSpPr/>
          <p:nvPr/>
        </p:nvGrpSpPr>
        <p:grpSpPr>
          <a:xfrm>
            <a:off x="7846162" y="2594969"/>
            <a:ext cx="723468" cy="538695"/>
            <a:chOff x="8027997" y="3039525"/>
            <a:chExt cx="723468" cy="538695"/>
          </a:xfrm>
        </p:grpSpPr>
        <p:grpSp>
          <p:nvGrpSpPr>
            <p:cNvPr id="357" name="Group 356"/>
            <p:cNvGrpSpPr/>
            <p:nvPr/>
          </p:nvGrpSpPr>
          <p:grpSpPr>
            <a:xfrm>
              <a:off x="8027997" y="3039525"/>
              <a:ext cx="723468" cy="538695"/>
              <a:chOff x="2331433" y="3147790"/>
              <a:chExt cx="927812" cy="694775"/>
            </a:xfrm>
            <a:solidFill>
              <a:srgbClr val="107C10"/>
            </a:solidFill>
          </p:grpSpPr>
          <p:sp>
            <p:nvSpPr>
              <p:cNvPr id="383" name="Rectangle 382"/>
              <p:cNvSpPr/>
              <p:nvPr/>
            </p:nvSpPr>
            <p:spPr>
              <a:xfrm>
                <a:off x="2331436" y="3229767"/>
                <a:ext cx="927809"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4</a:t>
                </a:r>
              </a:p>
            </p:txBody>
          </p:sp>
          <p:sp>
            <p:nvSpPr>
              <p:cNvPr id="384"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358" name="Rectangle 357"/>
            <p:cNvSpPr/>
            <p:nvPr/>
          </p:nvSpPr>
          <p:spPr>
            <a:xfrm>
              <a:off x="8027998" y="3054399"/>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59" name="Group 358"/>
            <p:cNvGrpSpPr>
              <a:grpSpLocks noChangeAspect="1"/>
            </p:cNvGrpSpPr>
            <p:nvPr/>
          </p:nvGrpSpPr>
          <p:grpSpPr bwMode="auto">
            <a:xfrm flipH="1">
              <a:off x="8104909" y="3285619"/>
              <a:ext cx="406603" cy="235590"/>
              <a:chOff x="2474" y="-1113"/>
              <a:chExt cx="1253" cy="726"/>
            </a:xfrm>
            <a:solidFill>
              <a:srgbClr val="D83B01"/>
            </a:solidFill>
          </p:grpSpPr>
          <p:sp>
            <p:nvSpPr>
              <p:cNvPr id="365"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Oval 7"/>
              <p:cNvSpPr>
                <a:spLocks noChangeArrowheads="1"/>
              </p:cNvSpPr>
              <p:nvPr/>
            </p:nvSpPr>
            <p:spPr bwMode="auto">
              <a:xfrm>
                <a:off x="3464" y="-654"/>
                <a:ext cx="49" cy="51"/>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Oval 8"/>
              <p:cNvSpPr>
                <a:spLocks noChangeArrowheads="1"/>
              </p:cNvSpPr>
              <p:nvPr/>
            </p:nvSpPr>
            <p:spPr bwMode="auto">
              <a:xfrm>
                <a:off x="2691" y="-654"/>
                <a:ext cx="49" cy="51"/>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Line 11"/>
              <p:cNvSpPr>
                <a:spLocks noChangeShapeType="1"/>
              </p:cNvSpPr>
              <p:nvPr/>
            </p:nvSpPr>
            <p:spPr bwMode="auto">
              <a:xfrm>
                <a:off x="3266" y="-962"/>
                <a:ext cx="0" cy="0"/>
              </a:xfrm>
              <a:prstGeom prst="line">
                <a:avLst/>
              </a:prstGeom>
              <a:grpFill/>
              <a:ln w="3175" cap="rnd">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Oval 14"/>
              <p:cNvSpPr>
                <a:spLocks noChangeArrowheads="1"/>
              </p:cNvSpPr>
              <p:nvPr/>
            </p:nvSpPr>
            <p:spPr bwMode="auto">
              <a:xfrm>
                <a:off x="3091" y="-622"/>
                <a:ext cx="116" cy="116"/>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2"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0" name="Group 359"/>
            <p:cNvGrpSpPr/>
            <p:nvPr/>
          </p:nvGrpSpPr>
          <p:grpSpPr>
            <a:xfrm>
              <a:off x="8559644" y="3329273"/>
              <a:ext cx="124593" cy="163100"/>
              <a:chOff x="6748671" y="2634245"/>
              <a:chExt cx="173935" cy="227691"/>
            </a:xfrm>
          </p:grpSpPr>
          <p:cxnSp>
            <p:nvCxnSpPr>
              <p:cNvPr id="361" name="Straight Connector 36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5" name="Group 384"/>
          <p:cNvGrpSpPr/>
          <p:nvPr/>
        </p:nvGrpSpPr>
        <p:grpSpPr>
          <a:xfrm>
            <a:off x="9949524" y="3070992"/>
            <a:ext cx="723468" cy="538693"/>
            <a:chOff x="2788937" y="5969713"/>
            <a:chExt cx="723468" cy="538693"/>
          </a:xfrm>
        </p:grpSpPr>
        <p:grpSp>
          <p:nvGrpSpPr>
            <p:cNvPr id="386" name="Group 385"/>
            <p:cNvGrpSpPr/>
            <p:nvPr/>
          </p:nvGrpSpPr>
          <p:grpSpPr>
            <a:xfrm>
              <a:off x="2788938" y="5969713"/>
              <a:ext cx="723467" cy="538693"/>
              <a:chOff x="2331433" y="3147790"/>
              <a:chExt cx="927810" cy="694772"/>
            </a:xfrm>
            <a:solidFill>
              <a:srgbClr val="107C10"/>
            </a:solidFill>
          </p:grpSpPr>
          <p:sp>
            <p:nvSpPr>
              <p:cNvPr id="407" name="Rectangle 406"/>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5</a:t>
                </a:r>
              </a:p>
            </p:txBody>
          </p:sp>
          <p:sp>
            <p:nvSpPr>
              <p:cNvPr id="40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387" name="Rectangle 386"/>
            <p:cNvSpPr/>
            <p:nvPr/>
          </p:nvSpPr>
          <p:spPr>
            <a:xfrm>
              <a:off x="2788937" y="598458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8" name="Group 387"/>
            <p:cNvGrpSpPr>
              <a:grpSpLocks noChangeAspect="1"/>
            </p:cNvGrpSpPr>
            <p:nvPr/>
          </p:nvGrpSpPr>
          <p:grpSpPr bwMode="auto">
            <a:xfrm flipH="1">
              <a:off x="2865848" y="6215805"/>
              <a:ext cx="406603" cy="235590"/>
              <a:chOff x="2474" y="-1113"/>
              <a:chExt cx="1253" cy="726"/>
            </a:xfrm>
            <a:solidFill>
              <a:schemeClr val="accent3"/>
            </a:solidFill>
          </p:grpSpPr>
          <p:sp>
            <p:nvSpPr>
              <p:cNvPr id="39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6" name="Oval 7"/>
              <p:cNvSpPr>
                <a:spLocks noChangeArrowheads="1"/>
              </p:cNvSpPr>
              <p:nvPr/>
            </p:nvSpPr>
            <p:spPr bwMode="auto">
              <a:xfrm>
                <a:off x="3464"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7" name="Oval 8"/>
              <p:cNvSpPr>
                <a:spLocks noChangeArrowheads="1"/>
              </p:cNvSpPr>
              <p:nvPr/>
            </p:nvSpPr>
            <p:spPr bwMode="auto">
              <a:xfrm>
                <a:off x="2691" y="-654"/>
                <a:ext cx="49" cy="51"/>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0" name="Line 11"/>
              <p:cNvSpPr>
                <a:spLocks noChangeShapeType="1"/>
              </p:cNvSpPr>
              <p:nvPr/>
            </p:nvSpPr>
            <p:spPr bwMode="auto">
              <a:xfrm>
                <a:off x="3266" y="-962"/>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1"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2"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3" name="Oval 14"/>
              <p:cNvSpPr>
                <a:spLocks noChangeArrowheads="1"/>
              </p:cNvSpPr>
              <p:nvPr/>
            </p:nvSpPr>
            <p:spPr bwMode="auto">
              <a:xfrm>
                <a:off x="3091" y="-622"/>
                <a:ext cx="116" cy="116"/>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4"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6"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89" name="Group 388"/>
            <p:cNvGrpSpPr/>
            <p:nvPr/>
          </p:nvGrpSpPr>
          <p:grpSpPr>
            <a:xfrm>
              <a:off x="3320583" y="6259459"/>
              <a:ext cx="124593" cy="163100"/>
              <a:chOff x="6748671" y="2634245"/>
              <a:chExt cx="173935" cy="227691"/>
            </a:xfrm>
          </p:grpSpPr>
          <p:cxnSp>
            <p:nvCxnSpPr>
              <p:cNvPr id="390" name="Straight Connector 38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09" name="Group 408"/>
          <p:cNvGrpSpPr/>
          <p:nvPr/>
        </p:nvGrpSpPr>
        <p:grpSpPr>
          <a:xfrm>
            <a:off x="6393720" y="4547748"/>
            <a:ext cx="723468" cy="538693"/>
            <a:chOff x="3704927" y="5969711"/>
            <a:chExt cx="723468" cy="538693"/>
          </a:xfrm>
        </p:grpSpPr>
        <p:grpSp>
          <p:nvGrpSpPr>
            <p:cNvPr id="410" name="Group 409"/>
            <p:cNvGrpSpPr/>
            <p:nvPr/>
          </p:nvGrpSpPr>
          <p:grpSpPr>
            <a:xfrm>
              <a:off x="3704928" y="5969711"/>
              <a:ext cx="723467" cy="538693"/>
              <a:chOff x="2331433" y="3147790"/>
              <a:chExt cx="927810" cy="694772"/>
            </a:xfrm>
            <a:solidFill>
              <a:srgbClr val="107C10"/>
            </a:solidFill>
          </p:grpSpPr>
          <p:sp>
            <p:nvSpPr>
              <p:cNvPr id="431" name="Rectangle 430"/>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3</a:t>
                </a:r>
              </a:p>
            </p:txBody>
          </p:sp>
          <p:sp>
            <p:nvSpPr>
              <p:cNvPr id="43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11" name="Rectangle 410"/>
            <p:cNvSpPr/>
            <p:nvPr/>
          </p:nvSpPr>
          <p:spPr>
            <a:xfrm>
              <a:off x="3704927" y="5984583"/>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12" name="Group 411"/>
            <p:cNvGrpSpPr>
              <a:grpSpLocks noChangeAspect="1"/>
            </p:cNvGrpSpPr>
            <p:nvPr/>
          </p:nvGrpSpPr>
          <p:grpSpPr bwMode="auto">
            <a:xfrm flipH="1">
              <a:off x="3781838" y="6215803"/>
              <a:ext cx="406603" cy="235590"/>
              <a:chOff x="2474" y="-1113"/>
              <a:chExt cx="1253" cy="726"/>
            </a:xfrm>
            <a:solidFill>
              <a:schemeClr val="accent6"/>
            </a:solidFill>
          </p:grpSpPr>
          <p:sp>
            <p:nvSpPr>
              <p:cNvPr id="418"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9"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0" name="Oval 7"/>
              <p:cNvSpPr>
                <a:spLocks noChangeArrowheads="1"/>
              </p:cNvSpPr>
              <p:nvPr/>
            </p:nvSpPr>
            <p:spPr bwMode="auto">
              <a:xfrm>
                <a:off x="3464" y="-654"/>
                <a:ext cx="49" cy="51"/>
              </a:xfrm>
              <a:prstGeom prst="ellipse">
                <a:avLst/>
              </a:pr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1" name="Oval 8"/>
              <p:cNvSpPr>
                <a:spLocks noChangeArrowheads="1"/>
              </p:cNvSpPr>
              <p:nvPr/>
            </p:nvSpPr>
            <p:spPr bwMode="auto">
              <a:xfrm>
                <a:off x="2691" y="-654"/>
                <a:ext cx="49" cy="51"/>
              </a:xfrm>
              <a:prstGeom prst="ellipse">
                <a:avLst/>
              </a:pr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2"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3"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4" name="Line 11"/>
              <p:cNvSpPr>
                <a:spLocks noChangeShapeType="1"/>
              </p:cNvSpPr>
              <p:nvPr/>
            </p:nvSpPr>
            <p:spPr bwMode="auto">
              <a:xfrm>
                <a:off x="3266" y="-962"/>
                <a:ext cx="0" cy="0"/>
              </a:xfrm>
              <a:prstGeom prst="line">
                <a:avLst/>
              </a:prstGeom>
              <a:grpFill/>
              <a:ln w="3175" cap="rnd">
                <a:solidFill>
                  <a:srgbClr val="FF8C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5"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6"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7" name="Oval 14"/>
              <p:cNvSpPr>
                <a:spLocks noChangeArrowheads="1"/>
              </p:cNvSpPr>
              <p:nvPr/>
            </p:nvSpPr>
            <p:spPr bwMode="auto">
              <a:xfrm>
                <a:off x="3091" y="-622"/>
                <a:ext cx="116" cy="116"/>
              </a:xfrm>
              <a:prstGeom prst="ellipse">
                <a:avLst/>
              </a:pr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8"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9"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0"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solidFill>
                <a:srgbClr val="FF8C00"/>
              </a:solidFill>
              <a:ln w="3175">
                <a:solidFill>
                  <a:srgbClr val="FF8C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13" name="Group 412"/>
            <p:cNvGrpSpPr/>
            <p:nvPr/>
          </p:nvGrpSpPr>
          <p:grpSpPr>
            <a:xfrm>
              <a:off x="4236573" y="6259457"/>
              <a:ext cx="124593" cy="163100"/>
              <a:chOff x="6748671" y="2634245"/>
              <a:chExt cx="173935" cy="227691"/>
            </a:xfrm>
          </p:grpSpPr>
          <p:cxnSp>
            <p:nvCxnSpPr>
              <p:cNvPr id="414" name="Straight Connector 41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33" name="Straight Connector 432"/>
          <p:cNvCxnSpPr>
            <a:stCxn id="384" idx="1"/>
            <a:endCxn id="330" idx="3"/>
          </p:cNvCxnSpPr>
          <p:nvPr/>
        </p:nvCxnSpPr>
        <p:spPr>
          <a:xfrm flipH="1">
            <a:off x="4755032" y="3119193"/>
            <a:ext cx="3110885" cy="894870"/>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endCxn id="330" idx="3"/>
          </p:cNvCxnSpPr>
          <p:nvPr/>
        </p:nvCxnSpPr>
        <p:spPr>
          <a:xfrm flipH="1">
            <a:off x="4755032" y="3356211"/>
            <a:ext cx="5150035" cy="65785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endCxn id="330" idx="3"/>
          </p:cNvCxnSpPr>
          <p:nvPr/>
        </p:nvCxnSpPr>
        <p:spPr>
          <a:xfrm flipH="1" flipV="1">
            <a:off x="4755032" y="4014063"/>
            <a:ext cx="5525748" cy="707194"/>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endCxn id="330" idx="3"/>
          </p:cNvCxnSpPr>
          <p:nvPr/>
        </p:nvCxnSpPr>
        <p:spPr>
          <a:xfrm flipH="1" flipV="1">
            <a:off x="4755032" y="4014063"/>
            <a:ext cx="1607397" cy="79415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7" name="Group 436"/>
          <p:cNvGrpSpPr/>
          <p:nvPr/>
        </p:nvGrpSpPr>
        <p:grpSpPr>
          <a:xfrm>
            <a:off x="10284959" y="4451910"/>
            <a:ext cx="723468" cy="538693"/>
            <a:chOff x="10466794" y="4896466"/>
            <a:chExt cx="723468" cy="538693"/>
          </a:xfrm>
        </p:grpSpPr>
        <p:grpSp>
          <p:nvGrpSpPr>
            <p:cNvPr id="438" name="Group 437"/>
            <p:cNvGrpSpPr/>
            <p:nvPr/>
          </p:nvGrpSpPr>
          <p:grpSpPr>
            <a:xfrm>
              <a:off x="10466795" y="4896466"/>
              <a:ext cx="723467" cy="538693"/>
              <a:chOff x="2331433" y="3147790"/>
              <a:chExt cx="927810" cy="694772"/>
            </a:xfrm>
            <a:solidFill>
              <a:srgbClr val="107C10"/>
            </a:solidFill>
          </p:grpSpPr>
          <p:sp>
            <p:nvSpPr>
              <p:cNvPr id="459" name="Rectangle 458"/>
              <p:cNvSpPr/>
              <p:nvPr/>
            </p:nvSpPr>
            <p:spPr>
              <a:xfrm>
                <a:off x="2331434" y="3229765"/>
                <a:ext cx="927809" cy="61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6</a:t>
                </a:r>
              </a:p>
            </p:txBody>
          </p:sp>
          <p:sp>
            <p:nvSpPr>
              <p:cNvPr id="46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39" name="Rectangle 438"/>
            <p:cNvSpPr/>
            <p:nvPr/>
          </p:nvSpPr>
          <p:spPr>
            <a:xfrm>
              <a:off x="10466794" y="4911338"/>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0" name="Group 439"/>
            <p:cNvGrpSpPr>
              <a:grpSpLocks noChangeAspect="1"/>
            </p:cNvGrpSpPr>
            <p:nvPr/>
          </p:nvGrpSpPr>
          <p:grpSpPr bwMode="auto">
            <a:xfrm flipH="1">
              <a:off x="10543705" y="5142558"/>
              <a:ext cx="406603" cy="235590"/>
              <a:chOff x="2474" y="-1113"/>
              <a:chExt cx="1253" cy="726"/>
            </a:xfrm>
            <a:solidFill>
              <a:srgbClr val="7030A0"/>
            </a:solidFill>
          </p:grpSpPr>
          <p:sp>
            <p:nvSpPr>
              <p:cNvPr id="446"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7"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8" name="Oval 7"/>
              <p:cNvSpPr>
                <a:spLocks noChangeArrowheads="1"/>
              </p:cNvSpPr>
              <p:nvPr/>
            </p:nvSpPr>
            <p:spPr bwMode="auto">
              <a:xfrm>
                <a:off x="3464"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9" name="Oval 8"/>
              <p:cNvSpPr>
                <a:spLocks noChangeArrowheads="1"/>
              </p:cNvSpPr>
              <p:nvPr/>
            </p:nvSpPr>
            <p:spPr bwMode="auto">
              <a:xfrm>
                <a:off x="2691" y="-654"/>
                <a:ext cx="49" cy="51"/>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0"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1"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2" name="Line 11"/>
              <p:cNvSpPr>
                <a:spLocks noChangeShapeType="1"/>
              </p:cNvSpPr>
              <p:nvPr/>
            </p:nvSpPr>
            <p:spPr bwMode="auto">
              <a:xfrm>
                <a:off x="3266" y="-962"/>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3"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4"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5" name="Oval 14"/>
              <p:cNvSpPr>
                <a:spLocks noChangeArrowheads="1"/>
              </p:cNvSpPr>
              <p:nvPr/>
            </p:nvSpPr>
            <p:spPr bwMode="auto">
              <a:xfrm>
                <a:off x="3091" y="-622"/>
                <a:ext cx="116" cy="116"/>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6"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7"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8"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41" name="Group 440"/>
            <p:cNvGrpSpPr/>
            <p:nvPr/>
          </p:nvGrpSpPr>
          <p:grpSpPr>
            <a:xfrm>
              <a:off x="10998440" y="5186212"/>
              <a:ext cx="124593" cy="163100"/>
              <a:chOff x="6748671" y="2634245"/>
              <a:chExt cx="173935" cy="227691"/>
            </a:xfrm>
          </p:grpSpPr>
          <p:cxnSp>
            <p:nvCxnSpPr>
              <p:cNvPr id="442" name="Straight Connector 441"/>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65" name="Straight Connector 464"/>
          <p:cNvCxnSpPr/>
          <p:nvPr/>
        </p:nvCxnSpPr>
        <p:spPr>
          <a:xfrm>
            <a:off x="1078471" y="2648804"/>
            <a:ext cx="34136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092421" y="2632673"/>
            <a:ext cx="941" cy="171128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7" name="TextBox 466"/>
          <p:cNvSpPr txBox="1"/>
          <p:nvPr/>
        </p:nvSpPr>
        <p:spPr>
          <a:xfrm>
            <a:off x="1111535" y="2654323"/>
            <a:ext cx="3355922" cy="338554"/>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6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Configured by region</a:t>
            </a:r>
          </a:p>
        </p:txBody>
      </p:sp>
      <p:sp>
        <p:nvSpPr>
          <p:cNvPr id="473" name="Rectangle 472"/>
          <p:cNvSpPr/>
          <p:nvPr/>
        </p:nvSpPr>
        <p:spPr>
          <a:xfrm>
            <a:off x="3733803" y="2075899"/>
            <a:ext cx="3839305" cy="374904"/>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TURN-KEY GLOBAL DATABASE REPLICATION</a:t>
            </a:r>
          </a:p>
        </p:txBody>
      </p:sp>
      <p:sp>
        <p:nvSpPr>
          <p:cNvPr id="474" name="Oval 473"/>
          <p:cNvSpPr/>
          <p:nvPr/>
        </p:nvSpPr>
        <p:spPr>
          <a:xfrm>
            <a:off x="3169472" y="1953020"/>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Rectangle 476"/>
          <p:cNvSpPr/>
          <p:nvPr/>
        </p:nvSpPr>
        <p:spPr>
          <a:xfrm>
            <a:off x="3142747" y="5391453"/>
            <a:ext cx="3041890" cy="374904"/>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MULTIPLE-REGION DATABASES</a:t>
            </a:r>
          </a:p>
        </p:txBody>
      </p:sp>
      <p:cxnSp>
        <p:nvCxnSpPr>
          <p:cNvPr id="478" name="Straight Connector 477"/>
          <p:cNvCxnSpPr/>
          <p:nvPr/>
        </p:nvCxnSpPr>
        <p:spPr>
          <a:xfrm flipV="1">
            <a:off x="1751078" y="5329530"/>
            <a:ext cx="3225835" cy="16959"/>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659044" y="4380548"/>
            <a:ext cx="1372692" cy="973416"/>
            <a:chOff x="4840879" y="4825104"/>
            <a:chExt cx="1372692" cy="973416"/>
          </a:xfrm>
        </p:grpSpPr>
        <p:sp>
          <p:nvSpPr>
            <p:cNvPr id="480" name="Rectangle 479"/>
            <p:cNvSpPr/>
            <p:nvPr/>
          </p:nvSpPr>
          <p:spPr>
            <a:xfrm>
              <a:off x="4840879" y="4825104"/>
              <a:ext cx="1372692" cy="9734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bg1"/>
                      </a:gs>
                      <a:gs pos="100000">
                        <a:schemeClr val="bg1"/>
                      </a:gs>
                    </a:gsLst>
                    <a:lin ang="5400000" scaled="0"/>
                  </a:gradFill>
                  <a:ea typeface="Segoe UI Black" panose="020B0A02040204020203" pitchFamily="34" charset="0"/>
                  <a:cs typeface="Segoe UI Black" panose="020B0A02040204020203" pitchFamily="34" charset="0"/>
                </a:rPr>
                <a:t>Consistency</a:t>
              </a:r>
            </a:p>
          </p:txBody>
        </p:sp>
        <p:sp>
          <p:nvSpPr>
            <p:cNvPr id="481" name="Rectangle 480"/>
            <p:cNvSpPr/>
            <p:nvPr/>
          </p:nvSpPr>
          <p:spPr>
            <a:xfrm>
              <a:off x="4868333" y="5012649"/>
              <a:ext cx="1314516" cy="18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Strong</a:t>
              </a:r>
            </a:p>
          </p:txBody>
        </p:sp>
        <p:sp>
          <p:nvSpPr>
            <p:cNvPr id="482" name="Rectangle 481"/>
            <p:cNvSpPr/>
            <p:nvPr/>
          </p:nvSpPr>
          <p:spPr>
            <a:xfrm>
              <a:off x="4868333" y="5201489"/>
              <a:ext cx="1314516" cy="188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Session</a:t>
              </a:r>
            </a:p>
          </p:txBody>
        </p:sp>
        <p:sp>
          <p:nvSpPr>
            <p:cNvPr id="483" name="Rectangle 482"/>
            <p:cNvSpPr/>
            <p:nvPr/>
          </p:nvSpPr>
          <p:spPr>
            <a:xfrm>
              <a:off x="4868333" y="5388405"/>
              <a:ext cx="1314516" cy="18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Bounded staleness</a:t>
              </a:r>
            </a:p>
          </p:txBody>
        </p:sp>
        <p:sp>
          <p:nvSpPr>
            <p:cNvPr id="484" name="Rectangle 483"/>
            <p:cNvSpPr/>
            <p:nvPr/>
          </p:nvSpPr>
          <p:spPr>
            <a:xfrm>
              <a:off x="4868333" y="5576736"/>
              <a:ext cx="1314516" cy="188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kern="0" dirty="0">
                  <a:gradFill>
                    <a:gsLst>
                      <a:gs pos="1250">
                        <a:schemeClr val="tx1"/>
                      </a:gs>
                      <a:gs pos="100000">
                        <a:schemeClr val="tx1"/>
                      </a:gs>
                    </a:gsLst>
                    <a:lin ang="5400000" scaled="0"/>
                  </a:gradFill>
                  <a:ea typeface="Segoe UI Black" panose="020B0A02040204020203" pitchFamily="34" charset="0"/>
                  <a:cs typeface="Segoe UI Black" panose="020B0A02040204020203" pitchFamily="34" charset="0"/>
                </a:rPr>
                <a:t>Eventual</a:t>
              </a:r>
            </a:p>
          </p:txBody>
        </p:sp>
      </p:grpSp>
      <p:sp>
        <p:nvSpPr>
          <p:cNvPr id="485" name="Rectangle 484"/>
          <p:cNvSpPr/>
          <p:nvPr/>
        </p:nvSpPr>
        <p:spPr>
          <a:xfrm>
            <a:off x="4685528" y="4941812"/>
            <a:ext cx="1314516" cy="1883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kern="0" dirty="0">
                <a:gradFill>
                  <a:gsLst>
                    <a:gs pos="1250">
                      <a:schemeClr val="bg1"/>
                    </a:gs>
                    <a:gs pos="100000">
                      <a:schemeClr val="bg1"/>
                    </a:gs>
                  </a:gsLst>
                  <a:lin ang="5400000" scaled="0"/>
                </a:gradFill>
                <a:ea typeface="Segoe UI Black" panose="020B0A02040204020203" pitchFamily="34" charset="0"/>
                <a:cs typeface="Segoe UI Black" panose="020B0A02040204020203" pitchFamily="34" charset="0"/>
              </a:rPr>
              <a:t>Bounded staleness</a:t>
            </a:r>
          </a:p>
        </p:txBody>
      </p:sp>
      <p:sp>
        <p:nvSpPr>
          <p:cNvPr id="486" name="Oval 485"/>
          <p:cNvSpPr/>
          <p:nvPr/>
        </p:nvSpPr>
        <p:spPr>
          <a:xfrm>
            <a:off x="2608478" y="5268574"/>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398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329"/>
                                        </p:tgtEl>
                                        <p:attrNameLst>
                                          <p:attrName>style.visibility</p:attrName>
                                        </p:attrNameLst>
                                      </p:cBhvr>
                                      <p:to>
                                        <p:strVal val="visible"/>
                                      </p:to>
                                    </p:set>
                                    <p:animEffect transition="in" filter="wipe(left)">
                                      <p:cBhvr>
                                        <p:cTn id="12" dur="500"/>
                                        <p:tgtEl>
                                          <p:spTgt spid="329"/>
                                        </p:tgtEl>
                                      </p:cBhvr>
                                    </p:animEffect>
                                  </p:childTnLst>
                                </p:cTn>
                              </p:par>
                            </p:childTnLst>
                          </p:cTn>
                        </p:par>
                        <p:par>
                          <p:cTn id="13" fill="hold">
                            <p:stCondLst>
                              <p:cond delay="1270"/>
                            </p:stCondLst>
                            <p:childTnLst>
                              <p:par>
                                <p:cTn id="14" presetID="10" presetClass="entr" presetSubtype="0" fill="hold" nodeType="afterEffect">
                                  <p:stCondLst>
                                    <p:cond delay="0"/>
                                  </p:stCondLst>
                                  <p:childTnLst>
                                    <p:set>
                                      <p:cBhvr>
                                        <p:cTn id="15" dur="1" fill="hold">
                                          <p:stCondLst>
                                            <p:cond delay="0"/>
                                          </p:stCondLst>
                                        </p:cTn>
                                        <p:tgtEl>
                                          <p:spTgt spid="269"/>
                                        </p:tgtEl>
                                        <p:attrNameLst>
                                          <p:attrName>style.visibility</p:attrName>
                                        </p:attrNameLst>
                                      </p:cBhvr>
                                      <p:to>
                                        <p:strVal val="visible"/>
                                      </p:to>
                                    </p:set>
                                    <p:animEffect transition="in" filter="fade">
                                      <p:cBhvr>
                                        <p:cTn id="16" dur="500"/>
                                        <p:tgtEl>
                                          <p:spTgt spid="269"/>
                                        </p:tgtEl>
                                      </p:cBhvr>
                                    </p:animEffect>
                                  </p:childTnLst>
                                </p:cTn>
                              </p:par>
                            </p:childTnLst>
                          </p:cTn>
                        </p:par>
                        <p:par>
                          <p:cTn id="17" fill="hold">
                            <p:stCondLst>
                              <p:cond delay="1770"/>
                            </p:stCondLst>
                            <p:childTnLst>
                              <p:par>
                                <p:cTn id="18" presetID="10" presetClass="entr" presetSubtype="0" fill="hold" nodeType="afterEffect">
                                  <p:stCondLst>
                                    <p:cond delay="0"/>
                                  </p:stCondLst>
                                  <p:childTnLst>
                                    <p:set>
                                      <p:cBhvr>
                                        <p:cTn id="19" dur="1" fill="hold">
                                          <p:stCondLst>
                                            <p:cond delay="0"/>
                                          </p:stCondLst>
                                        </p:cTn>
                                        <p:tgtEl>
                                          <p:spTgt spid="332"/>
                                        </p:tgtEl>
                                        <p:attrNameLst>
                                          <p:attrName>style.visibility</p:attrName>
                                        </p:attrNameLst>
                                      </p:cBhvr>
                                      <p:to>
                                        <p:strVal val="visible"/>
                                      </p:to>
                                    </p:set>
                                    <p:animEffect transition="in" filter="fade">
                                      <p:cBhvr>
                                        <p:cTn id="20" dur="500"/>
                                        <p:tgtEl>
                                          <p:spTgt spid="332"/>
                                        </p:tgtEl>
                                      </p:cBhvr>
                                    </p:animEffect>
                                  </p:childTnLst>
                                </p:cTn>
                              </p:par>
                            </p:childTnLst>
                          </p:cTn>
                        </p:par>
                        <p:par>
                          <p:cTn id="21" fill="hold">
                            <p:stCondLst>
                              <p:cond delay="2270"/>
                            </p:stCondLst>
                            <p:childTnLst>
                              <p:par>
                                <p:cTn id="22" presetID="10" presetClass="entr" presetSubtype="0" fill="hold" nodeType="afterEffect">
                                  <p:stCondLst>
                                    <p:cond delay="0"/>
                                  </p:stCondLst>
                                  <p:childTnLst>
                                    <p:set>
                                      <p:cBhvr>
                                        <p:cTn id="23" dur="1" fill="hold">
                                          <p:stCondLst>
                                            <p:cond delay="0"/>
                                          </p:stCondLst>
                                        </p:cTn>
                                        <p:tgtEl>
                                          <p:spTgt spid="409"/>
                                        </p:tgtEl>
                                        <p:attrNameLst>
                                          <p:attrName>style.visibility</p:attrName>
                                        </p:attrNameLst>
                                      </p:cBhvr>
                                      <p:to>
                                        <p:strVal val="visible"/>
                                      </p:to>
                                    </p:set>
                                    <p:animEffect transition="in" filter="fade">
                                      <p:cBhvr>
                                        <p:cTn id="24" dur="500"/>
                                        <p:tgtEl>
                                          <p:spTgt spid="409"/>
                                        </p:tgtEl>
                                      </p:cBhvr>
                                    </p:animEffect>
                                  </p:childTnLst>
                                </p:cTn>
                              </p:par>
                            </p:childTnLst>
                          </p:cTn>
                        </p:par>
                        <p:par>
                          <p:cTn id="25" fill="hold">
                            <p:stCondLst>
                              <p:cond delay="2770"/>
                            </p:stCondLst>
                            <p:childTnLst>
                              <p:par>
                                <p:cTn id="26" presetID="10" presetClass="entr" presetSubtype="0" fill="hold" nodeType="afterEffect">
                                  <p:stCondLst>
                                    <p:cond delay="0"/>
                                  </p:stCondLst>
                                  <p:childTnLst>
                                    <p:set>
                                      <p:cBhvr>
                                        <p:cTn id="27" dur="1" fill="hold">
                                          <p:stCondLst>
                                            <p:cond delay="0"/>
                                          </p:stCondLst>
                                        </p:cTn>
                                        <p:tgtEl>
                                          <p:spTgt spid="356"/>
                                        </p:tgtEl>
                                        <p:attrNameLst>
                                          <p:attrName>style.visibility</p:attrName>
                                        </p:attrNameLst>
                                      </p:cBhvr>
                                      <p:to>
                                        <p:strVal val="visible"/>
                                      </p:to>
                                    </p:set>
                                    <p:animEffect transition="in" filter="fade">
                                      <p:cBhvr>
                                        <p:cTn id="28" dur="500"/>
                                        <p:tgtEl>
                                          <p:spTgt spid="356"/>
                                        </p:tgtEl>
                                      </p:cBhvr>
                                    </p:animEffect>
                                  </p:childTnLst>
                                </p:cTn>
                              </p:par>
                            </p:childTnLst>
                          </p:cTn>
                        </p:par>
                        <p:par>
                          <p:cTn id="29" fill="hold">
                            <p:stCondLst>
                              <p:cond delay="3270"/>
                            </p:stCondLst>
                            <p:childTnLst>
                              <p:par>
                                <p:cTn id="30" presetID="10" presetClass="entr" presetSubtype="0" fill="hold" nodeType="afterEffect">
                                  <p:stCondLst>
                                    <p:cond delay="0"/>
                                  </p:stCondLst>
                                  <p:childTnLst>
                                    <p:set>
                                      <p:cBhvr>
                                        <p:cTn id="31" dur="1" fill="hold">
                                          <p:stCondLst>
                                            <p:cond delay="0"/>
                                          </p:stCondLst>
                                        </p:cTn>
                                        <p:tgtEl>
                                          <p:spTgt spid="385"/>
                                        </p:tgtEl>
                                        <p:attrNameLst>
                                          <p:attrName>style.visibility</p:attrName>
                                        </p:attrNameLst>
                                      </p:cBhvr>
                                      <p:to>
                                        <p:strVal val="visible"/>
                                      </p:to>
                                    </p:set>
                                    <p:animEffect transition="in" filter="fade">
                                      <p:cBhvr>
                                        <p:cTn id="32" dur="500"/>
                                        <p:tgtEl>
                                          <p:spTgt spid="385"/>
                                        </p:tgtEl>
                                      </p:cBhvr>
                                    </p:animEffect>
                                  </p:childTnLst>
                                </p:cTn>
                              </p:par>
                            </p:childTnLst>
                          </p:cTn>
                        </p:par>
                        <p:par>
                          <p:cTn id="33" fill="hold">
                            <p:stCondLst>
                              <p:cond delay="3770"/>
                            </p:stCondLst>
                            <p:childTnLst>
                              <p:par>
                                <p:cTn id="34" presetID="10" presetClass="entr" presetSubtype="0" fill="hold" nodeType="afterEffect">
                                  <p:stCondLst>
                                    <p:cond delay="0"/>
                                  </p:stCondLst>
                                  <p:childTnLst>
                                    <p:set>
                                      <p:cBhvr>
                                        <p:cTn id="35" dur="1" fill="hold">
                                          <p:stCondLst>
                                            <p:cond delay="0"/>
                                          </p:stCondLst>
                                        </p:cTn>
                                        <p:tgtEl>
                                          <p:spTgt spid="437"/>
                                        </p:tgtEl>
                                        <p:attrNameLst>
                                          <p:attrName>style.visibility</p:attrName>
                                        </p:attrNameLst>
                                      </p:cBhvr>
                                      <p:to>
                                        <p:strVal val="visible"/>
                                      </p:to>
                                    </p:set>
                                    <p:animEffect transition="in" filter="fade">
                                      <p:cBhvr>
                                        <p:cTn id="36" dur="500"/>
                                        <p:tgtEl>
                                          <p:spTgt spid="437"/>
                                        </p:tgtEl>
                                      </p:cBhvr>
                                    </p:animEffect>
                                  </p:childTnLst>
                                </p:cTn>
                              </p:par>
                            </p:childTnLst>
                          </p:cTn>
                        </p:par>
                        <p:par>
                          <p:cTn id="37" fill="hold">
                            <p:stCondLst>
                              <p:cond delay="4270"/>
                            </p:stCondLst>
                            <p:childTnLst>
                              <p:par>
                                <p:cTn id="38" presetID="10" presetClass="entr" presetSubtype="0" fill="hold" nodeType="afterEffect">
                                  <p:stCondLst>
                                    <p:cond delay="0"/>
                                  </p:stCondLst>
                                  <p:childTnLst>
                                    <p:set>
                                      <p:cBhvr>
                                        <p:cTn id="39" dur="1" fill="hold">
                                          <p:stCondLst>
                                            <p:cond delay="0"/>
                                          </p:stCondLst>
                                        </p:cTn>
                                        <p:tgtEl>
                                          <p:spTgt spid="479"/>
                                        </p:tgtEl>
                                        <p:attrNameLst>
                                          <p:attrName>style.visibility</p:attrName>
                                        </p:attrNameLst>
                                      </p:cBhvr>
                                      <p:to>
                                        <p:strVal val="visible"/>
                                      </p:to>
                                    </p:set>
                                    <p:animEffect transition="in" filter="fade">
                                      <p:cBhvr>
                                        <p:cTn id="40" dur="500"/>
                                        <p:tgtEl>
                                          <p:spTgt spid="479"/>
                                        </p:tgtEl>
                                      </p:cBhvr>
                                    </p:animEffect>
                                  </p:childTnLst>
                                </p:cTn>
                              </p:par>
                            </p:childTnLst>
                          </p:cTn>
                        </p:par>
                        <p:par>
                          <p:cTn id="41" fill="hold">
                            <p:stCondLst>
                              <p:cond delay="4770"/>
                            </p:stCondLst>
                            <p:childTnLst>
                              <p:par>
                                <p:cTn id="42" presetID="10" presetClass="entr" presetSubtype="0" fill="hold" nodeType="afterEffect">
                                  <p:stCondLst>
                                    <p:cond delay="0"/>
                                  </p:stCondLst>
                                  <p:childTnLst>
                                    <p:set>
                                      <p:cBhvr>
                                        <p:cTn id="43" dur="1" fill="hold">
                                          <p:stCondLst>
                                            <p:cond delay="0"/>
                                          </p:stCondLst>
                                        </p:cTn>
                                        <p:tgtEl>
                                          <p:spTgt spid="478"/>
                                        </p:tgtEl>
                                        <p:attrNameLst>
                                          <p:attrName>style.visibility</p:attrName>
                                        </p:attrNameLst>
                                      </p:cBhvr>
                                      <p:to>
                                        <p:strVal val="visible"/>
                                      </p:to>
                                    </p:set>
                                    <p:animEffect transition="in" filter="fade">
                                      <p:cBhvr>
                                        <p:cTn id="44" dur="500"/>
                                        <p:tgtEl>
                                          <p:spTgt spid="478"/>
                                        </p:tgtEl>
                                      </p:cBhvr>
                                    </p:animEffect>
                                  </p:childTnLst>
                                </p:cTn>
                              </p:par>
                            </p:childTnLst>
                          </p:cTn>
                        </p:par>
                        <p:par>
                          <p:cTn id="45" fill="hold">
                            <p:stCondLst>
                              <p:cond delay="5270"/>
                            </p:stCondLst>
                            <p:childTnLst>
                              <p:par>
                                <p:cTn id="46" presetID="10" presetClass="entr" presetSubtype="0" fill="hold" grpId="0" nodeType="afterEffect">
                                  <p:stCondLst>
                                    <p:cond delay="0"/>
                                  </p:stCondLst>
                                  <p:childTnLst>
                                    <p:set>
                                      <p:cBhvr>
                                        <p:cTn id="47" dur="1" fill="hold">
                                          <p:stCondLst>
                                            <p:cond delay="0"/>
                                          </p:stCondLst>
                                        </p:cTn>
                                        <p:tgtEl>
                                          <p:spTgt spid="485"/>
                                        </p:tgtEl>
                                        <p:attrNameLst>
                                          <p:attrName>style.visibility</p:attrName>
                                        </p:attrNameLst>
                                      </p:cBhvr>
                                      <p:to>
                                        <p:strVal val="visible"/>
                                      </p:to>
                                    </p:set>
                                    <p:animEffect transition="in" filter="fade">
                                      <p:cBhvr>
                                        <p:cTn id="48" dur="500"/>
                                        <p:tgtEl>
                                          <p:spTgt spid="485"/>
                                        </p:tgtEl>
                                      </p:cBhvr>
                                    </p:animEffect>
                                  </p:childTnLst>
                                </p:cTn>
                              </p:par>
                            </p:childTnLst>
                          </p:cTn>
                        </p:par>
                        <p:par>
                          <p:cTn id="49" fill="hold">
                            <p:stCondLst>
                              <p:cond delay="5770"/>
                            </p:stCondLst>
                            <p:childTnLst>
                              <p:par>
                                <p:cTn id="50" presetID="22" presetClass="entr" presetSubtype="8" fill="hold" nodeType="afterEffect">
                                  <p:stCondLst>
                                    <p:cond delay="500"/>
                                  </p:stCondLst>
                                  <p:childTnLst>
                                    <p:set>
                                      <p:cBhvr>
                                        <p:cTn id="51" dur="1" fill="hold">
                                          <p:stCondLst>
                                            <p:cond delay="0"/>
                                          </p:stCondLst>
                                        </p:cTn>
                                        <p:tgtEl>
                                          <p:spTgt spid="328"/>
                                        </p:tgtEl>
                                        <p:attrNameLst>
                                          <p:attrName>style.visibility</p:attrName>
                                        </p:attrNameLst>
                                      </p:cBhvr>
                                      <p:to>
                                        <p:strVal val="visible"/>
                                      </p:to>
                                    </p:set>
                                    <p:animEffect transition="in" filter="wipe(left)">
                                      <p:cBhvr>
                                        <p:cTn id="52" dur="750"/>
                                        <p:tgtEl>
                                          <p:spTgt spid="328"/>
                                        </p:tgtEl>
                                      </p:cBhvr>
                                    </p:animEffect>
                                  </p:childTnLst>
                                </p:cTn>
                              </p:par>
                              <p:par>
                                <p:cTn id="53" presetID="22" presetClass="entr" presetSubtype="8" fill="hold" nodeType="withEffect">
                                  <p:stCondLst>
                                    <p:cond delay="500"/>
                                  </p:stCondLst>
                                  <p:childTnLst>
                                    <p:set>
                                      <p:cBhvr>
                                        <p:cTn id="54" dur="1" fill="hold">
                                          <p:stCondLst>
                                            <p:cond delay="0"/>
                                          </p:stCondLst>
                                        </p:cTn>
                                        <p:tgtEl>
                                          <p:spTgt spid="331"/>
                                        </p:tgtEl>
                                        <p:attrNameLst>
                                          <p:attrName>style.visibility</p:attrName>
                                        </p:attrNameLst>
                                      </p:cBhvr>
                                      <p:to>
                                        <p:strVal val="visible"/>
                                      </p:to>
                                    </p:set>
                                    <p:animEffect transition="in" filter="wipe(left)">
                                      <p:cBhvr>
                                        <p:cTn id="55" dur="750"/>
                                        <p:tgtEl>
                                          <p:spTgt spid="331"/>
                                        </p:tgtEl>
                                      </p:cBhvr>
                                    </p:animEffect>
                                  </p:childTnLst>
                                </p:cTn>
                              </p:par>
                              <p:par>
                                <p:cTn id="56" presetID="22" presetClass="entr" presetSubtype="8" fill="hold" nodeType="withEffect">
                                  <p:stCondLst>
                                    <p:cond delay="500"/>
                                  </p:stCondLst>
                                  <p:childTnLst>
                                    <p:set>
                                      <p:cBhvr>
                                        <p:cTn id="57" dur="1" fill="hold">
                                          <p:stCondLst>
                                            <p:cond delay="0"/>
                                          </p:stCondLst>
                                        </p:cTn>
                                        <p:tgtEl>
                                          <p:spTgt spid="433"/>
                                        </p:tgtEl>
                                        <p:attrNameLst>
                                          <p:attrName>style.visibility</p:attrName>
                                        </p:attrNameLst>
                                      </p:cBhvr>
                                      <p:to>
                                        <p:strVal val="visible"/>
                                      </p:to>
                                    </p:set>
                                    <p:animEffect transition="in" filter="wipe(left)">
                                      <p:cBhvr>
                                        <p:cTn id="58" dur="750"/>
                                        <p:tgtEl>
                                          <p:spTgt spid="433"/>
                                        </p:tgtEl>
                                      </p:cBhvr>
                                    </p:animEffect>
                                  </p:childTnLst>
                                </p:cTn>
                              </p:par>
                              <p:par>
                                <p:cTn id="59" presetID="22" presetClass="entr" presetSubtype="8" fill="hold" nodeType="withEffect">
                                  <p:stCondLst>
                                    <p:cond delay="500"/>
                                  </p:stCondLst>
                                  <p:childTnLst>
                                    <p:set>
                                      <p:cBhvr>
                                        <p:cTn id="60" dur="1" fill="hold">
                                          <p:stCondLst>
                                            <p:cond delay="0"/>
                                          </p:stCondLst>
                                        </p:cTn>
                                        <p:tgtEl>
                                          <p:spTgt spid="434"/>
                                        </p:tgtEl>
                                        <p:attrNameLst>
                                          <p:attrName>style.visibility</p:attrName>
                                        </p:attrNameLst>
                                      </p:cBhvr>
                                      <p:to>
                                        <p:strVal val="visible"/>
                                      </p:to>
                                    </p:set>
                                    <p:animEffect transition="in" filter="wipe(left)">
                                      <p:cBhvr>
                                        <p:cTn id="61" dur="750"/>
                                        <p:tgtEl>
                                          <p:spTgt spid="434"/>
                                        </p:tgtEl>
                                      </p:cBhvr>
                                    </p:animEffect>
                                  </p:childTnLst>
                                </p:cTn>
                              </p:par>
                              <p:par>
                                <p:cTn id="62" presetID="22" presetClass="entr" presetSubtype="8" fill="hold" nodeType="withEffect">
                                  <p:stCondLst>
                                    <p:cond delay="500"/>
                                  </p:stCondLst>
                                  <p:childTnLst>
                                    <p:set>
                                      <p:cBhvr>
                                        <p:cTn id="63" dur="1" fill="hold">
                                          <p:stCondLst>
                                            <p:cond delay="0"/>
                                          </p:stCondLst>
                                        </p:cTn>
                                        <p:tgtEl>
                                          <p:spTgt spid="435"/>
                                        </p:tgtEl>
                                        <p:attrNameLst>
                                          <p:attrName>style.visibility</p:attrName>
                                        </p:attrNameLst>
                                      </p:cBhvr>
                                      <p:to>
                                        <p:strVal val="visible"/>
                                      </p:to>
                                    </p:set>
                                    <p:animEffect transition="in" filter="wipe(left)">
                                      <p:cBhvr>
                                        <p:cTn id="64" dur="750"/>
                                        <p:tgtEl>
                                          <p:spTgt spid="435"/>
                                        </p:tgtEl>
                                      </p:cBhvr>
                                    </p:animEffect>
                                  </p:childTnLst>
                                </p:cTn>
                              </p:par>
                              <p:par>
                                <p:cTn id="65" presetID="22" presetClass="entr" presetSubtype="8" fill="hold" nodeType="withEffect">
                                  <p:stCondLst>
                                    <p:cond delay="500"/>
                                  </p:stCondLst>
                                  <p:childTnLst>
                                    <p:set>
                                      <p:cBhvr>
                                        <p:cTn id="66" dur="1" fill="hold">
                                          <p:stCondLst>
                                            <p:cond delay="0"/>
                                          </p:stCondLst>
                                        </p:cTn>
                                        <p:tgtEl>
                                          <p:spTgt spid="436"/>
                                        </p:tgtEl>
                                        <p:attrNameLst>
                                          <p:attrName>style.visibility</p:attrName>
                                        </p:attrNameLst>
                                      </p:cBhvr>
                                      <p:to>
                                        <p:strVal val="visible"/>
                                      </p:to>
                                    </p:set>
                                    <p:animEffect transition="in" filter="wipe(left)">
                                      <p:cBhvr>
                                        <p:cTn id="67" dur="750"/>
                                        <p:tgtEl>
                                          <p:spTgt spid="436"/>
                                        </p:tgtEl>
                                      </p:cBhvr>
                                    </p:animEffect>
                                  </p:childTnLst>
                                </p:cTn>
                              </p:par>
                            </p:childTnLst>
                          </p:cTn>
                        </p:par>
                        <p:par>
                          <p:cTn id="68" fill="hold">
                            <p:stCondLst>
                              <p:cond delay="7020"/>
                            </p:stCondLst>
                            <p:childTnLst>
                              <p:par>
                                <p:cTn id="69" presetID="53" presetClass="entr" presetSubtype="16" fill="hold" grpId="0" nodeType="afterEffect">
                                  <p:stCondLst>
                                    <p:cond delay="0"/>
                                  </p:stCondLst>
                                  <p:childTnLst>
                                    <p:set>
                                      <p:cBhvr>
                                        <p:cTn id="70" dur="1" fill="hold">
                                          <p:stCondLst>
                                            <p:cond delay="0"/>
                                          </p:stCondLst>
                                        </p:cTn>
                                        <p:tgtEl>
                                          <p:spTgt spid="486"/>
                                        </p:tgtEl>
                                        <p:attrNameLst>
                                          <p:attrName>style.visibility</p:attrName>
                                        </p:attrNameLst>
                                      </p:cBhvr>
                                      <p:to>
                                        <p:strVal val="visible"/>
                                      </p:to>
                                    </p:set>
                                    <p:anim calcmode="lin" valueType="num">
                                      <p:cBhvr>
                                        <p:cTn id="71" dur="500" fill="hold"/>
                                        <p:tgtEl>
                                          <p:spTgt spid="486"/>
                                        </p:tgtEl>
                                        <p:attrNameLst>
                                          <p:attrName>ppt_w</p:attrName>
                                        </p:attrNameLst>
                                      </p:cBhvr>
                                      <p:tavLst>
                                        <p:tav tm="0">
                                          <p:val>
                                            <p:fltVal val="0"/>
                                          </p:val>
                                        </p:tav>
                                        <p:tav tm="100000">
                                          <p:val>
                                            <p:strVal val="#ppt_w"/>
                                          </p:val>
                                        </p:tav>
                                      </p:tavLst>
                                    </p:anim>
                                    <p:anim calcmode="lin" valueType="num">
                                      <p:cBhvr>
                                        <p:cTn id="72" dur="500" fill="hold"/>
                                        <p:tgtEl>
                                          <p:spTgt spid="486"/>
                                        </p:tgtEl>
                                        <p:attrNameLst>
                                          <p:attrName>ppt_h</p:attrName>
                                        </p:attrNameLst>
                                      </p:cBhvr>
                                      <p:tavLst>
                                        <p:tav tm="0">
                                          <p:val>
                                            <p:fltVal val="0"/>
                                          </p:val>
                                        </p:tav>
                                        <p:tav tm="100000">
                                          <p:val>
                                            <p:strVal val="#ppt_h"/>
                                          </p:val>
                                        </p:tav>
                                      </p:tavLst>
                                    </p:anim>
                                    <p:animEffect transition="in" filter="fade">
                                      <p:cBhvr>
                                        <p:cTn id="73" dur="500"/>
                                        <p:tgtEl>
                                          <p:spTgt spid="486"/>
                                        </p:tgtEl>
                                      </p:cBhvr>
                                    </p:animEffect>
                                  </p:childTnLst>
                                </p:cTn>
                              </p:par>
                            </p:childTnLst>
                          </p:cTn>
                        </p:par>
                        <p:par>
                          <p:cTn id="74" fill="hold">
                            <p:stCondLst>
                              <p:cond delay="7520"/>
                            </p:stCondLst>
                            <p:childTnLst>
                              <p:par>
                                <p:cTn id="75" presetID="22" presetClass="entr" presetSubtype="8" fill="hold" grpId="0" nodeType="afterEffect">
                                  <p:stCondLst>
                                    <p:cond delay="0"/>
                                  </p:stCondLst>
                                  <p:childTnLst>
                                    <p:set>
                                      <p:cBhvr>
                                        <p:cTn id="76" dur="1" fill="hold">
                                          <p:stCondLst>
                                            <p:cond delay="0"/>
                                          </p:stCondLst>
                                        </p:cTn>
                                        <p:tgtEl>
                                          <p:spTgt spid="477"/>
                                        </p:tgtEl>
                                        <p:attrNameLst>
                                          <p:attrName>style.visibility</p:attrName>
                                        </p:attrNameLst>
                                      </p:cBhvr>
                                      <p:to>
                                        <p:strVal val="visible"/>
                                      </p:to>
                                    </p:set>
                                    <p:animEffect transition="in" filter="wipe(left)">
                                      <p:cBhvr>
                                        <p:cTn id="77" dur="500"/>
                                        <p:tgtEl>
                                          <p:spTgt spid="477"/>
                                        </p:tgtEl>
                                      </p:cBhvr>
                                    </p:animEffect>
                                  </p:childTnLst>
                                </p:cTn>
                              </p:par>
                            </p:childTnLst>
                          </p:cTn>
                        </p:par>
                        <p:par>
                          <p:cTn id="78" fill="hold">
                            <p:stCondLst>
                              <p:cond delay="8020"/>
                            </p:stCondLst>
                            <p:childTnLst>
                              <p:par>
                                <p:cTn id="79" presetID="22" presetClass="entr" presetSubtype="4" fill="hold" grpId="0" nodeType="afterEffect">
                                  <p:stCondLst>
                                    <p:cond delay="1000"/>
                                  </p:stCondLst>
                                  <p:childTnLst>
                                    <p:set>
                                      <p:cBhvr>
                                        <p:cTn id="80" dur="1" fill="hold">
                                          <p:stCondLst>
                                            <p:cond delay="0"/>
                                          </p:stCondLst>
                                        </p:cTn>
                                        <p:tgtEl>
                                          <p:spTgt spid="268"/>
                                        </p:tgtEl>
                                        <p:attrNameLst>
                                          <p:attrName>style.visibility</p:attrName>
                                        </p:attrNameLst>
                                      </p:cBhvr>
                                      <p:to>
                                        <p:strVal val="visible"/>
                                      </p:to>
                                    </p:set>
                                    <p:animEffect transition="in" filter="wipe(down)">
                                      <p:cBhvr>
                                        <p:cTn id="81" dur="500"/>
                                        <p:tgtEl>
                                          <p:spTgt spid="268"/>
                                        </p:tgtEl>
                                      </p:cBhvr>
                                    </p:animEffect>
                                  </p:childTnLst>
                                </p:cTn>
                              </p:par>
                            </p:childTnLst>
                          </p:cTn>
                        </p:par>
                        <p:par>
                          <p:cTn id="82" fill="hold">
                            <p:stCondLst>
                              <p:cond delay="9520"/>
                            </p:stCondLst>
                            <p:childTnLst>
                              <p:par>
                                <p:cTn id="83" presetID="22" presetClass="entr" presetSubtype="2" fill="hold" nodeType="afterEffect">
                                  <p:stCondLst>
                                    <p:cond delay="0"/>
                                  </p:stCondLst>
                                  <p:childTnLst>
                                    <p:set>
                                      <p:cBhvr>
                                        <p:cTn id="84" dur="1" fill="hold">
                                          <p:stCondLst>
                                            <p:cond delay="0"/>
                                          </p:stCondLst>
                                        </p:cTn>
                                        <p:tgtEl>
                                          <p:spTgt spid="465"/>
                                        </p:tgtEl>
                                        <p:attrNameLst>
                                          <p:attrName>style.visibility</p:attrName>
                                        </p:attrNameLst>
                                      </p:cBhvr>
                                      <p:to>
                                        <p:strVal val="visible"/>
                                      </p:to>
                                    </p:set>
                                    <p:animEffect transition="in" filter="wipe(right)">
                                      <p:cBhvr>
                                        <p:cTn id="85" dur="500"/>
                                        <p:tgtEl>
                                          <p:spTgt spid="465"/>
                                        </p:tgtEl>
                                      </p:cBhvr>
                                    </p:animEffect>
                                  </p:childTnLst>
                                </p:cTn>
                              </p:par>
                            </p:childTnLst>
                          </p:cTn>
                        </p:par>
                        <p:par>
                          <p:cTn id="86" fill="hold">
                            <p:stCondLst>
                              <p:cond delay="10020"/>
                            </p:stCondLst>
                            <p:childTnLst>
                              <p:par>
                                <p:cTn id="87" presetID="22" presetClass="entr" presetSubtype="1" fill="hold" nodeType="afterEffect">
                                  <p:stCondLst>
                                    <p:cond delay="0"/>
                                  </p:stCondLst>
                                  <p:childTnLst>
                                    <p:set>
                                      <p:cBhvr>
                                        <p:cTn id="88" dur="1" fill="hold">
                                          <p:stCondLst>
                                            <p:cond delay="0"/>
                                          </p:stCondLst>
                                        </p:cTn>
                                        <p:tgtEl>
                                          <p:spTgt spid="466"/>
                                        </p:tgtEl>
                                        <p:attrNameLst>
                                          <p:attrName>style.visibility</p:attrName>
                                        </p:attrNameLst>
                                      </p:cBhvr>
                                      <p:to>
                                        <p:strVal val="visible"/>
                                      </p:to>
                                    </p:set>
                                    <p:animEffect transition="in" filter="wipe(up)">
                                      <p:cBhvr>
                                        <p:cTn id="89" dur="500"/>
                                        <p:tgtEl>
                                          <p:spTgt spid="46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67"/>
                                        </p:tgtEl>
                                        <p:attrNameLst>
                                          <p:attrName>style.visibility</p:attrName>
                                        </p:attrNameLst>
                                      </p:cBhvr>
                                      <p:to>
                                        <p:strVal val="visible"/>
                                      </p:to>
                                    </p:set>
                                    <p:animEffect transition="in" filter="fade">
                                      <p:cBhvr>
                                        <p:cTn id="92" dur="500"/>
                                        <p:tgtEl>
                                          <p:spTgt spid="467"/>
                                        </p:tgtEl>
                                      </p:cBhvr>
                                    </p:animEffect>
                                  </p:childTnLst>
                                </p:cTn>
                              </p:par>
                            </p:childTnLst>
                          </p:cTn>
                        </p:par>
                        <p:par>
                          <p:cTn id="93" fill="hold">
                            <p:stCondLst>
                              <p:cond delay="10520"/>
                            </p:stCondLst>
                            <p:childTnLst>
                              <p:par>
                                <p:cTn id="94" presetID="53" presetClass="entr" presetSubtype="16" fill="hold" grpId="0" nodeType="afterEffect">
                                  <p:stCondLst>
                                    <p:cond delay="0"/>
                                  </p:stCondLst>
                                  <p:childTnLst>
                                    <p:set>
                                      <p:cBhvr>
                                        <p:cTn id="95" dur="1" fill="hold">
                                          <p:stCondLst>
                                            <p:cond delay="0"/>
                                          </p:stCondLst>
                                        </p:cTn>
                                        <p:tgtEl>
                                          <p:spTgt spid="474"/>
                                        </p:tgtEl>
                                        <p:attrNameLst>
                                          <p:attrName>style.visibility</p:attrName>
                                        </p:attrNameLst>
                                      </p:cBhvr>
                                      <p:to>
                                        <p:strVal val="visible"/>
                                      </p:to>
                                    </p:set>
                                    <p:anim calcmode="lin" valueType="num">
                                      <p:cBhvr>
                                        <p:cTn id="96" dur="500" fill="hold"/>
                                        <p:tgtEl>
                                          <p:spTgt spid="474"/>
                                        </p:tgtEl>
                                        <p:attrNameLst>
                                          <p:attrName>ppt_w</p:attrName>
                                        </p:attrNameLst>
                                      </p:cBhvr>
                                      <p:tavLst>
                                        <p:tav tm="0">
                                          <p:val>
                                            <p:fltVal val="0"/>
                                          </p:val>
                                        </p:tav>
                                        <p:tav tm="100000">
                                          <p:val>
                                            <p:strVal val="#ppt_w"/>
                                          </p:val>
                                        </p:tav>
                                      </p:tavLst>
                                    </p:anim>
                                    <p:anim calcmode="lin" valueType="num">
                                      <p:cBhvr>
                                        <p:cTn id="97" dur="500" fill="hold"/>
                                        <p:tgtEl>
                                          <p:spTgt spid="474"/>
                                        </p:tgtEl>
                                        <p:attrNameLst>
                                          <p:attrName>ppt_h</p:attrName>
                                        </p:attrNameLst>
                                      </p:cBhvr>
                                      <p:tavLst>
                                        <p:tav tm="0">
                                          <p:val>
                                            <p:fltVal val="0"/>
                                          </p:val>
                                        </p:tav>
                                        <p:tav tm="100000">
                                          <p:val>
                                            <p:strVal val="#ppt_h"/>
                                          </p:val>
                                        </p:tav>
                                      </p:tavLst>
                                    </p:anim>
                                    <p:animEffect transition="in" filter="fade">
                                      <p:cBhvr>
                                        <p:cTn id="98" dur="500"/>
                                        <p:tgtEl>
                                          <p:spTgt spid="474"/>
                                        </p:tgtEl>
                                      </p:cBhvr>
                                    </p:animEffect>
                                  </p:childTnLst>
                                </p:cTn>
                              </p:par>
                            </p:childTnLst>
                          </p:cTn>
                        </p:par>
                        <p:par>
                          <p:cTn id="99" fill="hold">
                            <p:stCondLst>
                              <p:cond delay="11020"/>
                            </p:stCondLst>
                            <p:childTnLst>
                              <p:par>
                                <p:cTn id="100" presetID="22" presetClass="entr" presetSubtype="8" fill="hold" grpId="0" nodeType="afterEffect">
                                  <p:stCondLst>
                                    <p:cond delay="0"/>
                                  </p:stCondLst>
                                  <p:childTnLst>
                                    <p:set>
                                      <p:cBhvr>
                                        <p:cTn id="101" dur="1" fill="hold">
                                          <p:stCondLst>
                                            <p:cond delay="0"/>
                                          </p:stCondLst>
                                        </p:cTn>
                                        <p:tgtEl>
                                          <p:spTgt spid="473"/>
                                        </p:tgtEl>
                                        <p:attrNameLst>
                                          <p:attrName>style.visibility</p:attrName>
                                        </p:attrNameLst>
                                      </p:cBhvr>
                                      <p:to>
                                        <p:strVal val="visible"/>
                                      </p:to>
                                    </p:set>
                                    <p:animEffect transition="in" filter="wipe(left)">
                                      <p:cBhvr>
                                        <p:cTn id="102"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8" grpId="0" animBg="1"/>
      <p:bldP spid="467" grpId="0"/>
      <p:bldP spid="473" grpId="0" animBg="1"/>
      <p:bldP spid="474" grpId="0" animBg="1"/>
      <p:bldP spid="477" grpId="0" animBg="1"/>
      <p:bldP spid="485" grpId="0" animBg="1"/>
      <p:bldP spid="4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112" r="28299"/>
          <a:stretch/>
        </p:blipFill>
        <p:spPr>
          <a:xfrm>
            <a:off x="6675515" y="0"/>
            <a:ext cx="5516485" cy="6863608"/>
          </a:xfrm>
          <a:prstGeom prst="rect">
            <a:avLst/>
          </a:prstGeom>
        </p:spPr>
      </p:pic>
      <p:sp>
        <p:nvSpPr>
          <p:cNvPr id="11" name="Title 1"/>
          <p:cNvSpPr txBox="1">
            <a:spLocks/>
          </p:cNvSpPr>
          <p:nvPr/>
        </p:nvSpPr>
        <p:spPr>
          <a:xfrm>
            <a:off x="274638" y="289511"/>
            <a:ext cx="6400877" cy="1916341"/>
          </a:xfrm>
          <a:prstGeom prst="rect">
            <a:avLst/>
          </a:prstGeom>
        </p:spPr>
        <p:txBody>
          <a:bodyPr vert="horz" lIns="182880" tIns="146304" rIns="182880" bIns="146304"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err="1">
                <a:ln>
                  <a:noFill/>
                </a:ln>
                <a:gradFill>
                  <a:gsLst>
                    <a:gs pos="83000">
                      <a:schemeClr val="bg1"/>
                    </a:gs>
                    <a:gs pos="100000">
                      <a:schemeClr val="bg1"/>
                    </a:gs>
                  </a:gsLst>
                  <a:lin ang="5400000" scaled="1"/>
                </a:gradFill>
                <a:effectLst/>
                <a:uLnTx/>
                <a:uFillTx/>
                <a:latin typeface="Segoe UI Light" panose="020B0502040204020203" pitchFamily="34" charset="0"/>
                <a:ea typeface="+mj-ea"/>
                <a:cs typeface="Segoe UI Light" panose="020B0502040204020203" pitchFamily="34" charset="0"/>
              </a:rPr>
              <a:t>MyExpenses</a:t>
            </a:r>
            <a:endParaRPr kumimoji="0" lang="en-US" sz="5400" b="0" i="0" u="none" strike="noStrike" kern="1200" cap="none" spc="0" normalizeH="0" baseline="0" noProof="0" dirty="0">
              <a:ln>
                <a:noFill/>
              </a:ln>
              <a:gradFill>
                <a:gsLst>
                  <a:gs pos="83000">
                    <a:schemeClr val="bg1"/>
                  </a:gs>
                  <a:gs pos="100000">
                    <a:schemeClr val="bg1"/>
                  </a:gs>
                </a:gsLst>
                <a:lin ang="5400000" scaled="1"/>
              </a:gradFill>
              <a:effectLst/>
              <a:uLnTx/>
              <a:uFillTx/>
              <a:latin typeface="Segoe UI Light" panose="020B0502040204020203" pitchFamily="34" charset="0"/>
              <a:ea typeface="+mj-ea"/>
              <a:cs typeface="Segoe UI Light" panose="020B0502040204020203" pitchFamily="34" charset="0"/>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400" b="0" i="0" u="none" strike="noStrike" kern="1200" cap="none" spc="0" normalizeH="0" baseline="0" noProof="0" dirty="0">
                <a:ln>
                  <a:noFill/>
                </a:ln>
                <a:gradFill>
                  <a:gsLst>
                    <a:gs pos="83000">
                      <a:schemeClr val="bg1"/>
                    </a:gs>
                    <a:gs pos="100000">
                      <a:schemeClr val="bg1"/>
                    </a:gs>
                  </a:gsLst>
                  <a:lin ang="5400000" scaled="1"/>
                </a:gradFill>
                <a:effectLst/>
                <a:uLnTx/>
                <a:uFillTx/>
                <a:latin typeface="Segoe UI Light" panose="020B0502040204020203" pitchFamily="34" charset="0"/>
                <a:ea typeface="+mj-ea"/>
                <a:cs typeface="Segoe UI Light" panose="020B0502040204020203" pitchFamily="34" charset="0"/>
              </a:rPr>
              <a:t>An intelligent expense reimbursement solution</a:t>
            </a:r>
          </a:p>
        </p:txBody>
      </p:sp>
      <p:sp>
        <p:nvSpPr>
          <p:cNvPr id="9" name="Content Placeholder 2"/>
          <p:cNvSpPr txBox="1">
            <a:spLocks/>
          </p:cNvSpPr>
          <p:nvPr/>
        </p:nvSpPr>
        <p:spPr>
          <a:xfrm>
            <a:off x="274638" y="2270906"/>
            <a:ext cx="5923993" cy="1538314"/>
          </a:xfrm>
          <a:prstGeom prst="rect">
            <a:avLst/>
          </a:prstGeom>
        </p:spPr>
        <p:txBody>
          <a:bodyPr vert="horz" lIns="182880" tIns="146304" rIns="182880" bIns="146304"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GB" sz="2200" b="0" i="0" u="none" strike="noStrike" kern="1200" cap="none" spc="0" normalizeH="0" baseline="0" noProof="0" dirty="0">
                <a:ln>
                  <a:noFill/>
                </a:ln>
                <a:gradFill>
                  <a:gsLst>
                    <a:gs pos="83000">
                      <a:schemeClr val="bg1"/>
                    </a:gs>
                    <a:gs pos="100000">
                      <a:schemeClr val="bg1"/>
                    </a:gs>
                  </a:gsLst>
                  <a:lin ang="5400000" scaled="1"/>
                </a:gradFill>
                <a:effectLst/>
                <a:uLnTx/>
                <a:uFillTx/>
                <a:ea typeface="+mn-ea"/>
                <a:cs typeface="Segoe UI Light" panose="020B0502040204020203" pitchFamily="34" charset="0"/>
              </a:rPr>
              <a:t>Users declare work-related expenses </a:t>
            </a:r>
            <a:br>
              <a:rPr kumimoji="0" lang="en-GB" sz="2200" b="0" i="0" u="none" strike="noStrike" kern="1200" cap="none" spc="0" normalizeH="0" baseline="0" noProof="0" dirty="0">
                <a:ln>
                  <a:noFill/>
                </a:ln>
                <a:gradFill>
                  <a:gsLst>
                    <a:gs pos="83000">
                      <a:schemeClr val="bg1"/>
                    </a:gs>
                    <a:gs pos="100000">
                      <a:schemeClr val="bg1"/>
                    </a:gs>
                  </a:gsLst>
                  <a:lin ang="5400000" scaled="1"/>
                </a:gradFill>
                <a:effectLst/>
                <a:uLnTx/>
                <a:uFillTx/>
                <a:ea typeface="+mn-ea"/>
                <a:cs typeface="Segoe UI Light" panose="020B0502040204020203" pitchFamily="34" charset="0"/>
              </a:rPr>
            </a:br>
            <a:r>
              <a:rPr kumimoji="0" lang="en-GB" sz="2200" b="0" i="0" u="none" strike="noStrike" kern="1200" cap="none" spc="0" normalizeH="0" baseline="0" noProof="0" dirty="0">
                <a:ln>
                  <a:noFill/>
                </a:ln>
                <a:gradFill>
                  <a:gsLst>
                    <a:gs pos="83000">
                      <a:schemeClr val="bg1"/>
                    </a:gs>
                    <a:gs pos="100000">
                      <a:schemeClr val="bg1"/>
                    </a:gs>
                  </a:gsLst>
                  <a:lin ang="5400000" scaled="1"/>
                </a:gradFill>
                <a:effectLst/>
                <a:uLnTx/>
                <a:uFillTx/>
                <a:ea typeface="+mn-ea"/>
                <a:cs typeface="Segoe UI Light" panose="020B0502040204020203" pitchFamily="34" charset="0"/>
              </a:rPr>
              <a:t>and choose cash or corporate bucks</a:t>
            </a:r>
          </a:p>
          <a:p>
            <a:pPr marL="0" marR="0" lvl="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GB" sz="2200" b="0" i="0" u="none" strike="noStrike" kern="1200" cap="none" spc="0" normalizeH="0" baseline="0" noProof="0" dirty="0">
                <a:ln>
                  <a:noFill/>
                </a:ln>
                <a:gradFill>
                  <a:gsLst>
                    <a:gs pos="83000">
                      <a:schemeClr val="bg1"/>
                    </a:gs>
                    <a:gs pos="100000">
                      <a:schemeClr val="bg1"/>
                    </a:gs>
                  </a:gsLst>
                  <a:lin ang="5400000" scaled="1"/>
                </a:gradFill>
                <a:effectLst/>
                <a:uLnTx/>
                <a:uFillTx/>
                <a:ea typeface="+mn-ea"/>
                <a:cs typeface="Segoe UI Light" panose="020B0502040204020203" pitchFamily="34" charset="0"/>
              </a:rPr>
              <a:t>Managers approve or deny refunds</a:t>
            </a:r>
            <a:endParaRPr kumimoji="0" lang="en-GB" sz="2200" b="0" i="0" u="none" strike="noStrike" kern="1200" cap="none" spc="0" normalizeH="0" baseline="0" noProof="0" dirty="0">
              <a:ln>
                <a:noFill/>
              </a:ln>
              <a:gradFill>
                <a:gsLst>
                  <a:gs pos="83000">
                    <a:schemeClr val="bg1"/>
                  </a:gs>
                  <a:gs pos="100000">
                    <a:schemeClr val="bg1"/>
                  </a:gs>
                </a:gsLst>
                <a:lin ang="5400000" scaled="1"/>
              </a:gradFill>
              <a:effectLst/>
              <a:uLnTx/>
              <a:uFillTx/>
              <a:ea typeface="+mn-ea"/>
              <a:cs typeface="+mn-cs"/>
            </a:endParaRPr>
          </a:p>
        </p:txBody>
      </p:sp>
      <p:sp>
        <p:nvSpPr>
          <p:cNvPr id="10" name="Rectangle 9"/>
          <p:cNvSpPr/>
          <p:nvPr/>
        </p:nvSpPr>
        <p:spPr>
          <a:xfrm>
            <a:off x="274638" y="4175760"/>
            <a:ext cx="5080000" cy="2264889"/>
          </a:xfrm>
          <a:prstGeom prst="rect">
            <a:avLst/>
          </a:prstGeom>
        </p:spPr>
        <p:txBody>
          <a:bodyPr vert="horz" lIns="182880" tIns="146304" rIns="182880" bIns="146304" rtlCol="0">
            <a:noAutofit/>
          </a:bodyPr>
          <a:lstStyle/>
          <a:p>
            <a:pPr>
              <a:lnSpc>
                <a:spcPct val="90000"/>
              </a:lnSpc>
              <a:spcAft>
                <a:spcPts val="600"/>
              </a:spcAft>
            </a:pPr>
            <a:r>
              <a:rPr lang="en-GB" sz="220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Enable advanced features such as: </a:t>
            </a:r>
          </a:p>
          <a:p>
            <a:pPr>
              <a:lnSpc>
                <a:spcPct val="90000"/>
              </a:lnSpc>
              <a:spcAft>
                <a:spcPts val="1000"/>
              </a:spcAft>
            </a:pPr>
            <a:r>
              <a:rPr lang="en-GB" dirty="0">
                <a:gradFill>
                  <a:gsLst>
                    <a:gs pos="83000">
                      <a:schemeClr val="bg1"/>
                    </a:gs>
                    <a:gs pos="100000">
                      <a:schemeClr val="bg1"/>
                    </a:gs>
                  </a:gsLst>
                  <a:lin ang="5400000" scaled="1"/>
                </a:gradFill>
                <a:cs typeface="Segoe UI Light" panose="020B0502040204020203" pitchFamily="34" charset="0"/>
              </a:rPr>
              <a:t>Predict expenses</a:t>
            </a:r>
          </a:p>
          <a:p>
            <a:pPr>
              <a:lnSpc>
                <a:spcPct val="90000"/>
              </a:lnSpc>
              <a:spcAft>
                <a:spcPts val="1000"/>
              </a:spcAft>
            </a:pPr>
            <a:r>
              <a:rPr lang="en-GB" dirty="0">
                <a:gradFill>
                  <a:gsLst>
                    <a:gs pos="83000">
                      <a:schemeClr val="bg1"/>
                    </a:gs>
                    <a:gs pos="100000">
                      <a:schemeClr val="bg1"/>
                    </a:gs>
                  </a:gsLst>
                  <a:lin ang="5400000" scaled="1"/>
                </a:gradFill>
                <a:cs typeface="Segoe UI Light" panose="020B0502040204020203" pitchFamily="34" charset="0"/>
              </a:rPr>
              <a:t>Recover previous entries</a:t>
            </a:r>
          </a:p>
          <a:p>
            <a:pPr>
              <a:lnSpc>
                <a:spcPct val="90000"/>
              </a:lnSpc>
              <a:spcAft>
                <a:spcPts val="1000"/>
              </a:spcAft>
            </a:pPr>
            <a:r>
              <a:rPr lang="en-GB" dirty="0">
                <a:gradFill>
                  <a:gsLst>
                    <a:gs pos="83000">
                      <a:schemeClr val="bg1"/>
                    </a:gs>
                    <a:gs pos="100000">
                      <a:schemeClr val="bg1"/>
                    </a:gs>
                  </a:gsLst>
                  <a:lin ang="5400000" scaled="1"/>
                </a:gradFill>
                <a:cs typeface="Segoe UI Light" panose="020B0502040204020203" pitchFamily="34" charset="0"/>
              </a:rPr>
              <a:t>Flag unusual expenses</a:t>
            </a:r>
          </a:p>
          <a:p>
            <a:pPr>
              <a:lnSpc>
                <a:spcPct val="90000"/>
              </a:lnSpc>
              <a:spcAft>
                <a:spcPts val="1000"/>
              </a:spcAft>
            </a:pPr>
            <a:r>
              <a:rPr lang="en-GB" dirty="0">
                <a:gradFill>
                  <a:gsLst>
                    <a:gs pos="83000">
                      <a:schemeClr val="bg1"/>
                    </a:gs>
                    <a:gs pos="100000">
                      <a:schemeClr val="bg1"/>
                    </a:gs>
                  </a:gsLst>
                  <a:lin ang="5400000" scaled="1"/>
                </a:gradFill>
                <a:cs typeface="Segoe UI Light" panose="020B0502040204020203" pitchFamily="34" charset="0"/>
              </a:rPr>
              <a:t>Secure sensitive date </a:t>
            </a:r>
          </a:p>
          <a:p>
            <a:pPr>
              <a:lnSpc>
                <a:spcPct val="90000"/>
              </a:lnSpc>
              <a:spcAft>
                <a:spcPts val="1000"/>
              </a:spcAft>
            </a:pPr>
            <a:r>
              <a:rPr lang="en-GB" dirty="0">
                <a:gradFill>
                  <a:gsLst>
                    <a:gs pos="83000">
                      <a:schemeClr val="bg1"/>
                    </a:gs>
                    <a:gs pos="100000">
                      <a:schemeClr val="bg1"/>
                    </a:gs>
                  </a:gsLst>
                  <a:lin ang="5400000" scaled="1"/>
                </a:gradFill>
                <a:cs typeface="Segoe UI Light" panose="020B0502040204020203" pitchFamily="34" charset="0"/>
              </a:rPr>
              <a:t>And more</a:t>
            </a:r>
          </a:p>
        </p:txBody>
      </p:sp>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p:cNvSpPr/>
          <p:nvPr/>
        </p:nvSpPr>
        <p:spPr bwMode="auto">
          <a:xfrm>
            <a:off x="6125042" y="5900267"/>
            <a:ext cx="179464" cy="303485"/>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3" name="Group 42"/>
          <p:cNvGrpSpPr/>
          <p:nvPr/>
        </p:nvGrpSpPr>
        <p:grpSpPr>
          <a:xfrm>
            <a:off x="4963640" y="5663370"/>
            <a:ext cx="1179407" cy="777279"/>
            <a:chOff x="684764" y="3415502"/>
            <a:chExt cx="1066063" cy="702580"/>
          </a:xfrm>
        </p:grpSpPr>
        <p:grpSp>
          <p:nvGrpSpPr>
            <p:cNvPr id="44" name="Group 43"/>
            <p:cNvGrpSpPr>
              <a:grpSpLocks noChangeAspect="1"/>
            </p:cNvGrpSpPr>
            <p:nvPr/>
          </p:nvGrpSpPr>
          <p:grpSpPr bwMode="auto">
            <a:xfrm>
              <a:off x="684764" y="3415502"/>
              <a:ext cx="1066063" cy="702580"/>
              <a:chOff x="-1331" y="3111"/>
              <a:chExt cx="918" cy="605"/>
            </a:xfrm>
          </p:grpSpPr>
          <p:sp>
            <p:nvSpPr>
              <p:cNvPr id="57"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Rectangle 6"/>
              <p:cNvSpPr>
                <a:spLocks noChangeArrowheads="1"/>
              </p:cNvSpPr>
              <p:nvPr/>
            </p:nvSpPr>
            <p:spPr bwMode="auto">
              <a:xfrm>
                <a:off x="-1331" y="3226"/>
                <a:ext cx="915" cy="9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5" name="Group 44"/>
            <p:cNvGrpSpPr/>
            <p:nvPr/>
          </p:nvGrpSpPr>
          <p:grpSpPr>
            <a:xfrm>
              <a:off x="764549" y="3890671"/>
              <a:ext cx="208129" cy="136465"/>
              <a:chOff x="-1968651" y="1723586"/>
              <a:chExt cx="433388" cy="284162"/>
            </a:xfrm>
          </p:grpSpPr>
          <p:sp>
            <p:nvSpPr>
              <p:cNvPr id="46"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84391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147" b="5240"/>
          <a:stretch/>
        </p:blipFill>
        <p:spPr>
          <a:xfrm>
            <a:off x="6597313" y="0"/>
            <a:ext cx="5814780"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Accelerate development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with NoSQL</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4.1</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405414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7875370" cy="899665"/>
          </a:xfrm>
        </p:spPr>
        <p:txBody>
          <a:bodyPr/>
          <a:lstStyle/>
          <a:p>
            <a:r>
              <a:rPr lang="en-US" sz="4400" dirty="0"/>
              <a:t>Build first-class search experiences within your web apps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1480096" y="2756299"/>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768141" y="3475204"/>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2297011" y="2540000"/>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72" name="Rectangle 71"/>
          <p:cNvSpPr/>
          <p:nvPr/>
        </p:nvSpPr>
        <p:spPr>
          <a:xfrm>
            <a:off x="6837209" y="2325395"/>
            <a:ext cx="2038841" cy="35715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86"/>
          <p:cNvGrpSpPr/>
          <p:nvPr/>
        </p:nvGrpSpPr>
        <p:grpSpPr>
          <a:xfrm>
            <a:off x="4325442" y="2532375"/>
            <a:ext cx="1531214" cy="1140142"/>
            <a:chOff x="2331433" y="3147790"/>
            <a:chExt cx="927809" cy="694770"/>
          </a:xfrm>
          <a:solidFill>
            <a:srgbClr val="107C10"/>
          </a:solidFill>
        </p:grpSpPr>
        <p:sp>
          <p:nvSpPr>
            <p:cNvPr id="90" name="Rectangle 89"/>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a:t>
              </a:r>
            </a:p>
          </p:txBody>
        </p:sp>
        <p:sp>
          <p:nvSpPr>
            <p:cNvPr id="91"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2" name="Rectangle 91"/>
          <p:cNvSpPr/>
          <p:nvPr/>
        </p:nvSpPr>
        <p:spPr>
          <a:xfrm>
            <a:off x="4321364" y="2553136"/>
            <a:ext cx="1409923" cy="10304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93" name="Group 4"/>
          <p:cNvGrpSpPr>
            <a:grpSpLocks noChangeAspect="1"/>
          </p:cNvGrpSpPr>
          <p:nvPr/>
        </p:nvGrpSpPr>
        <p:grpSpPr bwMode="auto">
          <a:xfrm flipH="1">
            <a:off x="4434027" y="3002727"/>
            <a:ext cx="860577" cy="498627"/>
            <a:chOff x="2474" y="-1113"/>
            <a:chExt cx="1253" cy="726"/>
          </a:xfrm>
          <a:solidFill>
            <a:schemeClr val="accent2"/>
          </a:solidFill>
        </p:grpSpPr>
        <p:sp>
          <p:nvSpPr>
            <p:cNvPr id="94"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Oval 7"/>
            <p:cNvSpPr>
              <a:spLocks noChangeArrowheads="1"/>
            </p:cNvSpPr>
            <p:nvPr/>
          </p:nvSpPr>
          <p:spPr bwMode="auto">
            <a:xfrm>
              <a:off x="3464"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Oval 8"/>
            <p:cNvSpPr>
              <a:spLocks noChangeArrowheads="1"/>
            </p:cNvSpPr>
            <p:nvPr/>
          </p:nvSpPr>
          <p:spPr bwMode="auto">
            <a:xfrm>
              <a:off x="2691"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Line 11"/>
            <p:cNvSpPr>
              <a:spLocks noChangeShapeType="1"/>
            </p:cNvSpPr>
            <p:nvPr/>
          </p:nvSpPr>
          <p:spPr bwMode="auto">
            <a:xfrm>
              <a:off x="3266" y="-962"/>
              <a:ext cx="0" cy="0"/>
            </a:xfrm>
            <a:prstGeom prst="line">
              <a:avLst/>
            </a:prstGeom>
            <a:grp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Oval 14"/>
            <p:cNvSpPr>
              <a:spLocks noChangeArrowheads="1"/>
            </p:cNvSpPr>
            <p:nvPr/>
          </p:nvSpPr>
          <p:spPr bwMode="auto">
            <a:xfrm>
              <a:off x="3091" y="-622"/>
              <a:ext cx="116" cy="116"/>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4" name="Group 143"/>
          <p:cNvGrpSpPr/>
          <p:nvPr/>
        </p:nvGrpSpPr>
        <p:grpSpPr>
          <a:xfrm>
            <a:off x="5417527" y="2917376"/>
            <a:ext cx="263702" cy="345201"/>
            <a:chOff x="6748671" y="2634245"/>
            <a:chExt cx="173935" cy="227691"/>
          </a:xfrm>
        </p:grpSpPr>
        <p:cxnSp>
          <p:nvCxnSpPr>
            <p:cNvPr id="147" name="Straight Connector 14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4" name="Straight Connector 153"/>
          <p:cNvCxnSpPr>
            <a:cxnSpLocks/>
          </p:cNvCxnSpPr>
          <p:nvPr/>
        </p:nvCxnSpPr>
        <p:spPr>
          <a:xfrm>
            <a:off x="5915401" y="3089265"/>
            <a:ext cx="86306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6895477" y="2515369"/>
            <a:ext cx="1922304" cy="3338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105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SEARCH RESULTS </a:t>
            </a:r>
          </a:p>
        </p:txBody>
      </p:sp>
      <p:grpSp>
        <p:nvGrpSpPr>
          <p:cNvPr id="156" name="Group 155"/>
          <p:cNvGrpSpPr/>
          <p:nvPr/>
        </p:nvGrpSpPr>
        <p:grpSpPr>
          <a:xfrm>
            <a:off x="7039439" y="2841515"/>
            <a:ext cx="860577" cy="498627"/>
            <a:chOff x="7297079" y="3484325"/>
            <a:chExt cx="860577" cy="498627"/>
          </a:xfrm>
        </p:grpSpPr>
        <p:sp>
          <p:nvSpPr>
            <p:cNvPr id="157"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Oval 7"/>
            <p:cNvSpPr>
              <a:spLocks noChangeArrowheads="1"/>
            </p:cNvSpPr>
            <p:nvPr/>
          </p:nvSpPr>
          <p:spPr bwMode="auto">
            <a:xfrm flipH="1">
              <a:off x="7444057" y="3799573"/>
              <a:ext cx="33654" cy="35028"/>
            </a:xfrm>
            <a:prstGeom prst="ellipse">
              <a:avLst/>
            </a:pr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Oval 8"/>
            <p:cNvSpPr>
              <a:spLocks noChangeArrowheads="1"/>
            </p:cNvSpPr>
            <p:nvPr/>
          </p:nvSpPr>
          <p:spPr bwMode="auto">
            <a:xfrm flipH="1">
              <a:off x="7974964" y="3799573"/>
              <a:ext cx="33654" cy="35028"/>
            </a:xfrm>
            <a:prstGeom prst="ellipse">
              <a:avLst/>
            </a:pr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Line 11"/>
            <p:cNvSpPr>
              <a:spLocks noChangeShapeType="1"/>
            </p:cNvSpPr>
            <p:nvPr/>
          </p:nvSpPr>
          <p:spPr bwMode="auto">
            <a:xfrm flipH="1">
              <a:off x="7613700" y="3588034"/>
              <a:ext cx="0" cy="0"/>
            </a:xfrm>
            <a:prstGeom prst="line">
              <a:avLst/>
            </a:prstGeom>
            <a:solidFill>
              <a:srgbClr val="107C10"/>
            </a:solidFill>
            <a:ln w="3175" cap="rnd">
              <a:solidFill>
                <a:srgbClr val="107C1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Oval 14"/>
            <p:cNvSpPr>
              <a:spLocks noChangeArrowheads="1"/>
            </p:cNvSpPr>
            <p:nvPr/>
          </p:nvSpPr>
          <p:spPr bwMode="auto">
            <a:xfrm flipH="1">
              <a:off x="7654222" y="3821551"/>
              <a:ext cx="79670" cy="79670"/>
            </a:xfrm>
            <a:prstGeom prst="ellipse">
              <a:avLst/>
            </a:pr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solidFill>
              <a:srgbClr val="107C10"/>
            </a:solidFill>
            <a:ln w="3175">
              <a:solidFill>
                <a:srgbClr val="107C1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0" name="Group 169"/>
          <p:cNvGrpSpPr/>
          <p:nvPr/>
        </p:nvGrpSpPr>
        <p:grpSpPr>
          <a:xfrm>
            <a:off x="7070344" y="3429094"/>
            <a:ext cx="860577" cy="498627"/>
            <a:chOff x="7297079" y="3484325"/>
            <a:chExt cx="860577" cy="498627"/>
          </a:xfrm>
          <a:solidFill>
            <a:schemeClr val="accent1"/>
          </a:solidFill>
        </p:grpSpPr>
        <p:sp>
          <p:nvSpPr>
            <p:cNvPr id="171"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Oval 7"/>
            <p:cNvSpPr>
              <a:spLocks noChangeArrowheads="1"/>
            </p:cNvSpPr>
            <p:nvPr/>
          </p:nvSpPr>
          <p:spPr bwMode="auto">
            <a:xfrm flipH="1">
              <a:off x="7444057"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Oval 8"/>
            <p:cNvSpPr>
              <a:spLocks noChangeArrowheads="1"/>
            </p:cNvSpPr>
            <p:nvPr/>
          </p:nvSpPr>
          <p:spPr bwMode="auto">
            <a:xfrm flipH="1">
              <a:off x="7974964"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Line 11"/>
            <p:cNvSpPr>
              <a:spLocks noChangeShapeType="1"/>
            </p:cNvSpPr>
            <p:nvPr/>
          </p:nvSpPr>
          <p:spPr bwMode="auto">
            <a:xfrm flipH="1">
              <a:off x="7613700" y="3588034"/>
              <a:ext cx="0" cy="0"/>
            </a:xfrm>
            <a:prstGeom prst="line">
              <a:avLst/>
            </a:prstGeom>
            <a:grpFill/>
            <a:ln w="3175"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Oval 14"/>
            <p:cNvSpPr>
              <a:spLocks noChangeArrowheads="1"/>
            </p:cNvSpPr>
            <p:nvPr/>
          </p:nvSpPr>
          <p:spPr bwMode="auto">
            <a:xfrm flipH="1">
              <a:off x="7654222" y="3821551"/>
              <a:ext cx="79670" cy="79670"/>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4" name="Group 183"/>
          <p:cNvGrpSpPr/>
          <p:nvPr/>
        </p:nvGrpSpPr>
        <p:grpSpPr>
          <a:xfrm>
            <a:off x="7045963" y="4059466"/>
            <a:ext cx="860577" cy="498627"/>
            <a:chOff x="7297079" y="3484325"/>
            <a:chExt cx="860577" cy="498627"/>
          </a:xfrm>
          <a:solidFill>
            <a:srgbClr val="D83B01"/>
          </a:solidFill>
        </p:grpSpPr>
        <p:sp>
          <p:nvSpPr>
            <p:cNvPr id="185"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Oval 7"/>
            <p:cNvSpPr>
              <a:spLocks noChangeArrowheads="1"/>
            </p:cNvSpPr>
            <p:nvPr/>
          </p:nvSpPr>
          <p:spPr bwMode="auto">
            <a:xfrm flipH="1">
              <a:off x="7444057" y="3799573"/>
              <a:ext cx="33654" cy="35028"/>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Oval 8"/>
            <p:cNvSpPr>
              <a:spLocks noChangeArrowheads="1"/>
            </p:cNvSpPr>
            <p:nvPr/>
          </p:nvSpPr>
          <p:spPr bwMode="auto">
            <a:xfrm flipH="1">
              <a:off x="7974964" y="3799573"/>
              <a:ext cx="33654" cy="35028"/>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11"/>
            <p:cNvSpPr>
              <a:spLocks noChangeShapeType="1"/>
            </p:cNvSpPr>
            <p:nvPr/>
          </p:nvSpPr>
          <p:spPr bwMode="auto">
            <a:xfrm flipH="1">
              <a:off x="7613700" y="3588034"/>
              <a:ext cx="0" cy="0"/>
            </a:xfrm>
            <a:prstGeom prst="line">
              <a:avLst/>
            </a:prstGeom>
            <a:grpFill/>
            <a:ln w="3175" cap="rnd">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Oval 14"/>
            <p:cNvSpPr>
              <a:spLocks noChangeArrowheads="1"/>
            </p:cNvSpPr>
            <p:nvPr/>
          </p:nvSpPr>
          <p:spPr bwMode="auto">
            <a:xfrm flipH="1">
              <a:off x="7654222" y="3821551"/>
              <a:ext cx="79670" cy="79670"/>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8" name="Group 197"/>
          <p:cNvGrpSpPr/>
          <p:nvPr/>
        </p:nvGrpSpPr>
        <p:grpSpPr>
          <a:xfrm>
            <a:off x="7057295" y="4681891"/>
            <a:ext cx="860577" cy="498627"/>
            <a:chOff x="7297079" y="3484325"/>
            <a:chExt cx="860577" cy="498627"/>
          </a:xfrm>
          <a:solidFill>
            <a:srgbClr val="7030A0"/>
          </a:solidFill>
        </p:grpSpPr>
        <p:sp>
          <p:nvSpPr>
            <p:cNvPr id="199"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Oval 7"/>
            <p:cNvSpPr>
              <a:spLocks noChangeArrowheads="1"/>
            </p:cNvSpPr>
            <p:nvPr/>
          </p:nvSpPr>
          <p:spPr bwMode="auto">
            <a:xfrm flipH="1">
              <a:off x="7444057"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Oval 8"/>
            <p:cNvSpPr>
              <a:spLocks noChangeArrowheads="1"/>
            </p:cNvSpPr>
            <p:nvPr/>
          </p:nvSpPr>
          <p:spPr bwMode="auto">
            <a:xfrm flipH="1">
              <a:off x="7974964"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Line 11"/>
            <p:cNvSpPr>
              <a:spLocks noChangeShapeType="1"/>
            </p:cNvSpPr>
            <p:nvPr/>
          </p:nvSpPr>
          <p:spPr bwMode="auto">
            <a:xfrm flipH="1">
              <a:off x="7613700" y="3588034"/>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Oval 14"/>
            <p:cNvSpPr>
              <a:spLocks noChangeArrowheads="1"/>
            </p:cNvSpPr>
            <p:nvPr/>
          </p:nvSpPr>
          <p:spPr bwMode="auto">
            <a:xfrm flipH="1">
              <a:off x="7654222" y="3821551"/>
              <a:ext cx="79670" cy="79670"/>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2" name="Group 211"/>
          <p:cNvGrpSpPr/>
          <p:nvPr/>
        </p:nvGrpSpPr>
        <p:grpSpPr>
          <a:xfrm>
            <a:off x="7089919" y="5285767"/>
            <a:ext cx="860577" cy="498627"/>
            <a:chOff x="7297079" y="3484325"/>
            <a:chExt cx="860577" cy="498627"/>
          </a:xfrm>
          <a:solidFill>
            <a:schemeClr val="accent4"/>
          </a:solidFill>
        </p:grpSpPr>
        <p:sp>
          <p:nvSpPr>
            <p:cNvPr id="213"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Oval 7"/>
            <p:cNvSpPr>
              <a:spLocks noChangeArrowheads="1"/>
            </p:cNvSpPr>
            <p:nvPr/>
          </p:nvSpPr>
          <p:spPr bwMode="auto">
            <a:xfrm flipH="1">
              <a:off x="7444057"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Oval 8"/>
            <p:cNvSpPr>
              <a:spLocks noChangeArrowheads="1"/>
            </p:cNvSpPr>
            <p:nvPr/>
          </p:nvSpPr>
          <p:spPr bwMode="auto">
            <a:xfrm flipH="1">
              <a:off x="7974964"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11"/>
            <p:cNvSpPr>
              <a:spLocks noChangeShapeType="1"/>
            </p:cNvSpPr>
            <p:nvPr/>
          </p:nvSpPr>
          <p:spPr bwMode="auto">
            <a:xfrm flipH="1">
              <a:off x="7613700" y="3588034"/>
              <a:ext cx="0" cy="0"/>
            </a:xfrm>
            <a:prstGeom prst="line">
              <a:avLst/>
            </a:prstGeom>
            <a:grpFill/>
            <a:ln w="3175" cap="rnd">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Oval 14"/>
            <p:cNvSpPr>
              <a:spLocks noChangeArrowheads="1"/>
            </p:cNvSpPr>
            <p:nvPr/>
          </p:nvSpPr>
          <p:spPr bwMode="auto">
            <a:xfrm flipH="1">
              <a:off x="7654222" y="3821551"/>
              <a:ext cx="79670" cy="79670"/>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6" name="Rectangle 225"/>
          <p:cNvSpPr/>
          <p:nvPr/>
        </p:nvSpPr>
        <p:spPr bwMode="auto">
          <a:xfrm>
            <a:off x="8725445" y="2376698"/>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7" name="TextBox 226"/>
          <p:cNvSpPr txBox="1"/>
          <p:nvPr/>
        </p:nvSpPr>
        <p:spPr>
          <a:xfrm>
            <a:off x="7868421" y="2846146"/>
            <a:ext cx="971471"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0">
                      <a:schemeClr val="accent3"/>
                    </a:gs>
                    <a:gs pos="100000">
                      <a:schemeClr val="accent3"/>
                    </a:gs>
                  </a:gsLst>
                  <a:lin ang="5400000" scaled="0"/>
                </a:gradFill>
                <a:effectLst/>
                <a:uLnTx/>
                <a:uFillTx/>
              </a:rPr>
              <a:t>$$$$$$</a:t>
            </a:r>
          </a:p>
        </p:txBody>
      </p:sp>
      <p:sp>
        <p:nvSpPr>
          <p:cNvPr id="228" name="TextBox 227"/>
          <p:cNvSpPr txBox="1"/>
          <p:nvPr/>
        </p:nvSpPr>
        <p:spPr>
          <a:xfrm>
            <a:off x="7868421" y="3433725"/>
            <a:ext cx="971471"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0">
                      <a:schemeClr val="accent3"/>
                    </a:gs>
                    <a:gs pos="100000">
                      <a:schemeClr val="accent3"/>
                    </a:gs>
                  </a:gsLst>
                  <a:lin ang="5400000" scaled="0"/>
                </a:gradFill>
                <a:effectLst/>
                <a:uLnTx/>
                <a:uFillTx/>
              </a:rPr>
              <a:t>$</a:t>
            </a:r>
          </a:p>
        </p:txBody>
      </p:sp>
      <p:sp>
        <p:nvSpPr>
          <p:cNvPr id="229" name="TextBox 228"/>
          <p:cNvSpPr txBox="1"/>
          <p:nvPr/>
        </p:nvSpPr>
        <p:spPr>
          <a:xfrm>
            <a:off x="7868421" y="4064097"/>
            <a:ext cx="971471"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0">
                      <a:schemeClr val="accent3"/>
                    </a:gs>
                    <a:gs pos="100000">
                      <a:schemeClr val="accent3"/>
                    </a:gs>
                  </a:gsLst>
                  <a:lin ang="5400000" scaled="0"/>
                </a:gradFill>
                <a:effectLst/>
                <a:uLnTx/>
                <a:uFillTx/>
              </a:rPr>
              <a:t>$$$</a:t>
            </a:r>
          </a:p>
        </p:txBody>
      </p:sp>
      <p:sp>
        <p:nvSpPr>
          <p:cNvPr id="230" name="TextBox 229"/>
          <p:cNvSpPr txBox="1"/>
          <p:nvPr/>
        </p:nvSpPr>
        <p:spPr>
          <a:xfrm>
            <a:off x="7868421" y="4686522"/>
            <a:ext cx="971471"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0">
                      <a:schemeClr val="accent3"/>
                    </a:gs>
                    <a:gs pos="100000">
                      <a:schemeClr val="accent3"/>
                    </a:gs>
                  </a:gsLst>
                  <a:lin ang="5400000" scaled="0"/>
                </a:gradFill>
                <a:effectLst/>
                <a:uLnTx/>
                <a:uFillTx/>
              </a:rPr>
              <a:t>$$</a:t>
            </a:r>
          </a:p>
        </p:txBody>
      </p:sp>
      <p:sp>
        <p:nvSpPr>
          <p:cNvPr id="231" name="TextBox 230"/>
          <p:cNvSpPr txBox="1"/>
          <p:nvPr/>
        </p:nvSpPr>
        <p:spPr>
          <a:xfrm>
            <a:off x="7868421" y="5290398"/>
            <a:ext cx="971471"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0">
                      <a:schemeClr val="accent3"/>
                    </a:gs>
                    <a:gs pos="100000">
                      <a:schemeClr val="accent3"/>
                    </a:gs>
                  </a:gsLst>
                  <a:lin ang="5400000" scaled="0"/>
                </a:gradFill>
                <a:effectLst/>
                <a:uLnTx/>
                <a:uFillTx/>
              </a:rPr>
              <a:t>$$$$$$</a:t>
            </a:r>
          </a:p>
        </p:txBody>
      </p:sp>
      <p:cxnSp>
        <p:nvCxnSpPr>
          <p:cNvPr id="232" name="Straight Connector 231"/>
          <p:cNvCxnSpPr/>
          <p:nvPr/>
        </p:nvCxnSpPr>
        <p:spPr>
          <a:xfrm flipH="1">
            <a:off x="3594568" y="3067974"/>
            <a:ext cx="672129" cy="1"/>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8" name="Freeform 5"/>
          <p:cNvSpPr>
            <a:spLocks noEditPoints="1"/>
          </p:cNvSpPr>
          <p:nvPr/>
        </p:nvSpPr>
        <p:spPr bwMode="auto">
          <a:xfrm>
            <a:off x="6697144" y="2416388"/>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cxnSp>
        <p:nvCxnSpPr>
          <p:cNvPr id="239" name="Straight Connector 238"/>
          <p:cNvCxnSpPr/>
          <p:nvPr/>
        </p:nvCxnSpPr>
        <p:spPr>
          <a:xfrm flipH="1">
            <a:off x="5087845" y="3747917"/>
            <a:ext cx="6408" cy="434832"/>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4208548" y="4213905"/>
            <a:ext cx="1797271" cy="558191"/>
            <a:chOff x="2130900" y="4694471"/>
            <a:chExt cx="1065691" cy="311501"/>
          </a:xfrm>
        </p:grpSpPr>
        <p:sp>
          <p:nvSpPr>
            <p:cNvPr id="241" name="Rectangle 240"/>
            <p:cNvSpPr/>
            <p:nvPr/>
          </p:nvSpPr>
          <p:spPr bwMode="auto">
            <a:xfrm>
              <a:off x="2130900" y="4694471"/>
              <a:ext cx="1065691" cy="3115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2" name="Rectangle 241"/>
            <p:cNvSpPr/>
            <p:nvPr/>
          </p:nvSpPr>
          <p:spPr>
            <a:xfrm>
              <a:off x="2160108" y="4782715"/>
              <a:ext cx="1007276" cy="202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buSzPct val="115000"/>
                <a:defRPr/>
              </a:pPr>
              <a:r>
                <a:rPr lang="en-US" sz="1050" spc="7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ERROR MESSAGE: </a:t>
              </a:r>
            </a:p>
            <a:p>
              <a:pPr algn="ctr">
                <a:lnSpc>
                  <a:spcPct val="90000"/>
                </a:lnSpc>
                <a:buSzPct val="115000"/>
                <a:defRPr/>
              </a:pPr>
              <a:r>
                <a:rPr lang="en-US" sz="1050" spc="7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NO RESULTS FOUND</a:t>
              </a:r>
            </a:p>
          </p:txBody>
        </p:sp>
        <p:sp>
          <p:nvSpPr>
            <p:cNvPr id="243" name="Rectangle 242"/>
            <p:cNvSpPr/>
            <p:nvPr/>
          </p:nvSpPr>
          <p:spPr bwMode="auto">
            <a:xfrm>
              <a:off x="3123086" y="4717253"/>
              <a:ext cx="45719" cy="457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49" name="Freeform 5"/>
          <p:cNvSpPr>
            <a:spLocks noEditPoints="1"/>
          </p:cNvSpPr>
          <p:nvPr/>
        </p:nvSpPr>
        <p:spPr bwMode="auto">
          <a:xfrm>
            <a:off x="5876171" y="4464624"/>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0" name="TextBox 249"/>
          <p:cNvSpPr txBox="1"/>
          <p:nvPr/>
        </p:nvSpPr>
        <p:spPr>
          <a:xfrm>
            <a:off x="695984" y="4490382"/>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251" name="Group 250"/>
          <p:cNvGrpSpPr/>
          <p:nvPr/>
        </p:nvGrpSpPr>
        <p:grpSpPr>
          <a:xfrm>
            <a:off x="9015531" y="2325395"/>
            <a:ext cx="1597339" cy="939269"/>
            <a:chOff x="8550671" y="5613930"/>
            <a:chExt cx="1597339" cy="939269"/>
          </a:xfrm>
        </p:grpSpPr>
        <p:sp>
          <p:nvSpPr>
            <p:cNvPr id="252" name="Rectangle 251"/>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Search accuracy difficult to implement</a:t>
              </a:r>
            </a:p>
          </p:txBody>
        </p:sp>
        <p:grpSp>
          <p:nvGrpSpPr>
            <p:cNvPr id="253" name="Group 252"/>
            <p:cNvGrpSpPr/>
            <p:nvPr/>
          </p:nvGrpSpPr>
          <p:grpSpPr>
            <a:xfrm>
              <a:off x="8550671" y="5613930"/>
              <a:ext cx="1597338" cy="453446"/>
              <a:chOff x="8550671" y="5613930"/>
              <a:chExt cx="1597338" cy="453446"/>
            </a:xfrm>
          </p:grpSpPr>
          <p:sp>
            <p:nvSpPr>
              <p:cNvPr id="254" name="Arrow: Pentagon 253"/>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55"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56" name="Group 255"/>
          <p:cNvGrpSpPr/>
          <p:nvPr/>
        </p:nvGrpSpPr>
        <p:grpSpPr>
          <a:xfrm>
            <a:off x="4302752" y="4941659"/>
            <a:ext cx="1597339" cy="939269"/>
            <a:chOff x="8550671" y="5613930"/>
            <a:chExt cx="1597339" cy="939269"/>
          </a:xfrm>
        </p:grpSpPr>
        <p:sp>
          <p:nvSpPr>
            <p:cNvPr id="257" name="Rectangle 256"/>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Weak language analysis leads to errors </a:t>
              </a:r>
            </a:p>
          </p:txBody>
        </p:sp>
        <p:grpSp>
          <p:nvGrpSpPr>
            <p:cNvPr id="258" name="Group 257"/>
            <p:cNvGrpSpPr/>
            <p:nvPr/>
          </p:nvGrpSpPr>
          <p:grpSpPr>
            <a:xfrm>
              <a:off x="8550671" y="5613930"/>
              <a:ext cx="1597338" cy="453446"/>
              <a:chOff x="8550671" y="5613930"/>
              <a:chExt cx="1597338" cy="453446"/>
            </a:xfrm>
          </p:grpSpPr>
          <p:sp>
            <p:nvSpPr>
              <p:cNvPr id="259" name="Arrow: Pentagon 258"/>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60"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32883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wipe(left)">
                                      <p:cBhvr>
                                        <p:cTn id="12" dur="750"/>
                                        <p:tgtEl>
                                          <p:spTgt spid="232"/>
                                        </p:tgtEl>
                                      </p:cBhvr>
                                    </p:animEffect>
                                  </p:childTnLst>
                                </p:cTn>
                              </p:par>
                            </p:childTnLst>
                          </p:cTn>
                        </p:par>
                        <p:par>
                          <p:cTn id="13" fill="hold">
                            <p:stCondLst>
                              <p:cond delay="1520"/>
                            </p:stCondLst>
                            <p:childTnLst>
                              <p:par>
                                <p:cTn id="14" presetID="22" presetClass="entr" presetSubtype="8" fill="hold" nodeType="after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wipe(left)">
                                      <p:cBhvr>
                                        <p:cTn id="16" dur="500"/>
                                        <p:tgtEl>
                                          <p:spTgt spid="154"/>
                                        </p:tgtEl>
                                      </p:cBhvr>
                                    </p:animEffect>
                                  </p:childTnLst>
                                </p:cTn>
                              </p:par>
                            </p:childTnLst>
                          </p:cTn>
                        </p:par>
                        <p:par>
                          <p:cTn id="17" fill="hold">
                            <p:stCondLst>
                              <p:cond delay="2020"/>
                            </p:stCondLst>
                            <p:childTnLst>
                              <p:par>
                                <p:cTn id="18" presetID="10" presetClass="entr" presetSubtype="0" fill="hold" grpId="0"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6"/>
                                        </p:tgtEl>
                                        <p:attrNameLst>
                                          <p:attrName>style.visibility</p:attrName>
                                        </p:attrNameLst>
                                      </p:cBhvr>
                                      <p:to>
                                        <p:strVal val="visible"/>
                                      </p:to>
                                    </p:set>
                                    <p:animEffect transition="in" filter="fade">
                                      <p:cBhvr>
                                        <p:cTn id="23" dur="500"/>
                                        <p:tgtEl>
                                          <p:spTgt spid="2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fade">
                                      <p:cBhvr>
                                        <p:cTn id="26" dur="500"/>
                                        <p:tgtEl>
                                          <p:spTgt spid="155"/>
                                        </p:tgtEl>
                                      </p:cBhvr>
                                    </p:animEffect>
                                  </p:childTnLst>
                                </p:cTn>
                              </p:par>
                            </p:childTnLst>
                          </p:cTn>
                        </p:par>
                        <p:par>
                          <p:cTn id="27" fill="hold">
                            <p:stCondLst>
                              <p:cond delay="2520"/>
                            </p:stCondLst>
                            <p:childTnLst>
                              <p:par>
                                <p:cTn id="28" presetID="10" presetClass="entr" presetSubtype="0" fill="hold" nodeType="after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fade">
                                      <p:cBhvr>
                                        <p:cTn id="30" dur="500"/>
                                        <p:tgtEl>
                                          <p:spTgt spid="1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7"/>
                                        </p:tgtEl>
                                        <p:attrNameLst>
                                          <p:attrName>style.visibility</p:attrName>
                                        </p:attrNameLst>
                                      </p:cBhvr>
                                      <p:to>
                                        <p:strVal val="visible"/>
                                      </p:to>
                                    </p:set>
                                    <p:animEffect transition="in" filter="fade">
                                      <p:cBhvr>
                                        <p:cTn id="33" dur="500"/>
                                        <p:tgtEl>
                                          <p:spTgt spid="227"/>
                                        </p:tgtEl>
                                      </p:cBhvr>
                                    </p:animEffect>
                                  </p:childTnLst>
                                </p:cTn>
                              </p:par>
                            </p:childTnLst>
                          </p:cTn>
                        </p:par>
                        <p:par>
                          <p:cTn id="34" fill="hold">
                            <p:stCondLst>
                              <p:cond delay="3020"/>
                            </p:stCondLst>
                            <p:childTnLst>
                              <p:par>
                                <p:cTn id="35" presetID="10" presetClass="entr" presetSubtype="0" fill="hold" nodeType="afterEffect">
                                  <p:stCondLst>
                                    <p:cond delay="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500"/>
                                        <p:tgtEl>
                                          <p:spTgt spid="228"/>
                                        </p:tgtEl>
                                      </p:cBhvr>
                                    </p:animEffect>
                                  </p:childTnLst>
                                </p:cTn>
                              </p:par>
                            </p:childTnLst>
                          </p:cTn>
                        </p:par>
                        <p:par>
                          <p:cTn id="41" fill="hold">
                            <p:stCondLst>
                              <p:cond delay="3520"/>
                            </p:stCondLst>
                            <p:childTnLst>
                              <p:par>
                                <p:cTn id="42" presetID="10" presetClass="entr" presetSubtype="0" fill="hold" nodeType="afterEffect">
                                  <p:stCondLst>
                                    <p:cond delay="0"/>
                                  </p:stCondLst>
                                  <p:childTnLst>
                                    <p:set>
                                      <p:cBhvr>
                                        <p:cTn id="43" dur="1" fill="hold">
                                          <p:stCondLst>
                                            <p:cond delay="0"/>
                                          </p:stCondLst>
                                        </p:cTn>
                                        <p:tgtEl>
                                          <p:spTgt spid="184"/>
                                        </p:tgtEl>
                                        <p:attrNameLst>
                                          <p:attrName>style.visibility</p:attrName>
                                        </p:attrNameLst>
                                      </p:cBhvr>
                                      <p:to>
                                        <p:strVal val="visible"/>
                                      </p:to>
                                    </p:set>
                                    <p:animEffect transition="in" filter="fade">
                                      <p:cBhvr>
                                        <p:cTn id="44" dur="500"/>
                                        <p:tgtEl>
                                          <p:spTgt spid="1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9"/>
                                        </p:tgtEl>
                                        <p:attrNameLst>
                                          <p:attrName>style.visibility</p:attrName>
                                        </p:attrNameLst>
                                      </p:cBhvr>
                                      <p:to>
                                        <p:strVal val="visible"/>
                                      </p:to>
                                    </p:set>
                                    <p:animEffect transition="in" filter="fade">
                                      <p:cBhvr>
                                        <p:cTn id="47" dur="500"/>
                                        <p:tgtEl>
                                          <p:spTgt spid="229"/>
                                        </p:tgtEl>
                                      </p:cBhvr>
                                    </p:animEffect>
                                  </p:childTnLst>
                                </p:cTn>
                              </p:par>
                            </p:childTnLst>
                          </p:cTn>
                        </p:par>
                        <p:par>
                          <p:cTn id="48" fill="hold">
                            <p:stCondLst>
                              <p:cond delay="4020"/>
                            </p:stCondLst>
                            <p:childTnLst>
                              <p:par>
                                <p:cTn id="49" presetID="10" presetClass="entr" presetSubtype="0" fill="hold" nodeType="after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p:cTn id="51" dur="500"/>
                                        <p:tgtEl>
                                          <p:spTgt spid="19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0"/>
                                        </p:tgtEl>
                                        <p:attrNameLst>
                                          <p:attrName>style.visibility</p:attrName>
                                        </p:attrNameLst>
                                      </p:cBhvr>
                                      <p:to>
                                        <p:strVal val="visible"/>
                                      </p:to>
                                    </p:set>
                                    <p:animEffect transition="in" filter="fade">
                                      <p:cBhvr>
                                        <p:cTn id="54" dur="500"/>
                                        <p:tgtEl>
                                          <p:spTgt spid="230"/>
                                        </p:tgtEl>
                                      </p:cBhvr>
                                    </p:animEffect>
                                  </p:childTnLst>
                                </p:cTn>
                              </p:par>
                            </p:childTnLst>
                          </p:cTn>
                        </p:par>
                        <p:par>
                          <p:cTn id="55" fill="hold">
                            <p:stCondLst>
                              <p:cond delay="4520"/>
                            </p:stCondLst>
                            <p:childTnLst>
                              <p:par>
                                <p:cTn id="56" presetID="10" presetClass="entr" presetSubtype="0" fill="hold" nodeType="afterEffect">
                                  <p:stCondLst>
                                    <p:cond delay="0"/>
                                  </p:stCondLst>
                                  <p:childTnLst>
                                    <p:set>
                                      <p:cBhvr>
                                        <p:cTn id="57" dur="1" fill="hold">
                                          <p:stCondLst>
                                            <p:cond delay="0"/>
                                          </p:stCondLst>
                                        </p:cTn>
                                        <p:tgtEl>
                                          <p:spTgt spid="212"/>
                                        </p:tgtEl>
                                        <p:attrNameLst>
                                          <p:attrName>style.visibility</p:attrName>
                                        </p:attrNameLst>
                                      </p:cBhvr>
                                      <p:to>
                                        <p:strVal val="visible"/>
                                      </p:to>
                                    </p:set>
                                    <p:animEffect transition="in" filter="fade">
                                      <p:cBhvr>
                                        <p:cTn id="58" dur="500"/>
                                        <p:tgtEl>
                                          <p:spTgt spid="2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fade">
                                      <p:cBhvr>
                                        <p:cTn id="61" dur="500"/>
                                        <p:tgtEl>
                                          <p:spTgt spid="231"/>
                                        </p:tgtEl>
                                      </p:cBhvr>
                                    </p:animEffect>
                                  </p:childTnLst>
                                </p:cTn>
                              </p:par>
                            </p:childTnLst>
                          </p:cTn>
                        </p:par>
                        <p:par>
                          <p:cTn id="62" fill="hold">
                            <p:stCondLst>
                              <p:cond delay="5020"/>
                            </p:stCondLst>
                            <p:childTnLst>
                              <p:par>
                                <p:cTn id="63" presetID="10" presetClass="entr" presetSubtype="0" fill="hold" grpId="0" nodeType="after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fade">
                                      <p:cBhvr>
                                        <p:cTn id="65" dur="500"/>
                                        <p:tgtEl>
                                          <p:spTgt spid="238"/>
                                        </p:tgtEl>
                                      </p:cBhvr>
                                    </p:animEffect>
                                  </p:childTnLst>
                                </p:cTn>
                              </p:par>
                            </p:childTnLst>
                          </p:cTn>
                        </p:par>
                        <p:par>
                          <p:cTn id="66" fill="hold">
                            <p:stCondLst>
                              <p:cond delay="5520"/>
                            </p:stCondLst>
                            <p:childTnLst>
                              <p:par>
                                <p:cTn id="67" presetID="22" presetClass="entr" presetSubtype="1" fill="hold" nodeType="after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wipe(up)">
                                      <p:cBhvr>
                                        <p:cTn id="69" dur="1000"/>
                                        <p:tgtEl>
                                          <p:spTgt spid="251"/>
                                        </p:tgtEl>
                                      </p:cBhvr>
                                    </p:animEffect>
                                  </p:childTnLst>
                                </p:cTn>
                              </p:par>
                            </p:childTnLst>
                          </p:cTn>
                        </p:par>
                        <p:par>
                          <p:cTn id="70" fill="hold">
                            <p:stCondLst>
                              <p:cond delay="6520"/>
                            </p:stCondLst>
                            <p:childTnLst>
                              <p:par>
                                <p:cTn id="71" presetID="22" presetClass="entr" presetSubtype="8" fill="hold" nodeType="afterEffect">
                                  <p:stCondLst>
                                    <p:cond delay="1500"/>
                                  </p:stCondLst>
                                  <p:childTnLst>
                                    <p:set>
                                      <p:cBhvr>
                                        <p:cTn id="72" dur="1" fill="hold">
                                          <p:stCondLst>
                                            <p:cond delay="0"/>
                                          </p:stCondLst>
                                        </p:cTn>
                                        <p:tgtEl>
                                          <p:spTgt spid="239"/>
                                        </p:tgtEl>
                                        <p:attrNameLst>
                                          <p:attrName>style.visibility</p:attrName>
                                        </p:attrNameLst>
                                      </p:cBhvr>
                                      <p:to>
                                        <p:strVal val="visible"/>
                                      </p:to>
                                    </p:set>
                                    <p:animEffect transition="in" filter="wipe(left)">
                                      <p:cBhvr>
                                        <p:cTn id="73" dur="500"/>
                                        <p:tgtEl>
                                          <p:spTgt spid="239"/>
                                        </p:tgtEl>
                                      </p:cBhvr>
                                    </p:animEffect>
                                  </p:childTnLst>
                                </p:cTn>
                              </p:par>
                            </p:childTnLst>
                          </p:cTn>
                        </p:par>
                        <p:par>
                          <p:cTn id="74" fill="hold">
                            <p:stCondLst>
                              <p:cond delay="8520"/>
                            </p:stCondLst>
                            <p:childTnLst>
                              <p:par>
                                <p:cTn id="75" presetID="10" presetClass="entr" presetSubtype="0" fill="hold" nodeType="afterEffect">
                                  <p:stCondLst>
                                    <p:cond delay="0"/>
                                  </p:stCondLst>
                                  <p:childTnLst>
                                    <p:set>
                                      <p:cBhvr>
                                        <p:cTn id="76" dur="1" fill="hold">
                                          <p:stCondLst>
                                            <p:cond delay="0"/>
                                          </p:stCondLst>
                                        </p:cTn>
                                        <p:tgtEl>
                                          <p:spTgt spid="240"/>
                                        </p:tgtEl>
                                        <p:attrNameLst>
                                          <p:attrName>style.visibility</p:attrName>
                                        </p:attrNameLst>
                                      </p:cBhvr>
                                      <p:to>
                                        <p:strVal val="visible"/>
                                      </p:to>
                                    </p:set>
                                    <p:animEffect transition="in" filter="fade">
                                      <p:cBhvr>
                                        <p:cTn id="77" dur="500"/>
                                        <p:tgtEl>
                                          <p:spTgt spid="240"/>
                                        </p:tgtEl>
                                      </p:cBhvr>
                                    </p:animEffect>
                                  </p:childTnLst>
                                </p:cTn>
                              </p:par>
                            </p:childTnLst>
                          </p:cTn>
                        </p:par>
                        <p:par>
                          <p:cTn id="78" fill="hold">
                            <p:stCondLst>
                              <p:cond delay="9020"/>
                            </p:stCondLst>
                            <p:childTnLst>
                              <p:par>
                                <p:cTn id="79" presetID="10" presetClass="entr" presetSubtype="0" fill="hold" grpId="0" nodeType="afterEffect">
                                  <p:stCondLst>
                                    <p:cond delay="0"/>
                                  </p:stCondLst>
                                  <p:childTnLst>
                                    <p:set>
                                      <p:cBhvr>
                                        <p:cTn id="80" dur="1" fill="hold">
                                          <p:stCondLst>
                                            <p:cond delay="0"/>
                                          </p:stCondLst>
                                        </p:cTn>
                                        <p:tgtEl>
                                          <p:spTgt spid="249"/>
                                        </p:tgtEl>
                                        <p:attrNameLst>
                                          <p:attrName>style.visibility</p:attrName>
                                        </p:attrNameLst>
                                      </p:cBhvr>
                                      <p:to>
                                        <p:strVal val="visible"/>
                                      </p:to>
                                    </p:set>
                                    <p:animEffect transition="in" filter="fade">
                                      <p:cBhvr>
                                        <p:cTn id="81" dur="500"/>
                                        <p:tgtEl>
                                          <p:spTgt spid="249"/>
                                        </p:tgtEl>
                                      </p:cBhvr>
                                    </p:animEffect>
                                  </p:childTnLst>
                                </p:cTn>
                              </p:par>
                            </p:childTnLst>
                          </p:cTn>
                        </p:par>
                        <p:par>
                          <p:cTn id="82" fill="hold">
                            <p:stCondLst>
                              <p:cond delay="9520"/>
                            </p:stCondLst>
                            <p:childTnLst>
                              <p:par>
                                <p:cTn id="83" presetID="22" presetClass="entr" presetSubtype="1" fill="hold" nodeType="afterEffect">
                                  <p:stCondLst>
                                    <p:cond delay="0"/>
                                  </p:stCondLst>
                                  <p:childTnLst>
                                    <p:set>
                                      <p:cBhvr>
                                        <p:cTn id="84" dur="1" fill="hold">
                                          <p:stCondLst>
                                            <p:cond delay="0"/>
                                          </p:stCondLst>
                                        </p:cTn>
                                        <p:tgtEl>
                                          <p:spTgt spid="256"/>
                                        </p:tgtEl>
                                        <p:attrNameLst>
                                          <p:attrName>style.visibility</p:attrName>
                                        </p:attrNameLst>
                                      </p:cBhvr>
                                      <p:to>
                                        <p:strVal val="visible"/>
                                      </p:to>
                                    </p:set>
                                    <p:animEffect transition="in" filter="wipe(up)">
                                      <p:cBhvr>
                                        <p:cTn id="85"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2" grpId="0" animBg="1"/>
      <p:bldP spid="155" grpId="0" animBg="1"/>
      <p:bldP spid="226" grpId="0" animBg="1"/>
      <p:bldP spid="227" grpId="0"/>
      <p:bldP spid="228" grpId="0"/>
      <p:bldP spid="229" grpId="0"/>
      <p:bldP spid="230" grpId="0"/>
      <p:bldP spid="231" grpId="0"/>
      <p:bldP spid="238" grpId="0" animBg="1"/>
      <p:bldP spid="24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0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SCORING AND SCALE </a:t>
            </a: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r>
              <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a:t>
            </a:r>
            <a:endParaRPr lang="en-US" sz="4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7875370" cy="899665"/>
          </a:xfrm>
        </p:spPr>
        <p:txBody>
          <a:bodyPr/>
          <a:lstStyle/>
          <a:p>
            <a:r>
              <a:rPr lang="en-US" sz="4400" dirty="0"/>
              <a:t>Build first-class search experiences within your web apps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746598" y="3173194"/>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634886" y="4284427"/>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1563513" y="2956895"/>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50" name="TextBox 249"/>
          <p:cNvSpPr txBox="1"/>
          <p:nvPr/>
        </p:nvSpPr>
        <p:spPr>
          <a:xfrm>
            <a:off x="562729" y="5299605"/>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142" name="Rectangle 141"/>
          <p:cNvSpPr/>
          <p:nvPr/>
        </p:nvSpPr>
        <p:spPr>
          <a:xfrm>
            <a:off x="3927528" y="2517832"/>
            <a:ext cx="1830638" cy="29440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5" name="Straight Connector 244"/>
          <p:cNvCxnSpPr/>
          <p:nvPr/>
        </p:nvCxnSpPr>
        <p:spPr>
          <a:xfrm>
            <a:off x="2888398" y="3621273"/>
            <a:ext cx="953058"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3973970" y="2692041"/>
            <a:ext cx="1737754" cy="2736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SEARCH RESULTS </a:t>
            </a:r>
          </a:p>
        </p:txBody>
      </p:sp>
      <p:grpSp>
        <p:nvGrpSpPr>
          <p:cNvPr id="247" name="Group 246"/>
          <p:cNvGrpSpPr/>
          <p:nvPr/>
        </p:nvGrpSpPr>
        <p:grpSpPr>
          <a:xfrm>
            <a:off x="4066114" y="2997830"/>
            <a:ext cx="860577" cy="498627"/>
            <a:chOff x="7297079" y="3484325"/>
            <a:chExt cx="860577" cy="498627"/>
          </a:xfrm>
          <a:solidFill>
            <a:schemeClr val="accent3"/>
          </a:solidFill>
        </p:grpSpPr>
        <p:sp>
          <p:nvSpPr>
            <p:cNvPr id="248"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Oval 7"/>
            <p:cNvSpPr>
              <a:spLocks noChangeArrowheads="1"/>
            </p:cNvSpPr>
            <p:nvPr/>
          </p:nvSpPr>
          <p:spPr bwMode="auto">
            <a:xfrm flipH="1">
              <a:off x="7444057"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Oval 8"/>
            <p:cNvSpPr>
              <a:spLocks noChangeArrowheads="1"/>
            </p:cNvSpPr>
            <p:nvPr/>
          </p:nvSpPr>
          <p:spPr bwMode="auto">
            <a:xfrm flipH="1">
              <a:off x="7974964"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Line 11"/>
            <p:cNvSpPr>
              <a:spLocks noChangeShapeType="1"/>
            </p:cNvSpPr>
            <p:nvPr/>
          </p:nvSpPr>
          <p:spPr bwMode="auto">
            <a:xfrm flipH="1">
              <a:off x="7613700" y="3588034"/>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Oval 14"/>
            <p:cNvSpPr>
              <a:spLocks noChangeArrowheads="1"/>
            </p:cNvSpPr>
            <p:nvPr/>
          </p:nvSpPr>
          <p:spPr bwMode="auto">
            <a:xfrm flipH="1">
              <a:off x="7654222" y="3821551"/>
              <a:ext cx="79670" cy="79670"/>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3" name="Group 272"/>
          <p:cNvGrpSpPr/>
          <p:nvPr/>
        </p:nvGrpSpPr>
        <p:grpSpPr>
          <a:xfrm>
            <a:off x="4066114" y="3610695"/>
            <a:ext cx="860577" cy="498627"/>
            <a:chOff x="7297079" y="3484325"/>
            <a:chExt cx="860577" cy="498627"/>
          </a:xfrm>
          <a:solidFill>
            <a:schemeClr val="accent1"/>
          </a:solidFill>
        </p:grpSpPr>
        <p:sp>
          <p:nvSpPr>
            <p:cNvPr id="274"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Oval 7"/>
            <p:cNvSpPr>
              <a:spLocks noChangeArrowheads="1"/>
            </p:cNvSpPr>
            <p:nvPr/>
          </p:nvSpPr>
          <p:spPr bwMode="auto">
            <a:xfrm flipH="1">
              <a:off x="7444057"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Oval 8"/>
            <p:cNvSpPr>
              <a:spLocks noChangeArrowheads="1"/>
            </p:cNvSpPr>
            <p:nvPr/>
          </p:nvSpPr>
          <p:spPr bwMode="auto">
            <a:xfrm flipH="1">
              <a:off x="7974964"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Line 11"/>
            <p:cNvSpPr>
              <a:spLocks noChangeShapeType="1"/>
            </p:cNvSpPr>
            <p:nvPr/>
          </p:nvSpPr>
          <p:spPr bwMode="auto">
            <a:xfrm flipH="1">
              <a:off x="7613700" y="3588034"/>
              <a:ext cx="0" cy="0"/>
            </a:xfrm>
            <a:prstGeom prst="line">
              <a:avLst/>
            </a:prstGeom>
            <a:grpFill/>
            <a:ln w="3175"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Oval 14"/>
            <p:cNvSpPr>
              <a:spLocks noChangeArrowheads="1"/>
            </p:cNvSpPr>
            <p:nvPr/>
          </p:nvSpPr>
          <p:spPr bwMode="auto">
            <a:xfrm flipH="1">
              <a:off x="7654222" y="3821551"/>
              <a:ext cx="79670" cy="79670"/>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87" name="Group 286"/>
          <p:cNvGrpSpPr/>
          <p:nvPr/>
        </p:nvGrpSpPr>
        <p:grpSpPr>
          <a:xfrm>
            <a:off x="4066114" y="4836425"/>
            <a:ext cx="860577" cy="498627"/>
            <a:chOff x="7297079" y="3484325"/>
            <a:chExt cx="860577" cy="498627"/>
          </a:xfrm>
          <a:solidFill>
            <a:srgbClr val="7030A0"/>
          </a:solidFill>
        </p:grpSpPr>
        <p:sp>
          <p:nvSpPr>
            <p:cNvPr id="288"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Oval 7"/>
            <p:cNvSpPr>
              <a:spLocks noChangeArrowheads="1"/>
            </p:cNvSpPr>
            <p:nvPr/>
          </p:nvSpPr>
          <p:spPr bwMode="auto">
            <a:xfrm flipH="1">
              <a:off x="7444057"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Oval 8"/>
            <p:cNvSpPr>
              <a:spLocks noChangeArrowheads="1"/>
            </p:cNvSpPr>
            <p:nvPr/>
          </p:nvSpPr>
          <p:spPr bwMode="auto">
            <a:xfrm flipH="1">
              <a:off x="7974964"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11"/>
            <p:cNvSpPr>
              <a:spLocks noChangeShapeType="1"/>
            </p:cNvSpPr>
            <p:nvPr/>
          </p:nvSpPr>
          <p:spPr bwMode="auto">
            <a:xfrm flipH="1">
              <a:off x="7613700" y="3588034"/>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Oval 14"/>
            <p:cNvSpPr>
              <a:spLocks noChangeArrowheads="1"/>
            </p:cNvSpPr>
            <p:nvPr/>
          </p:nvSpPr>
          <p:spPr bwMode="auto">
            <a:xfrm flipH="1">
              <a:off x="7654222" y="3821551"/>
              <a:ext cx="79670" cy="79670"/>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1" name="Group 300"/>
          <p:cNvGrpSpPr/>
          <p:nvPr/>
        </p:nvGrpSpPr>
        <p:grpSpPr>
          <a:xfrm>
            <a:off x="4066255" y="4204196"/>
            <a:ext cx="860577" cy="498627"/>
            <a:chOff x="7297079" y="3484325"/>
            <a:chExt cx="860577" cy="498627"/>
          </a:xfrm>
          <a:solidFill>
            <a:schemeClr val="accent4"/>
          </a:solidFill>
        </p:grpSpPr>
        <p:sp>
          <p:nvSpPr>
            <p:cNvPr id="302"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Oval 7"/>
            <p:cNvSpPr>
              <a:spLocks noChangeArrowheads="1"/>
            </p:cNvSpPr>
            <p:nvPr/>
          </p:nvSpPr>
          <p:spPr bwMode="auto">
            <a:xfrm flipH="1">
              <a:off x="7444057"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Oval 8"/>
            <p:cNvSpPr>
              <a:spLocks noChangeArrowheads="1"/>
            </p:cNvSpPr>
            <p:nvPr/>
          </p:nvSpPr>
          <p:spPr bwMode="auto">
            <a:xfrm flipH="1">
              <a:off x="7974964"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Line 11"/>
            <p:cNvSpPr>
              <a:spLocks noChangeShapeType="1"/>
            </p:cNvSpPr>
            <p:nvPr/>
          </p:nvSpPr>
          <p:spPr bwMode="auto">
            <a:xfrm flipH="1">
              <a:off x="7613700" y="3588034"/>
              <a:ext cx="0" cy="0"/>
            </a:xfrm>
            <a:prstGeom prst="line">
              <a:avLst/>
            </a:prstGeom>
            <a:grpFill/>
            <a:ln w="3175" cap="rnd">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Oval 14"/>
            <p:cNvSpPr>
              <a:spLocks noChangeArrowheads="1"/>
            </p:cNvSpPr>
            <p:nvPr/>
          </p:nvSpPr>
          <p:spPr bwMode="auto">
            <a:xfrm flipH="1">
              <a:off x="7654222" y="3821551"/>
              <a:ext cx="79670" cy="79670"/>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5" name="Rectangle 314"/>
          <p:cNvSpPr/>
          <p:nvPr/>
        </p:nvSpPr>
        <p:spPr bwMode="auto">
          <a:xfrm>
            <a:off x="5622017" y="2565614"/>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16" name="TextBox 315"/>
          <p:cNvSpPr txBox="1"/>
          <p:nvPr/>
        </p:nvSpPr>
        <p:spPr>
          <a:xfrm>
            <a:off x="4841907" y="3061758"/>
            <a:ext cx="864786"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dirty="0">
                <a:gradFill>
                  <a:gsLst>
                    <a:gs pos="0">
                      <a:schemeClr val="accent3"/>
                    </a:gs>
                    <a:gs pos="100000">
                      <a:schemeClr val="accent3"/>
                    </a:gs>
                  </a:gsLst>
                  <a:lin ang="5400000" scaled="0"/>
                </a:gradFill>
              </a:rPr>
              <a:t>$$$$$</a:t>
            </a:r>
          </a:p>
        </p:txBody>
      </p:sp>
      <p:sp>
        <p:nvSpPr>
          <p:cNvPr id="317" name="TextBox 316"/>
          <p:cNvSpPr txBox="1"/>
          <p:nvPr/>
        </p:nvSpPr>
        <p:spPr>
          <a:xfrm>
            <a:off x="4841907" y="3621273"/>
            <a:ext cx="864786"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dirty="0">
                <a:gradFill>
                  <a:gsLst>
                    <a:gs pos="0">
                      <a:schemeClr val="accent3"/>
                    </a:gs>
                    <a:gs pos="100000">
                      <a:schemeClr val="accent3"/>
                    </a:gs>
                  </a:gsLst>
                  <a:lin ang="5400000" scaled="0"/>
                </a:gradFill>
              </a:rPr>
              <a:t>$</a:t>
            </a:r>
          </a:p>
        </p:txBody>
      </p:sp>
      <p:sp>
        <p:nvSpPr>
          <p:cNvPr id="318" name="TextBox 317"/>
          <p:cNvSpPr txBox="1"/>
          <p:nvPr/>
        </p:nvSpPr>
        <p:spPr>
          <a:xfrm>
            <a:off x="4801369" y="4266837"/>
            <a:ext cx="945863" cy="489365"/>
          </a:xfrm>
          <a:prstGeom prst="rect">
            <a:avLst/>
          </a:prstGeom>
          <a:noFill/>
        </p:spPr>
        <p:txBody>
          <a:bodyPr wrap="square" lIns="182880" tIns="146304" rIns="182880" bIns="146304" rtlCol="0">
            <a:spAutoFit/>
          </a:bodyPr>
          <a:lstStyle/>
          <a:p>
            <a:pPr marR="0" lvl="0" indent="0" algn="ctr"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19" name="TextBox 318"/>
          <p:cNvSpPr txBox="1"/>
          <p:nvPr/>
        </p:nvSpPr>
        <p:spPr>
          <a:xfrm>
            <a:off x="4841907" y="4894835"/>
            <a:ext cx="864786" cy="489365"/>
          </a:xfrm>
          <a:prstGeom prst="rect">
            <a:avLst/>
          </a:prstGeom>
          <a:noFill/>
        </p:spPr>
        <p:txBody>
          <a:bodyPr wrap="square" lIns="182880" tIns="146304" rIns="182880" bIns="146304" rtlCol="0">
            <a:spAutoFit/>
          </a:bodyPr>
          <a:lstStyle/>
          <a:p>
            <a:pPr marR="0" lvl="0" indent="0" algn="ctr"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20" name="Rectangle 319"/>
          <p:cNvSpPr/>
          <p:nvPr/>
        </p:nvSpPr>
        <p:spPr>
          <a:xfrm>
            <a:off x="6119468" y="2517832"/>
            <a:ext cx="695004" cy="298031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Rectangle 320"/>
          <p:cNvSpPr/>
          <p:nvPr/>
        </p:nvSpPr>
        <p:spPr>
          <a:xfrm>
            <a:off x="6175094" y="2692040"/>
            <a:ext cx="583753" cy="2736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t"/>
          <a:lstStyle/>
          <a:p>
            <a:pPr algn="ctr">
              <a:lnSpc>
                <a:spcPct val="90000"/>
              </a:lnSpc>
              <a:buSzPct val="115000"/>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SEARCH SCORE</a:t>
            </a:r>
          </a:p>
        </p:txBody>
      </p:sp>
      <p:sp>
        <p:nvSpPr>
          <p:cNvPr id="322" name="Rectangle 321"/>
          <p:cNvSpPr/>
          <p:nvPr/>
        </p:nvSpPr>
        <p:spPr bwMode="auto">
          <a:xfrm>
            <a:off x="6660152" y="2565614"/>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3" name="TextBox 322"/>
          <p:cNvSpPr txBox="1"/>
          <p:nvPr/>
        </p:nvSpPr>
        <p:spPr>
          <a:xfrm>
            <a:off x="6194155" y="3051371"/>
            <a:ext cx="717609"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17%</a:t>
            </a:r>
          </a:p>
        </p:txBody>
      </p:sp>
      <p:sp>
        <p:nvSpPr>
          <p:cNvPr id="324" name="TextBox 323"/>
          <p:cNvSpPr txBox="1"/>
          <p:nvPr/>
        </p:nvSpPr>
        <p:spPr>
          <a:xfrm>
            <a:off x="6103752" y="3610886"/>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90%</a:t>
            </a:r>
          </a:p>
        </p:txBody>
      </p:sp>
      <p:sp>
        <p:nvSpPr>
          <p:cNvPr id="325" name="TextBox 324"/>
          <p:cNvSpPr txBox="1"/>
          <p:nvPr/>
        </p:nvSpPr>
        <p:spPr>
          <a:xfrm>
            <a:off x="6076966" y="4257043"/>
            <a:ext cx="864786"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11%</a:t>
            </a:r>
          </a:p>
        </p:txBody>
      </p:sp>
      <p:sp>
        <p:nvSpPr>
          <p:cNvPr id="326" name="TextBox 325"/>
          <p:cNvSpPr txBox="1"/>
          <p:nvPr/>
        </p:nvSpPr>
        <p:spPr>
          <a:xfrm>
            <a:off x="6103752" y="4884448"/>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77%</a:t>
            </a:r>
          </a:p>
        </p:txBody>
      </p:sp>
      <p:cxnSp>
        <p:nvCxnSpPr>
          <p:cNvPr id="327" name="Straight Connector 326"/>
          <p:cNvCxnSpPr/>
          <p:nvPr/>
        </p:nvCxnSpPr>
        <p:spPr>
          <a:xfrm flipV="1">
            <a:off x="5684279" y="3282204"/>
            <a:ext cx="644220" cy="1"/>
          </a:xfrm>
          <a:prstGeom prst="line">
            <a:avLst/>
          </a:prstGeom>
          <a:ln w="38100">
            <a:solidFill>
              <a:srgbClr val="D83B0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5684279" y="3841719"/>
            <a:ext cx="644220" cy="1"/>
          </a:xfrm>
          <a:prstGeom prst="line">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5684279" y="4487876"/>
            <a:ext cx="644220" cy="1"/>
          </a:xfrm>
          <a:prstGeom prst="line">
            <a:avLst/>
          </a:prstGeom>
          <a:ln w="38100">
            <a:solidFill>
              <a:srgbClr val="D83B0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5684279" y="5115281"/>
            <a:ext cx="644220" cy="1"/>
          </a:xfrm>
          <a:prstGeom prst="line">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6884056" y="4204196"/>
            <a:ext cx="286626" cy="0"/>
          </a:xfrm>
          <a:prstGeom prst="line">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2" name="Rectangle 331"/>
          <p:cNvSpPr/>
          <p:nvPr/>
        </p:nvSpPr>
        <p:spPr>
          <a:xfrm>
            <a:off x="7209365" y="2523893"/>
            <a:ext cx="1794873" cy="298031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Rectangle 332"/>
          <p:cNvSpPr/>
          <p:nvPr/>
        </p:nvSpPr>
        <p:spPr>
          <a:xfrm>
            <a:off x="7280735" y="2698101"/>
            <a:ext cx="1652133" cy="2736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NEW SEARCH RESULTS </a:t>
            </a:r>
          </a:p>
        </p:txBody>
      </p:sp>
      <p:grpSp>
        <p:nvGrpSpPr>
          <p:cNvPr id="334" name="Group 333"/>
          <p:cNvGrpSpPr/>
          <p:nvPr/>
        </p:nvGrpSpPr>
        <p:grpSpPr>
          <a:xfrm>
            <a:off x="7389650" y="3005254"/>
            <a:ext cx="860577" cy="498627"/>
            <a:chOff x="7297079" y="3484325"/>
            <a:chExt cx="860577" cy="498627"/>
          </a:xfrm>
          <a:solidFill>
            <a:schemeClr val="accent1"/>
          </a:solidFill>
        </p:grpSpPr>
        <p:sp>
          <p:nvSpPr>
            <p:cNvPr id="335"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Oval 7"/>
            <p:cNvSpPr>
              <a:spLocks noChangeArrowheads="1"/>
            </p:cNvSpPr>
            <p:nvPr/>
          </p:nvSpPr>
          <p:spPr bwMode="auto">
            <a:xfrm flipH="1">
              <a:off x="7444057"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Oval 8"/>
            <p:cNvSpPr>
              <a:spLocks noChangeArrowheads="1"/>
            </p:cNvSpPr>
            <p:nvPr/>
          </p:nvSpPr>
          <p:spPr bwMode="auto">
            <a:xfrm flipH="1">
              <a:off x="7974964"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Line 11"/>
            <p:cNvSpPr>
              <a:spLocks noChangeShapeType="1"/>
            </p:cNvSpPr>
            <p:nvPr/>
          </p:nvSpPr>
          <p:spPr bwMode="auto">
            <a:xfrm flipH="1">
              <a:off x="7613700" y="3588034"/>
              <a:ext cx="0" cy="0"/>
            </a:xfrm>
            <a:prstGeom prst="line">
              <a:avLst/>
            </a:prstGeom>
            <a:grpFill/>
            <a:ln w="3175"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Oval 14"/>
            <p:cNvSpPr>
              <a:spLocks noChangeArrowheads="1"/>
            </p:cNvSpPr>
            <p:nvPr/>
          </p:nvSpPr>
          <p:spPr bwMode="auto">
            <a:xfrm flipH="1">
              <a:off x="7654222" y="3821551"/>
              <a:ext cx="79670" cy="79670"/>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48" name="Group 347"/>
          <p:cNvGrpSpPr/>
          <p:nvPr/>
        </p:nvGrpSpPr>
        <p:grpSpPr>
          <a:xfrm>
            <a:off x="7380547" y="4847788"/>
            <a:ext cx="860577" cy="498627"/>
            <a:chOff x="7297079" y="3484325"/>
            <a:chExt cx="860577" cy="498627"/>
          </a:xfrm>
          <a:solidFill>
            <a:schemeClr val="accent4"/>
          </a:solidFill>
        </p:grpSpPr>
        <p:sp>
          <p:nvSpPr>
            <p:cNvPr id="349"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Oval 7"/>
            <p:cNvSpPr>
              <a:spLocks noChangeArrowheads="1"/>
            </p:cNvSpPr>
            <p:nvPr/>
          </p:nvSpPr>
          <p:spPr bwMode="auto">
            <a:xfrm flipH="1">
              <a:off x="7444057"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Oval 8"/>
            <p:cNvSpPr>
              <a:spLocks noChangeArrowheads="1"/>
            </p:cNvSpPr>
            <p:nvPr/>
          </p:nvSpPr>
          <p:spPr bwMode="auto">
            <a:xfrm flipH="1">
              <a:off x="7974964"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Line 11"/>
            <p:cNvSpPr>
              <a:spLocks noChangeShapeType="1"/>
            </p:cNvSpPr>
            <p:nvPr/>
          </p:nvSpPr>
          <p:spPr bwMode="auto">
            <a:xfrm flipH="1">
              <a:off x="7613700" y="3588034"/>
              <a:ext cx="0" cy="0"/>
            </a:xfrm>
            <a:prstGeom prst="line">
              <a:avLst/>
            </a:prstGeom>
            <a:grpFill/>
            <a:ln w="3175" cap="rnd">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Oval 14"/>
            <p:cNvSpPr>
              <a:spLocks noChangeArrowheads="1"/>
            </p:cNvSpPr>
            <p:nvPr/>
          </p:nvSpPr>
          <p:spPr bwMode="auto">
            <a:xfrm flipH="1">
              <a:off x="7654222" y="3821551"/>
              <a:ext cx="79670" cy="79670"/>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2" name="Rectangle 361"/>
          <p:cNvSpPr/>
          <p:nvPr/>
        </p:nvSpPr>
        <p:spPr bwMode="auto">
          <a:xfrm>
            <a:off x="8844495" y="2571675"/>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3" name="TextBox 362"/>
          <p:cNvSpPr txBox="1"/>
          <p:nvPr/>
        </p:nvSpPr>
        <p:spPr>
          <a:xfrm>
            <a:off x="7942601" y="2827173"/>
            <a:ext cx="864786" cy="489365"/>
          </a:xfrm>
          <a:prstGeom prst="rect">
            <a:avLst/>
          </a:prstGeom>
          <a:noFill/>
        </p:spPr>
        <p:txBody>
          <a:bodyPr wrap="square" lIns="182880" tIns="146304" rIns="182880" bIns="146304" rtlCol="0">
            <a:spAutoFit/>
          </a:bodyPr>
          <a:lstStyle/>
          <a:p>
            <a:pPr marR="0" lvl="0" indent="0"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64" name="TextBox 363"/>
          <p:cNvSpPr txBox="1"/>
          <p:nvPr/>
        </p:nvSpPr>
        <p:spPr>
          <a:xfrm>
            <a:off x="7942601" y="4661485"/>
            <a:ext cx="962834" cy="489365"/>
          </a:xfrm>
          <a:prstGeom prst="rect">
            <a:avLst/>
          </a:prstGeom>
          <a:noFill/>
        </p:spPr>
        <p:txBody>
          <a:bodyPr wrap="square" lIns="182880" tIns="146304" rIns="182880" bIns="146304" rtlCol="0">
            <a:spAutoFit/>
          </a:bodyPr>
          <a:lstStyle/>
          <a:p>
            <a:pPr marR="0" lvl="0" indent="0"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65" name="TextBox 364"/>
          <p:cNvSpPr txBox="1"/>
          <p:nvPr/>
        </p:nvSpPr>
        <p:spPr>
          <a:xfrm>
            <a:off x="8288629" y="3079862"/>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90%</a:t>
            </a:r>
          </a:p>
        </p:txBody>
      </p:sp>
      <p:grpSp>
        <p:nvGrpSpPr>
          <p:cNvPr id="366" name="Group 365"/>
          <p:cNvGrpSpPr/>
          <p:nvPr/>
        </p:nvGrpSpPr>
        <p:grpSpPr>
          <a:xfrm>
            <a:off x="7389650" y="3613483"/>
            <a:ext cx="860577" cy="498627"/>
            <a:chOff x="7297079" y="3484325"/>
            <a:chExt cx="860577" cy="498627"/>
          </a:xfrm>
          <a:solidFill>
            <a:srgbClr val="7030A0"/>
          </a:solidFill>
        </p:grpSpPr>
        <p:sp>
          <p:nvSpPr>
            <p:cNvPr id="367"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Oval 7"/>
            <p:cNvSpPr>
              <a:spLocks noChangeArrowheads="1"/>
            </p:cNvSpPr>
            <p:nvPr/>
          </p:nvSpPr>
          <p:spPr bwMode="auto">
            <a:xfrm flipH="1">
              <a:off x="7444057"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Oval 8"/>
            <p:cNvSpPr>
              <a:spLocks noChangeArrowheads="1"/>
            </p:cNvSpPr>
            <p:nvPr/>
          </p:nvSpPr>
          <p:spPr bwMode="auto">
            <a:xfrm flipH="1">
              <a:off x="7974964"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Line 11"/>
            <p:cNvSpPr>
              <a:spLocks noChangeShapeType="1"/>
            </p:cNvSpPr>
            <p:nvPr/>
          </p:nvSpPr>
          <p:spPr bwMode="auto">
            <a:xfrm flipH="1">
              <a:off x="7613700" y="3588034"/>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4"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Oval 14"/>
            <p:cNvSpPr>
              <a:spLocks noChangeArrowheads="1"/>
            </p:cNvSpPr>
            <p:nvPr/>
          </p:nvSpPr>
          <p:spPr bwMode="auto">
            <a:xfrm flipH="1">
              <a:off x="7654222" y="3821551"/>
              <a:ext cx="79670" cy="79670"/>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0" name="TextBox 379"/>
          <p:cNvSpPr txBox="1"/>
          <p:nvPr/>
        </p:nvSpPr>
        <p:spPr>
          <a:xfrm>
            <a:off x="8287596" y="3659389"/>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77%</a:t>
            </a:r>
          </a:p>
        </p:txBody>
      </p:sp>
      <p:sp>
        <p:nvSpPr>
          <p:cNvPr id="381" name="TextBox 380"/>
          <p:cNvSpPr txBox="1"/>
          <p:nvPr/>
        </p:nvSpPr>
        <p:spPr>
          <a:xfrm>
            <a:off x="7942601" y="3436452"/>
            <a:ext cx="864786" cy="489365"/>
          </a:xfrm>
          <a:prstGeom prst="rect">
            <a:avLst/>
          </a:prstGeom>
          <a:noFill/>
        </p:spPr>
        <p:txBody>
          <a:bodyPr wrap="square" lIns="182880" tIns="146304" rIns="182880" bIns="146304" rtlCol="0">
            <a:spAutoFit/>
          </a:bodyPr>
          <a:lstStyle/>
          <a:p>
            <a:pPr marR="0" lvl="0" indent="0"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82" name="TextBox 381"/>
          <p:cNvSpPr txBox="1"/>
          <p:nvPr/>
        </p:nvSpPr>
        <p:spPr>
          <a:xfrm>
            <a:off x="8282222" y="4972834"/>
            <a:ext cx="864786"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11%</a:t>
            </a:r>
          </a:p>
        </p:txBody>
      </p:sp>
      <p:grpSp>
        <p:nvGrpSpPr>
          <p:cNvPr id="383" name="Group 382"/>
          <p:cNvGrpSpPr/>
          <p:nvPr/>
        </p:nvGrpSpPr>
        <p:grpSpPr>
          <a:xfrm>
            <a:off x="7380547" y="4239559"/>
            <a:ext cx="860577" cy="498627"/>
            <a:chOff x="7297079" y="3484325"/>
            <a:chExt cx="860577" cy="498627"/>
          </a:xfrm>
          <a:solidFill>
            <a:schemeClr val="accent3"/>
          </a:solidFill>
        </p:grpSpPr>
        <p:sp>
          <p:nvSpPr>
            <p:cNvPr id="384"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5"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Oval 7"/>
            <p:cNvSpPr>
              <a:spLocks noChangeArrowheads="1"/>
            </p:cNvSpPr>
            <p:nvPr/>
          </p:nvSpPr>
          <p:spPr bwMode="auto">
            <a:xfrm flipH="1">
              <a:off x="7444057"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Oval 8"/>
            <p:cNvSpPr>
              <a:spLocks noChangeArrowheads="1"/>
            </p:cNvSpPr>
            <p:nvPr/>
          </p:nvSpPr>
          <p:spPr bwMode="auto">
            <a:xfrm flipH="1">
              <a:off x="7974964"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Line 11"/>
            <p:cNvSpPr>
              <a:spLocks noChangeShapeType="1"/>
            </p:cNvSpPr>
            <p:nvPr/>
          </p:nvSpPr>
          <p:spPr bwMode="auto">
            <a:xfrm flipH="1">
              <a:off x="7613700" y="3588034"/>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Oval 14"/>
            <p:cNvSpPr>
              <a:spLocks noChangeArrowheads="1"/>
            </p:cNvSpPr>
            <p:nvPr/>
          </p:nvSpPr>
          <p:spPr bwMode="auto">
            <a:xfrm flipH="1">
              <a:off x="7654222" y="3821551"/>
              <a:ext cx="79670" cy="79670"/>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7" name="TextBox 396"/>
          <p:cNvSpPr txBox="1"/>
          <p:nvPr/>
        </p:nvSpPr>
        <p:spPr>
          <a:xfrm>
            <a:off x="7942601" y="4062330"/>
            <a:ext cx="864786" cy="489365"/>
          </a:xfrm>
          <a:prstGeom prst="rect">
            <a:avLst/>
          </a:prstGeom>
          <a:noFill/>
        </p:spPr>
        <p:txBody>
          <a:bodyPr wrap="square" lIns="182880" tIns="146304" rIns="182880" bIns="146304" rtlCol="0">
            <a:spAutoFit/>
          </a:bodyPr>
          <a:lstStyle/>
          <a:p>
            <a:pPr marR="0" lvl="0" indent="0" fontAlgn="auto">
              <a:lnSpc>
                <a:spcPct val="90000"/>
              </a:lnSpc>
              <a:spcBef>
                <a:spcPts val="0"/>
              </a:spcBef>
              <a:spcAft>
                <a:spcPts val="600"/>
              </a:spcAft>
              <a:buClrTx/>
              <a:buSzTx/>
              <a:buFontTx/>
              <a:buNone/>
              <a:tabLst/>
              <a:defRPr/>
            </a:pPr>
            <a:r>
              <a:rPr lang="en-US" sz="1400" kern="0" dirty="0">
                <a:gradFill>
                  <a:gsLst>
                    <a:gs pos="0">
                      <a:schemeClr val="accent3"/>
                    </a:gs>
                    <a:gs pos="100000">
                      <a:schemeClr val="accent3"/>
                    </a:gs>
                  </a:gsLst>
                  <a:lin ang="5400000" scaled="0"/>
                </a:gradFill>
              </a:rPr>
              <a:t>$$$$$</a:t>
            </a:r>
          </a:p>
        </p:txBody>
      </p:sp>
      <p:sp>
        <p:nvSpPr>
          <p:cNvPr id="398" name="TextBox 397"/>
          <p:cNvSpPr txBox="1"/>
          <p:nvPr/>
        </p:nvSpPr>
        <p:spPr>
          <a:xfrm>
            <a:off x="8368655" y="4281102"/>
            <a:ext cx="717609"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17%</a:t>
            </a:r>
          </a:p>
        </p:txBody>
      </p:sp>
      <p:sp>
        <p:nvSpPr>
          <p:cNvPr id="401" name="Rectangle 400"/>
          <p:cNvSpPr/>
          <p:nvPr/>
        </p:nvSpPr>
        <p:spPr>
          <a:xfrm>
            <a:off x="4473393" y="1967851"/>
            <a:ext cx="1855105" cy="374904"/>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SCORING PROFILE</a:t>
            </a:r>
          </a:p>
        </p:txBody>
      </p:sp>
      <p:sp>
        <p:nvSpPr>
          <p:cNvPr id="402" name="Oval 401"/>
          <p:cNvSpPr/>
          <p:nvPr/>
        </p:nvSpPr>
        <p:spPr>
          <a:xfrm>
            <a:off x="3936169" y="1844972"/>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03" name="Group 402"/>
          <p:cNvGrpSpPr/>
          <p:nvPr/>
        </p:nvGrpSpPr>
        <p:grpSpPr>
          <a:xfrm>
            <a:off x="2994285" y="2465632"/>
            <a:ext cx="787726" cy="1095090"/>
            <a:chOff x="5253673" y="2108836"/>
            <a:chExt cx="920891" cy="1280215"/>
          </a:xfrm>
        </p:grpSpPr>
        <p:grpSp>
          <p:nvGrpSpPr>
            <p:cNvPr id="404" name="Group 403"/>
            <p:cNvGrpSpPr/>
            <p:nvPr/>
          </p:nvGrpSpPr>
          <p:grpSpPr>
            <a:xfrm>
              <a:off x="5253673" y="2108836"/>
              <a:ext cx="920891" cy="1280215"/>
              <a:chOff x="1102159" y="3169443"/>
              <a:chExt cx="920891" cy="1280215"/>
            </a:xfrm>
          </p:grpSpPr>
          <p:sp>
            <p:nvSpPr>
              <p:cNvPr id="406" name="Rectangle 405"/>
              <p:cNvSpPr/>
              <p:nvPr/>
            </p:nvSpPr>
            <p:spPr>
              <a:xfrm>
                <a:off x="1200453" y="3169443"/>
                <a:ext cx="787400" cy="78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TextBox 406"/>
              <p:cNvSpPr txBox="1"/>
              <p:nvPr/>
            </p:nvSpPr>
            <p:spPr>
              <a:xfrm>
                <a:off x="1102159" y="3953125"/>
                <a:ext cx="920891" cy="496533"/>
              </a:xfrm>
              <a:prstGeom prst="rect">
                <a:avLst/>
              </a:prstGeom>
              <a:noFill/>
            </p:spPr>
            <p:txBody>
              <a:bodyPr wrap="square" lIns="0" rIns="0" bIns="9144" rtlCol="0">
                <a:spAutoFit/>
              </a:body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SEARCH</a:t>
                </a:r>
              </a:p>
            </p:txBody>
          </p:sp>
        </p:grpSp>
        <p:sp>
          <p:nvSpPr>
            <p:cNvPr id="405" name="Freeform 205"/>
            <p:cNvSpPr/>
            <p:nvPr/>
          </p:nvSpPr>
          <p:spPr bwMode="auto">
            <a:xfrm>
              <a:off x="5342261" y="2330435"/>
              <a:ext cx="743716" cy="507623"/>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sp>
        <p:nvSpPr>
          <p:cNvPr id="410" name="Rectangle 409"/>
          <p:cNvSpPr/>
          <p:nvPr/>
        </p:nvSpPr>
        <p:spPr>
          <a:xfrm>
            <a:off x="9637162" y="1930993"/>
            <a:ext cx="1759378" cy="374904"/>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SCALE</a:t>
            </a:r>
          </a:p>
        </p:txBody>
      </p:sp>
      <p:sp>
        <p:nvSpPr>
          <p:cNvPr id="411" name="Oval 410"/>
          <p:cNvSpPr/>
          <p:nvPr/>
        </p:nvSpPr>
        <p:spPr>
          <a:xfrm>
            <a:off x="9087024" y="1808114"/>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Straight Connector 411"/>
          <p:cNvCxnSpPr/>
          <p:nvPr/>
        </p:nvCxnSpPr>
        <p:spPr>
          <a:xfrm>
            <a:off x="1655727" y="5003321"/>
            <a:ext cx="424276"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3" name="Group 412"/>
          <p:cNvGrpSpPr/>
          <p:nvPr/>
        </p:nvGrpSpPr>
        <p:grpSpPr>
          <a:xfrm>
            <a:off x="2103557" y="4808795"/>
            <a:ext cx="1161580" cy="311501"/>
            <a:chOff x="2035011" y="4694471"/>
            <a:chExt cx="1161580" cy="311501"/>
          </a:xfrm>
        </p:grpSpPr>
        <p:sp>
          <p:nvSpPr>
            <p:cNvPr id="414" name="Rectangle 413"/>
            <p:cNvSpPr/>
            <p:nvPr/>
          </p:nvSpPr>
          <p:spPr bwMode="auto">
            <a:xfrm>
              <a:off x="2035011" y="4694471"/>
              <a:ext cx="1161580" cy="31150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5" name="Rectangle 414"/>
            <p:cNvSpPr/>
            <p:nvPr/>
          </p:nvSpPr>
          <p:spPr>
            <a:xfrm>
              <a:off x="2066185" y="4782715"/>
              <a:ext cx="1099232" cy="202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R="0" lvl="0" indent="0" algn="ctr" fontAlgn="auto">
                <a:lnSpc>
                  <a:spcPct val="90000"/>
                </a:lnSpc>
                <a:spcBef>
                  <a:spcPts val="0"/>
                </a:spcBef>
                <a:spcAft>
                  <a:spcPts val="0"/>
                </a:spcAft>
                <a:buClrTx/>
                <a:buSzPct val="115000"/>
                <a:buFontTx/>
                <a:buNone/>
                <a:tabLst/>
                <a:defRPr/>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INCREASE SCALE</a:t>
              </a:r>
            </a:p>
          </p:txBody>
        </p:sp>
        <p:sp>
          <p:nvSpPr>
            <p:cNvPr id="416" name="Rectangle 415"/>
            <p:cNvSpPr/>
            <p:nvPr/>
          </p:nvSpPr>
          <p:spPr bwMode="auto">
            <a:xfrm>
              <a:off x="3123086" y="4717253"/>
              <a:ext cx="45719" cy="457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417" name="Rectangle 416"/>
          <p:cNvSpPr/>
          <p:nvPr/>
        </p:nvSpPr>
        <p:spPr>
          <a:xfrm>
            <a:off x="9452490" y="2507900"/>
            <a:ext cx="1937643" cy="419298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Rectangle 417"/>
          <p:cNvSpPr/>
          <p:nvPr/>
        </p:nvSpPr>
        <p:spPr>
          <a:xfrm>
            <a:off x="9528473" y="2682107"/>
            <a:ext cx="1785677" cy="3941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t"/>
          <a:lstStyle/>
          <a:p>
            <a:pPr algn="ctr">
              <a:lnSpc>
                <a:spcPct val="90000"/>
              </a:lnSpc>
              <a:buSzPct val="115000"/>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INCREASED SEARCH RESULTS </a:t>
            </a:r>
          </a:p>
        </p:txBody>
      </p:sp>
      <p:grpSp>
        <p:nvGrpSpPr>
          <p:cNvPr id="419" name="Group 418"/>
          <p:cNvGrpSpPr/>
          <p:nvPr/>
        </p:nvGrpSpPr>
        <p:grpSpPr>
          <a:xfrm>
            <a:off x="9632775" y="2989261"/>
            <a:ext cx="860577" cy="498627"/>
            <a:chOff x="7297079" y="3484325"/>
            <a:chExt cx="860577" cy="498627"/>
          </a:xfrm>
          <a:solidFill>
            <a:schemeClr val="accent1"/>
          </a:solidFill>
        </p:grpSpPr>
        <p:sp>
          <p:nvSpPr>
            <p:cNvPr id="420"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Oval 7"/>
            <p:cNvSpPr>
              <a:spLocks noChangeArrowheads="1"/>
            </p:cNvSpPr>
            <p:nvPr/>
          </p:nvSpPr>
          <p:spPr bwMode="auto">
            <a:xfrm flipH="1">
              <a:off x="7444057"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Oval 8"/>
            <p:cNvSpPr>
              <a:spLocks noChangeArrowheads="1"/>
            </p:cNvSpPr>
            <p:nvPr/>
          </p:nvSpPr>
          <p:spPr bwMode="auto">
            <a:xfrm flipH="1">
              <a:off x="7974964"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Line 11"/>
            <p:cNvSpPr>
              <a:spLocks noChangeShapeType="1"/>
            </p:cNvSpPr>
            <p:nvPr/>
          </p:nvSpPr>
          <p:spPr bwMode="auto">
            <a:xfrm flipH="1">
              <a:off x="7613700" y="3588034"/>
              <a:ext cx="0" cy="0"/>
            </a:xfrm>
            <a:prstGeom prst="line">
              <a:avLst/>
            </a:prstGeom>
            <a:grpFill/>
            <a:ln w="3175"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7"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Oval 14"/>
            <p:cNvSpPr>
              <a:spLocks noChangeArrowheads="1"/>
            </p:cNvSpPr>
            <p:nvPr/>
          </p:nvSpPr>
          <p:spPr bwMode="auto">
            <a:xfrm flipH="1">
              <a:off x="7654222" y="3821551"/>
              <a:ext cx="79670" cy="79670"/>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0"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3" name="Group 432"/>
          <p:cNvGrpSpPr/>
          <p:nvPr/>
        </p:nvGrpSpPr>
        <p:grpSpPr>
          <a:xfrm>
            <a:off x="9623672" y="4831795"/>
            <a:ext cx="860577" cy="498627"/>
            <a:chOff x="7297079" y="3484325"/>
            <a:chExt cx="860577" cy="498627"/>
          </a:xfrm>
          <a:solidFill>
            <a:schemeClr val="accent4"/>
          </a:solidFill>
        </p:grpSpPr>
        <p:sp>
          <p:nvSpPr>
            <p:cNvPr id="434"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Oval 7"/>
            <p:cNvSpPr>
              <a:spLocks noChangeArrowheads="1"/>
            </p:cNvSpPr>
            <p:nvPr/>
          </p:nvSpPr>
          <p:spPr bwMode="auto">
            <a:xfrm flipH="1">
              <a:off x="7444057"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Oval 8"/>
            <p:cNvSpPr>
              <a:spLocks noChangeArrowheads="1"/>
            </p:cNvSpPr>
            <p:nvPr/>
          </p:nvSpPr>
          <p:spPr bwMode="auto">
            <a:xfrm flipH="1">
              <a:off x="7974964" y="3799573"/>
              <a:ext cx="33654" cy="35028"/>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Line 11"/>
            <p:cNvSpPr>
              <a:spLocks noChangeShapeType="1"/>
            </p:cNvSpPr>
            <p:nvPr/>
          </p:nvSpPr>
          <p:spPr bwMode="auto">
            <a:xfrm flipH="1">
              <a:off x="7613700" y="3588034"/>
              <a:ext cx="0" cy="0"/>
            </a:xfrm>
            <a:prstGeom prst="line">
              <a:avLst/>
            </a:prstGeom>
            <a:grpFill/>
            <a:ln w="3175" cap="rnd">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3" name="Oval 14"/>
            <p:cNvSpPr>
              <a:spLocks noChangeArrowheads="1"/>
            </p:cNvSpPr>
            <p:nvPr/>
          </p:nvSpPr>
          <p:spPr bwMode="auto">
            <a:xfrm flipH="1">
              <a:off x="7654222" y="3821551"/>
              <a:ext cx="79670" cy="79670"/>
            </a:xfrm>
            <a:prstGeom prst="ellipse">
              <a:avLst/>
            </a:pr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47" name="Rectangle 446"/>
          <p:cNvSpPr/>
          <p:nvPr/>
        </p:nvSpPr>
        <p:spPr bwMode="auto">
          <a:xfrm>
            <a:off x="11234102" y="2555682"/>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48" name="TextBox 447"/>
          <p:cNvSpPr txBox="1"/>
          <p:nvPr/>
        </p:nvSpPr>
        <p:spPr>
          <a:xfrm>
            <a:off x="10200696" y="2803510"/>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449" name="TextBox 448"/>
          <p:cNvSpPr txBox="1"/>
          <p:nvPr/>
        </p:nvSpPr>
        <p:spPr>
          <a:xfrm>
            <a:off x="10200696" y="4655353"/>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450" name="TextBox 449"/>
          <p:cNvSpPr txBox="1"/>
          <p:nvPr/>
        </p:nvSpPr>
        <p:spPr>
          <a:xfrm>
            <a:off x="10531754" y="3063869"/>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90%</a:t>
            </a:r>
          </a:p>
        </p:txBody>
      </p:sp>
      <p:grpSp>
        <p:nvGrpSpPr>
          <p:cNvPr id="451" name="Group 450"/>
          <p:cNvGrpSpPr/>
          <p:nvPr/>
        </p:nvGrpSpPr>
        <p:grpSpPr>
          <a:xfrm>
            <a:off x="9632775" y="3597490"/>
            <a:ext cx="860577" cy="498627"/>
            <a:chOff x="7297079" y="3484325"/>
            <a:chExt cx="860577" cy="498627"/>
          </a:xfrm>
          <a:solidFill>
            <a:srgbClr val="7030A0"/>
          </a:solidFill>
        </p:grpSpPr>
        <p:sp>
          <p:nvSpPr>
            <p:cNvPr id="452"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4" name="Oval 7"/>
            <p:cNvSpPr>
              <a:spLocks noChangeArrowheads="1"/>
            </p:cNvSpPr>
            <p:nvPr/>
          </p:nvSpPr>
          <p:spPr bwMode="auto">
            <a:xfrm flipH="1">
              <a:off x="7444057"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Oval 8"/>
            <p:cNvSpPr>
              <a:spLocks noChangeArrowheads="1"/>
            </p:cNvSpPr>
            <p:nvPr/>
          </p:nvSpPr>
          <p:spPr bwMode="auto">
            <a:xfrm flipH="1">
              <a:off x="7974964"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8" name="Line 11"/>
            <p:cNvSpPr>
              <a:spLocks noChangeShapeType="1"/>
            </p:cNvSpPr>
            <p:nvPr/>
          </p:nvSpPr>
          <p:spPr bwMode="auto">
            <a:xfrm flipH="1">
              <a:off x="7613700" y="3588034"/>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Oval 14"/>
            <p:cNvSpPr>
              <a:spLocks noChangeArrowheads="1"/>
            </p:cNvSpPr>
            <p:nvPr/>
          </p:nvSpPr>
          <p:spPr bwMode="auto">
            <a:xfrm flipH="1">
              <a:off x="7654222" y="3821551"/>
              <a:ext cx="79670" cy="79670"/>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2"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3"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65" name="TextBox 464"/>
          <p:cNvSpPr txBox="1"/>
          <p:nvPr/>
        </p:nvSpPr>
        <p:spPr>
          <a:xfrm>
            <a:off x="10530721" y="3643396"/>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77%</a:t>
            </a:r>
          </a:p>
        </p:txBody>
      </p:sp>
      <p:sp>
        <p:nvSpPr>
          <p:cNvPr id="466" name="TextBox 465"/>
          <p:cNvSpPr txBox="1"/>
          <p:nvPr/>
        </p:nvSpPr>
        <p:spPr>
          <a:xfrm>
            <a:off x="10200696" y="3414067"/>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467" name="TextBox 466"/>
          <p:cNvSpPr txBox="1"/>
          <p:nvPr/>
        </p:nvSpPr>
        <p:spPr>
          <a:xfrm>
            <a:off x="10525347" y="4956841"/>
            <a:ext cx="864786"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11%</a:t>
            </a:r>
          </a:p>
        </p:txBody>
      </p:sp>
      <p:grpSp>
        <p:nvGrpSpPr>
          <p:cNvPr id="468" name="Group 467"/>
          <p:cNvGrpSpPr/>
          <p:nvPr/>
        </p:nvGrpSpPr>
        <p:grpSpPr>
          <a:xfrm>
            <a:off x="9623672" y="4223566"/>
            <a:ext cx="860577" cy="498627"/>
            <a:chOff x="7297079" y="3484325"/>
            <a:chExt cx="860577" cy="498627"/>
          </a:xfrm>
          <a:solidFill>
            <a:schemeClr val="accent3"/>
          </a:solidFill>
        </p:grpSpPr>
        <p:sp>
          <p:nvSpPr>
            <p:cNvPr id="469"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Oval 7"/>
            <p:cNvSpPr>
              <a:spLocks noChangeArrowheads="1"/>
            </p:cNvSpPr>
            <p:nvPr/>
          </p:nvSpPr>
          <p:spPr bwMode="auto">
            <a:xfrm flipH="1">
              <a:off x="7444057"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2" name="Oval 8"/>
            <p:cNvSpPr>
              <a:spLocks noChangeArrowheads="1"/>
            </p:cNvSpPr>
            <p:nvPr/>
          </p:nvSpPr>
          <p:spPr bwMode="auto">
            <a:xfrm flipH="1">
              <a:off x="7974964"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5" name="Line 11"/>
            <p:cNvSpPr>
              <a:spLocks noChangeShapeType="1"/>
            </p:cNvSpPr>
            <p:nvPr/>
          </p:nvSpPr>
          <p:spPr bwMode="auto">
            <a:xfrm flipH="1">
              <a:off x="7613700" y="3588034"/>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7"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Oval 14"/>
            <p:cNvSpPr>
              <a:spLocks noChangeArrowheads="1"/>
            </p:cNvSpPr>
            <p:nvPr/>
          </p:nvSpPr>
          <p:spPr bwMode="auto">
            <a:xfrm flipH="1">
              <a:off x="7654222" y="3821551"/>
              <a:ext cx="79670" cy="79670"/>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0"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82" name="TextBox 481"/>
          <p:cNvSpPr txBox="1"/>
          <p:nvPr/>
        </p:nvSpPr>
        <p:spPr>
          <a:xfrm>
            <a:off x="10200696" y="4044349"/>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483" name="TextBox 482"/>
          <p:cNvSpPr txBox="1"/>
          <p:nvPr/>
        </p:nvSpPr>
        <p:spPr>
          <a:xfrm>
            <a:off x="10611780" y="4265109"/>
            <a:ext cx="717609" cy="4616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i="0" u="none" strike="noStrike" kern="0" cap="none" spc="0" normalizeH="0" baseline="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r>
              <a:rPr lang="en-US" dirty="0">
                <a:gradFill>
                  <a:gsLst>
                    <a:gs pos="83000">
                      <a:srgbClr val="D83B01"/>
                    </a:gs>
                    <a:gs pos="100000">
                      <a:srgbClr val="D83B01"/>
                    </a:gs>
                  </a:gsLst>
                  <a:lin ang="5400000" scaled="1"/>
                </a:gradFill>
              </a:rPr>
              <a:t>17%</a:t>
            </a:r>
          </a:p>
        </p:txBody>
      </p:sp>
      <p:grpSp>
        <p:nvGrpSpPr>
          <p:cNvPr id="484" name="Group 483"/>
          <p:cNvGrpSpPr/>
          <p:nvPr/>
        </p:nvGrpSpPr>
        <p:grpSpPr>
          <a:xfrm>
            <a:off x="9625274" y="5441676"/>
            <a:ext cx="860577" cy="498627"/>
            <a:chOff x="7297079" y="3484325"/>
            <a:chExt cx="860577" cy="498627"/>
          </a:xfrm>
          <a:solidFill>
            <a:srgbClr val="D83B01"/>
          </a:solidFill>
        </p:grpSpPr>
        <p:sp>
          <p:nvSpPr>
            <p:cNvPr id="485"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Oval 7"/>
            <p:cNvSpPr>
              <a:spLocks noChangeArrowheads="1"/>
            </p:cNvSpPr>
            <p:nvPr/>
          </p:nvSpPr>
          <p:spPr bwMode="auto">
            <a:xfrm flipH="1">
              <a:off x="7444057" y="3799573"/>
              <a:ext cx="33654" cy="35028"/>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Oval 8"/>
            <p:cNvSpPr>
              <a:spLocks noChangeArrowheads="1"/>
            </p:cNvSpPr>
            <p:nvPr/>
          </p:nvSpPr>
          <p:spPr bwMode="auto">
            <a:xfrm flipH="1">
              <a:off x="7974964" y="3799573"/>
              <a:ext cx="33654" cy="35028"/>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Line 11"/>
            <p:cNvSpPr>
              <a:spLocks noChangeShapeType="1"/>
            </p:cNvSpPr>
            <p:nvPr/>
          </p:nvSpPr>
          <p:spPr bwMode="auto">
            <a:xfrm flipH="1">
              <a:off x="7613700" y="3588034"/>
              <a:ext cx="0" cy="0"/>
            </a:xfrm>
            <a:prstGeom prst="line">
              <a:avLst/>
            </a:prstGeom>
            <a:grpFill/>
            <a:ln w="3175" cap="rnd">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2"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Oval 14"/>
            <p:cNvSpPr>
              <a:spLocks noChangeArrowheads="1"/>
            </p:cNvSpPr>
            <p:nvPr/>
          </p:nvSpPr>
          <p:spPr bwMode="auto">
            <a:xfrm flipH="1">
              <a:off x="7654222" y="3821551"/>
              <a:ext cx="79670" cy="79670"/>
            </a:xfrm>
            <a:prstGeom prst="ellipse">
              <a:avLst/>
            </a:pr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5"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6"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D83B0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98" name="TextBox 497"/>
          <p:cNvSpPr txBox="1"/>
          <p:nvPr/>
        </p:nvSpPr>
        <p:spPr>
          <a:xfrm>
            <a:off x="10200696" y="5260580"/>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499" name="TextBox 498"/>
          <p:cNvSpPr txBox="1"/>
          <p:nvPr/>
        </p:nvSpPr>
        <p:spPr>
          <a:xfrm>
            <a:off x="10508796" y="5511655"/>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400" kern="0" noProof="0"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8</a:t>
            </a:r>
            <a:r>
              <a:rPr lang="en-US" sz="1400" kern="0"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1</a:t>
            </a: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a:t>
            </a:r>
          </a:p>
        </p:txBody>
      </p:sp>
      <p:grpSp>
        <p:nvGrpSpPr>
          <p:cNvPr id="500" name="Group 499"/>
          <p:cNvGrpSpPr/>
          <p:nvPr/>
        </p:nvGrpSpPr>
        <p:grpSpPr>
          <a:xfrm>
            <a:off x="9625171" y="6037210"/>
            <a:ext cx="860577" cy="498627"/>
            <a:chOff x="7297079" y="3484325"/>
            <a:chExt cx="860577" cy="498627"/>
          </a:xfrm>
          <a:solidFill>
            <a:srgbClr val="FFB900"/>
          </a:solidFill>
        </p:grpSpPr>
        <p:sp>
          <p:nvSpPr>
            <p:cNvPr id="501"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Oval 7"/>
            <p:cNvSpPr>
              <a:spLocks noChangeArrowheads="1"/>
            </p:cNvSpPr>
            <p:nvPr/>
          </p:nvSpPr>
          <p:spPr bwMode="auto">
            <a:xfrm flipH="1">
              <a:off x="7444057" y="3799573"/>
              <a:ext cx="33654" cy="35028"/>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Oval 8"/>
            <p:cNvSpPr>
              <a:spLocks noChangeArrowheads="1"/>
            </p:cNvSpPr>
            <p:nvPr/>
          </p:nvSpPr>
          <p:spPr bwMode="auto">
            <a:xfrm flipH="1">
              <a:off x="7974964" y="3799573"/>
              <a:ext cx="33654" cy="35028"/>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Line 11"/>
            <p:cNvSpPr>
              <a:spLocks noChangeShapeType="1"/>
            </p:cNvSpPr>
            <p:nvPr/>
          </p:nvSpPr>
          <p:spPr bwMode="auto">
            <a:xfrm flipH="1">
              <a:off x="7613700" y="3588034"/>
              <a:ext cx="0" cy="0"/>
            </a:xfrm>
            <a:prstGeom prst="line">
              <a:avLst/>
            </a:prstGeom>
            <a:grpFill/>
            <a:ln w="3175" cap="rnd">
              <a:solidFill>
                <a:srgbClr val="FFC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9"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0" name="Oval 14"/>
            <p:cNvSpPr>
              <a:spLocks noChangeArrowheads="1"/>
            </p:cNvSpPr>
            <p:nvPr/>
          </p:nvSpPr>
          <p:spPr bwMode="auto">
            <a:xfrm flipH="1">
              <a:off x="7654222" y="3821551"/>
              <a:ext cx="79670" cy="79670"/>
            </a:xfrm>
            <a:prstGeom prst="ellipse">
              <a:avLst/>
            </a:pr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1"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2"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3"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FFC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14" name="TextBox 513"/>
          <p:cNvSpPr txBox="1"/>
          <p:nvPr/>
        </p:nvSpPr>
        <p:spPr>
          <a:xfrm>
            <a:off x="10200696" y="5856114"/>
            <a:ext cx="959534"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sz="1400" kern="0">
                <a:gradFill>
                  <a:gsLst>
                    <a:gs pos="0">
                      <a:schemeClr val="accent3"/>
                    </a:gs>
                    <a:gs pos="100000">
                      <a:schemeClr val="accent3"/>
                    </a:gs>
                  </a:gsLst>
                  <a:lin ang="5400000" scaled="0"/>
                </a:gradFill>
              </a:defRPr>
            </a:lvl1pPr>
          </a:lstStyle>
          <a:p>
            <a:r>
              <a:rPr lang="en-US" dirty="0"/>
              <a:t>$$$</a:t>
            </a:r>
          </a:p>
        </p:txBody>
      </p:sp>
      <p:sp>
        <p:nvSpPr>
          <p:cNvPr id="515" name="TextBox 514"/>
          <p:cNvSpPr txBox="1"/>
          <p:nvPr/>
        </p:nvSpPr>
        <p:spPr>
          <a:xfrm>
            <a:off x="10508693" y="6107189"/>
            <a:ext cx="86478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65%</a:t>
            </a:r>
          </a:p>
        </p:txBody>
      </p:sp>
    </p:spTree>
    <p:extLst>
      <p:ext uri="{BB962C8B-B14F-4D97-AF65-F5344CB8AC3E}">
        <p14:creationId xmlns:p14="http://schemas.microsoft.com/office/powerpoint/2010/main" val="72181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53" presetClass="entr" presetSubtype="16" fill="hold" grpId="0" nodeType="afterEffect">
                                  <p:stCondLst>
                                    <p:cond delay="0"/>
                                  </p:stCondLst>
                                  <p:childTnLst>
                                    <p:set>
                                      <p:cBhvr>
                                        <p:cTn id="11" dur="1" fill="hold">
                                          <p:stCondLst>
                                            <p:cond delay="0"/>
                                          </p:stCondLst>
                                        </p:cTn>
                                        <p:tgtEl>
                                          <p:spTgt spid="402"/>
                                        </p:tgtEl>
                                        <p:attrNameLst>
                                          <p:attrName>style.visibility</p:attrName>
                                        </p:attrNameLst>
                                      </p:cBhvr>
                                      <p:to>
                                        <p:strVal val="visible"/>
                                      </p:to>
                                    </p:set>
                                    <p:anim calcmode="lin" valueType="num">
                                      <p:cBhvr>
                                        <p:cTn id="12" dur="500" fill="hold"/>
                                        <p:tgtEl>
                                          <p:spTgt spid="402"/>
                                        </p:tgtEl>
                                        <p:attrNameLst>
                                          <p:attrName>ppt_w</p:attrName>
                                        </p:attrNameLst>
                                      </p:cBhvr>
                                      <p:tavLst>
                                        <p:tav tm="0">
                                          <p:val>
                                            <p:fltVal val="0"/>
                                          </p:val>
                                        </p:tav>
                                        <p:tav tm="100000">
                                          <p:val>
                                            <p:strVal val="#ppt_w"/>
                                          </p:val>
                                        </p:tav>
                                      </p:tavLst>
                                    </p:anim>
                                    <p:anim calcmode="lin" valueType="num">
                                      <p:cBhvr>
                                        <p:cTn id="13" dur="500" fill="hold"/>
                                        <p:tgtEl>
                                          <p:spTgt spid="402"/>
                                        </p:tgtEl>
                                        <p:attrNameLst>
                                          <p:attrName>ppt_h</p:attrName>
                                        </p:attrNameLst>
                                      </p:cBhvr>
                                      <p:tavLst>
                                        <p:tav tm="0">
                                          <p:val>
                                            <p:fltVal val="0"/>
                                          </p:val>
                                        </p:tav>
                                        <p:tav tm="100000">
                                          <p:val>
                                            <p:strVal val="#ppt_h"/>
                                          </p:val>
                                        </p:tav>
                                      </p:tavLst>
                                    </p:anim>
                                    <p:animEffect transition="in" filter="fade">
                                      <p:cBhvr>
                                        <p:cTn id="14" dur="500"/>
                                        <p:tgtEl>
                                          <p:spTgt spid="402"/>
                                        </p:tgtEl>
                                      </p:cBhvr>
                                    </p:animEffect>
                                  </p:childTnLst>
                                </p:cTn>
                              </p:par>
                            </p:childTnLst>
                          </p:cTn>
                        </p:par>
                        <p:par>
                          <p:cTn id="15" fill="hold">
                            <p:stCondLst>
                              <p:cond delay="1270"/>
                            </p:stCondLst>
                            <p:childTnLst>
                              <p:par>
                                <p:cTn id="16" presetID="22" presetClass="entr" presetSubtype="8" fill="hold" grpId="0" nodeType="afterEffect">
                                  <p:stCondLst>
                                    <p:cond delay="0"/>
                                  </p:stCondLst>
                                  <p:childTnLst>
                                    <p:set>
                                      <p:cBhvr>
                                        <p:cTn id="17" dur="1" fill="hold">
                                          <p:stCondLst>
                                            <p:cond delay="0"/>
                                          </p:stCondLst>
                                        </p:cTn>
                                        <p:tgtEl>
                                          <p:spTgt spid="401"/>
                                        </p:tgtEl>
                                        <p:attrNameLst>
                                          <p:attrName>style.visibility</p:attrName>
                                        </p:attrNameLst>
                                      </p:cBhvr>
                                      <p:to>
                                        <p:strVal val="visible"/>
                                      </p:to>
                                    </p:set>
                                    <p:animEffect transition="in" filter="wipe(left)">
                                      <p:cBhvr>
                                        <p:cTn id="18" dur="500"/>
                                        <p:tgtEl>
                                          <p:spTgt spid="401"/>
                                        </p:tgtEl>
                                      </p:cBhvr>
                                    </p:animEffect>
                                  </p:childTnLst>
                                </p:cTn>
                              </p:par>
                            </p:childTnLst>
                          </p:cTn>
                        </p:par>
                        <p:par>
                          <p:cTn id="19" fill="hold">
                            <p:stCondLst>
                              <p:cond delay="1770"/>
                            </p:stCondLst>
                            <p:childTnLst>
                              <p:par>
                                <p:cTn id="20" presetID="10" presetClass="entr" presetSubtype="0" fill="hold" grpId="0" nodeType="after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2"/>
                                        </p:tgtEl>
                                        <p:attrNameLst>
                                          <p:attrName>style.visibility</p:attrName>
                                        </p:attrNameLst>
                                      </p:cBhvr>
                                      <p:to>
                                        <p:strVal val="visible"/>
                                      </p:to>
                                    </p:set>
                                    <p:animEffect transition="in" filter="fade">
                                      <p:cBhvr>
                                        <p:cTn id="25" dur="500"/>
                                        <p:tgtEl>
                                          <p:spTgt spid="3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1"/>
                                        </p:tgtEl>
                                        <p:attrNameLst>
                                          <p:attrName>style.visibility</p:attrName>
                                        </p:attrNameLst>
                                      </p:cBhvr>
                                      <p:to>
                                        <p:strVal val="visible"/>
                                      </p:to>
                                    </p:set>
                                    <p:animEffect transition="in" filter="fade">
                                      <p:cBhvr>
                                        <p:cTn id="28" dur="500"/>
                                        <p:tgtEl>
                                          <p:spTgt spid="321"/>
                                        </p:tgtEl>
                                      </p:cBhvr>
                                    </p:animEffect>
                                  </p:childTnLst>
                                </p:cTn>
                              </p:par>
                            </p:childTnLst>
                          </p:cTn>
                        </p:par>
                        <p:par>
                          <p:cTn id="29" fill="hold">
                            <p:stCondLst>
                              <p:cond delay="2270"/>
                            </p:stCondLst>
                            <p:childTnLst>
                              <p:par>
                                <p:cTn id="30" presetID="22" presetClass="entr" presetSubtype="8" fill="hold" nodeType="after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wipe(left)">
                                      <p:cBhvr>
                                        <p:cTn id="32" dur="500"/>
                                        <p:tgtEl>
                                          <p:spTgt spid="327"/>
                                        </p:tgtEl>
                                      </p:cBhvr>
                                    </p:animEffect>
                                  </p:childTnLst>
                                </p:cTn>
                              </p:par>
                            </p:childTnLst>
                          </p:cTn>
                        </p:par>
                        <p:par>
                          <p:cTn id="33" fill="hold">
                            <p:stCondLst>
                              <p:cond delay="2770"/>
                            </p:stCondLst>
                            <p:childTnLst>
                              <p:par>
                                <p:cTn id="34" presetID="10" presetClass="entr" presetSubtype="0" fill="hold" grpId="0" nodeType="afterEffect">
                                  <p:stCondLst>
                                    <p:cond delay="0"/>
                                  </p:stCondLst>
                                  <p:childTnLst>
                                    <p:set>
                                      <p:cBhvr>
                                        <p:cTn id="35" dur="1" fill="hold">
                                          <p:stCondLst>
                                            <p:cond delay="0"/>
                                          </p:stCondLst>
                                        </p:cTn>
                                        <p:tgtEl>
                                          <p:spTgt spid="323"/>
                                        </p:tgtEl>
                                        <p:attrNameLst>
                                          <p:attrName>style.visibility</p:attrName>
                                        </p:attrNameLst>
                                      </p:cBhvr>
                                      <p:to>
                                        <p:strVal val="visible"/>
                                      </p:to>
                                    </p:set>
                                    <p:animEffect transition="in" filter="fade">
                                      <p:cBhvr>
                                        <p:cTn id="36" dur="500"/>
                                        <p:tgtEl>
                                          <p:spTgt spid="323"/>
                                        </p:tgtEl>
                                      </p:cBhvr>
                                    </p:animEffect>
                                  </p:childTnLst>
                                </p:cTn>
                              </p:par>
                            </p:childTnLst>
                          </p:cTn>
                        </p:par>
                        <p:par>
                          <p:cTn id="37" fill="hold">
                            <p:stCondLst>
                              <p:cond delay="3270"/>
                            </p:stCondLst>
                            <p:childTnLst>
                              <p:par>
                                <p:cTn id="38" presetID="22" presetClass="entr" presetSubtype="8" fill="hold" nodeType="afterEffect">
                                  <p:stCondLst>
                                    <p:cond delay="0"/>
                                  </p:stCondLst>
                                  <p:childTnLst>
                                    <p:set>
                                      <p:cBhvr>
                                        <p:cTn id="39" dur="1" fill="hold">
                                          <p:stCondLst>
                                            <p:cond delay="0"/>
                                          </p:stCondLst>
                                        </p:cTn>
                                        <p:tgtEl>
                                          <p:spTgt spid="328"/>
                                        </p:tgtEl>
                                        <p:attrNameLst>
                                          <p:attrName>style.visibility</p:attrName>
                                        </p:attrNameLst>
                                      </p:cBhvr>
                                      <p:to>
                                        <p:strVal val="visible"/>
                                      </p:to>
                                    </p:set>
                                    <p:animEffect transition="in" filter="wipe(left)">
                                      <p:cBhvr>
                                        <p:cTn id="40" dur="500"/>
                                        <p:tgtEl>
                                          <p:spTgt spid="328"/>
                                        </p:tgtEl>
                                      </p:cBhvr>
                                    </p:animEffect>
                                  </p:childTnLst>
                                </p:cTn>
                              </p:par>
                            </p:childTnLst>
                          </p:cTn>
                        </p:par>
                        <p:par>
                          <p:cTn id="41" fill="hold">
                            <p:stCondLst>
                              <p:cond delay="3770"/>
                            </p:stCondLst>
                            <p:childTnLst>
                              <p:par>
                                <p:cTn id="42" presetID="10" presetClass="entr" presetSubtype="0" fill="hold" grpId="0" nodeType="after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fade">
                                      <p:cBhvr>
                                        <p:cTn id="44" dur="500"/>
                                        <p:tgtEl>
                                          <p:spTgt spid="324"/>
                                        </p:tgtEl>
                                      </p:cBhvr>
                                    </p:animEffect>
                                  </p:childTnLst>
                                </p:cTn>
                              </p:par>
                            </p:childTnLst>
                          </p:cTn>
                        </p:par>
                        <p:par>
                          <p:cTn id="45" fill="hold">
                            <p:stCondLst>
                              <p:cond delay="4270"/>
                            </p:stCondLst>
                            <p:childTnLst>
                              <p:par>
                                <p:cTn id="46" presetID="22" presetClass="entr" presetSubtype="8" fill="hold" nodeType="afterEffect">
                                  <p:stCondLst>
                                    <p:cond delay="0"/>
                                  </p:stCondLst>
                                  <p:childTnLst>
                                    <p:set>
                                      <p:cBhvr>
                                        <p:cTn id="47" dur="1" fill="hold">
                                          <p:stCondLst>
                                            <p:cond delay="0"/>
                                          </p:stCondLst>
                                        </p:cTn>
                                        <p:tgtEl>
                                          <p:spTgt spid="329"/>
                                        </p:tgtEl>
                                        <p:attrNameLst>
                                          <p:attrName>style.visibility</p:attrName>
                                        </p:attrNameLst>
                                      </p:cBhvr>
                                      <p:to>
                                        <p:strVal val="visible"/>
                                      </p:to>
                                    </p:set>
                                    <p:animEffect transition="in" filter="wipe(left)">
                                      <p:cBhvr>
                                        <p:cTn id="48" dur="500"/>
                                        <p:tgtEl>
                                          <p:spTgt spid="329"/>
                                        </p:tgtEl>
                                      </p:cBhvr>
                                    </p:animEffect>
                                  </p:childTnLst>
                                </p:cTn>
                              </p:par>
                            </p:childTnLst>
                          </p:cTn>
                        </p:par>
                        <p:par>
                          <p:cTn id="49" fill="hold">
                            <p:stCondLst>
                              <p:cond delay="4770"/>
                            </p:stCondLst>
                            <p:childTnLst>
                              <p:par>
                                <p:cTn id="50" presetID="10" presetClass="entr" presetSubtype="0" fill="hold" grpId="0" nodeType="afterEffect">
                                  <p:stCondLst>
                                    <p:cond delay="0"/>
                                  </p:stCondLst>
                                  <p:childTnLst>
                                    <p:set>
                                      <p:cBhvr>
                                        <p:cTn id="51" dur="1" fill="hold">
                                          <p:stCondLst>
                                            <p:cond delay="0"/>
                                          </p:stCondLst>
                                        </p:cTn>
                                        <p:tgtEl>
                                          <p:spTgt spid="325"/>
                                        </p:tgtEl>
                                        <p:attrNameLst>
                                          <p:attrName>style.visibility</p:attrName>
                                        </p:attrNameLst>
                                      </p:cBhvr>
                                      <p:to>
                                        <p:strVal val="visible"/>
                                      </p:to>
                                    </p:set>
                                    <p:animEffect transition="in" filter="fade">
                                      <p:cBhvr>
                                        <p:cTn id="52" dur="500"/>
                                        <p:tgtEl>
                                          <p:spTgt spid="325"/>
                                        </p:tgtEl>
                                      </p:cBhvr>
                                    </p:animEffect>
                                  </p:childTnLst>
                                </p:cTn>
                              </p:par>
                            </p:childTnLst>
                          </p:cTn>
                        </p:par>
                        <p:par>
                          <p:cTn id="53" fill="hold">
                            <p:stCondLst>
                              <p:cond delay="5270"/>
                            </p:stCondLst>
                            <p:childTnLst>
                              <p:par>
                                <p:cTn id="54" presetID="22" presetClass="entr" presetSubtype="8" fill="hold" nodeType="afterEffect">
                                  <p:stCondLst>
                                    <p:cond delay="0"/>
                                  </p:stCondLst>
                                  <p:childTnLst>
                                    <p:set>
                                      <p:cBhvr>
                                        <p:cTn id="55" dur="1" fill="hold">
                                          <p:stCondLst>
                                            <p:cond delay="0"/>
                                          </p:stCondLst>
                                        </p:cTn>
                                        <p:tgtEl>
                                          <p:spTgt spid="330"/>
                                        </p:tgtEl>
                                        <p:attrNameLst>
                                          <p:attrName>style.visibility</p:attrName>
                                        </p:attrNameLst>
                                      </p:cBhvr>
                                      <p:to>
                                        <p:strVal val="visible"/>
                                      </p:to>
                                    </p:set>
                                    <p:animEffect transition="in" filter="wipe(left)">
                                      <p:cBhvr>
                                        <p:cTn id="56" dur="500"/>
                                        <p:tgtEl>
                                          <p:spTgt spid="330"/>
                                        </p:tgtEl>
                                      </p:cBhvr>
                                    </p:animEffect>
                                  </p:childTnLst>
                                </p:cTn>
                              </p:par>
                            </p:childTnLst>
                          </p:cTn>
                        </p:par>
                        <p:par>
                          <p:cTn id="57" fill="hold">
                            <p:stCondLst>
                              <p:cond delay="5770"/>
                            </p:stCondLst>
                            <p:childTnLst>
                              <p:par>
                                <p:cTn id="58" presetID="10" presetClass="entr" presetSubtype="0" fill="hold" grpId="0" nodeType="afterEffect">
                                  <p:stCondLst>
                                    <p:cond delay="0"/>
                                  </p:stCondLst>
                                  <p:childTnLst>
                                    <p:set>
                                      <p:cBhvr>
                                        <p:cTn id="59" dur="1" fill="hold">
                                          <p:stCondLst>
                                            <p:cond delay="0"/>
                                          </p:stCondLst>
                                        </p:cTn>
                                        <p:tgtEl>
                                          <p:spTgt spid="326"/>
                                        </p:tgtEl>
                                        <p:attrNameLst>
                                          <p:attrName>style.visibility</p:attrName>
                                        </p:attrNameLst>
                                      </p:cBhvr>
                                      <p:to>
                                        <p:strVal val="visible"/>
                                      </p:to>
                                    </p:set>
                                    <p:animEffect transition="in" filter="fade">
                                      <p:cBhvr>
                                        <p:cTn id="60" dur="500"/>
                                        <p:tgtEl>
                                          <p:spTgt spid="326"/>
                                        </p:tgtEl>
                                      </p:cBhvr>
                                    </p:animEffect>
                                  </p:childTnLst>
                                </p:cTn>
                              </p:par>
                            </p:childTnLst>
                          </p:cTn>
                        </p:par>
                        <p:par>
                          <p:cTn id="61" fill="hold">
                            <p:stCondLst>
                              <p:cond delay="6270"/>
                            </p:stCondLst>
                            <p:childTnLst>
                              <p:par>
                                <p:cTn id="62" presetID="22" presetClass="entr" presetSubtype="8" fill="hold" nodeType="afterEffect">
                                  <p:stCondLst>
                                    <p:cond delay="0"/>
                                  </p:stCondLst>
                                  <p:childTnLst>
                                    <p:set>
                                      <p:cBhvr>
                                        <p:cTn id="63" dur="1" fill="hold">
                                          <p:stCondLst>
                                            <p:cond delay="0"/>
                                          </p:stCondLst>
                                        </p:cTn>
                                        <p:tgtEl>
                                          <p:spTgt spid="331"/>
                                        </p:tgtEl>
                                        <p:attrNameLst>
                                          <p:attrName>style.visibility</p:attrName>
                                        </p:attrNameLst>
                                      </p:cBhvr>
                                      <p:to>
                                        <p:strVal val="visible"/>
                                      </p:to>
                                    </p:set>
                                    <p:animEffect transition="in" filter="wipe(left)">
                                      <p:cBhvr>
                                        <p:cTn id="64" dur="500"/>
                                        <p:tgtEl>
                                          <p:spTgt spid="331"/>
                                        </p:tgtEl>
                                      </p:cBhvr>
                                    </p:animEffect>
                                  </p:childTnLst>
                                </p:cTn>
                              </p:par>
                            </p:childTnLst>
                          </p:cTn>
                        </p:par>
                        <p:par>
                          <p:cTn id="65" fill="hold">
                            <p:stCondLst>
                              <p:cond delay="6770"/>
                            </p:stCondLst>
                            <p:childTnLst>
                              <p:par>
                                <p:cTn id="66" presetID="10" presetClass="entr" presetSubtype="0" fill="hold" grpId="0" nodeType="afterEffect">
                                  <p:stCondLst>
                                    <p:cond delay="0"/>
                                  </p:stCondLst>
                                  <p:childTnLst>
                                    <p:set>
                                      <p:cBhvr>
                                        <p:cTn id="67" dur="1" fill="hold">
                                          <p:stCondLst>
                                            <p:cond delay="0"/>
                                          </p:stCondLst>
                                        </p:cTn>
                                        <p:tgtEl>
                                          <p:spTgt spid="332"/>
                                        </p:tgtEl>
                                        <p:attrNameLst>
                                          <p:attrName>style.visibility</p:attrName>
                                        </p:attrNameLst>
                                      </p:cBhvr>
                                      <p:to>
                                        <p:strVal val="visible"/>
                                      </p:to>
                                    </p:set>
                                    <p:animEffect transition="in" filter="fade">
                                      <p:cBhvr>
                                        <p:cTn id="68" dur="500"/>
                                        <p:tgtEl>
                                          <p:spTgt spid="3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3"/>
                                        </p:tgtEl>
                                        <p:attrNameLst>
                                          <p:attrName>style.visibility</p:attrName>
                                        </p:attrNameLst>
                                      </p:cBhvr>
                                      <p:to>
                                        <p:strVal val="visible"/>
                                      </p:to>
                                    </p:set>
                                    <p:animEffect transition="in" filter="fade">
                                      <p:cBhvr>
                                        <p:cTn id="71" dur="500"/>
                                        <p:tgtEl>
                                          <p:spTgt spid="333"/>
                                        </p:tgtEl>
                                      </p:cBhvr>
                                    </p:animEffect>
                                  </p:childTnLst>
                                </p:cTn>
                              </p:par>
                            </p:childTnLst>
                          </p:cTn>
                        </p:par>
                        <p:par>
                          <p:cTn id="72" fill="hold">
                            <p:stCondLst>
                              <p:cond delay="7270"/>
                            </p:stCondLst>
                            <p:childTnLst>
                              <p:par>
                                <p:cTn id="73" presetID="10" presetClass="entr" presetSubtype="0" fill="hold" nodeType="afterEffect">
                                  <p:stCondLst>
                                    <p:cond delay="0"/>
                                  </p:stCondLst>
                                  <p:childTnLst>
                                    <p:set>
                                      <p:cBhvr>
                                        <p:cTn id="74" dur="1" fill="hold">
                                          <p:stCondLst>
                                            <p:cond delay="0"/>
                                          </p:stCondLst>
                                        </p:cTn>
                                        <p:tgtEl>
                                          <p:spTgt spid="334"/>
                                        </p:tgtEl>
                                        <p:attrNameLst>
                                          <p:attrName>style.visibility</p:attrName>
                                        </p:attrNameLst>
                                      </p:cBhvr>
                                      <p:to>
                                        <p:strVal val="visible"/>
                                      </p:to>
                                    </p:set>
                                    <p:animEffect transition="in" filter="fade">
                                      <p:cBhvr>
                                        <p:cTn id="75" dur="500"/>
                                        <p:tgtEl>
                                          <p:spTgt spid="334"/>
                                        </p:tgtEl>
                                      </p:cBhvr>
                                    </p:animEffect>
                                  </p:childTnLst>
                                </p:cTn>
                              </p:par>
                            </p:childTnLst>
                          </p:cTn>
                        </p:par>
                        <p:par>
                          <p:cTn id="76" fill="hold">
                            <p:stCondLst>
                              <p:cond delay="7770"/>
                            </p:stCondLst>
                            <p:childTnLst>
                              <p:par>
                                <p:cTn id="77" presetID="10" presetClass="entr" presetSubtype="0" fill="hold" grpId="0" nodeType="afterEffect">
                                  <p:stCondLst>
                                    <p:cond delay="0"/>
                                  </p:stCondLst>
                                  <p:childTnLst>
                                    <p:set>
                                      <p:cBhvr>
                                        <p:cTn id="78" dur="1" fill="hold">
                                          <p:stCondLst>
                                            <p:cond delay="0"/>
                                          </p:stCondLst>
                                        </p:cTn>
                                        <p:tgtEl>
                                          <p:spTgt spid="363"/>
                                        </p:tgtEl>
                                        <p:attrNameLst>
                                          <p:attrName>style.visibility</p:attrName>
                                        </p:attrNameLst>
                                      </p:cBhvr>
                                      <p:to>
                                        <p:strVal val="visible"/>
                                      </p:to>
                                    </p:set>
                                    <p:animEffect transition="in" filter="fade">
                                      <p:cBhvr>
                                        <p:cTn id="79" dur="500"/>
                                        <p:tgtEl>
                                          <p:spTgt spid="363"/>
                                        </p:tgtEl>
                                      </p:cBhvr>
                                    </p:animEffect>
                                  </p:childTnLst>
                                </p:cTn>
                              </p:par>
                            </p:childTnLst>
                          </p:cTn>
                        </p:par>
                        <p:par>
                          <p:cTn id="80" fill="hold">
                            <p:stCondLst>
                              <p:cond delay="8270"/>
                            </p:stCondLst>
                            <p:childTnLst>
                              <p:par>
                                <p:cTn id="81" presetID="10" presetClass="entr" presetSubtype="0" fill="hold" grpId="0" nodeType="afterEffect">
                                  <p:stCondLst>
                                    <p:cond delay="0"/>
                                  </p:stCondLst>
                                  <p:childTnLst>
                                    <p:set>
                                      <p:cBhvr>
                                        <p:cTn id="82" dur="1" fill="hold">
                                          <p:stCondLst>
                                            <p:cond delay="0"/>
                                          </p:stCondLst>
                                        </p:cTn>
                                        <p:tgtEl>
                                          <p:spTgt spid="365"/>
                                        </p:tgtEl>
                                        <p:attrNameLst>
                                          <p:attrName>style.visibility</p:attrName>
                                        </p:attrNameLst>
                                      </p:cBhvr>
                                      <p:to>
                                        <p:strVal val="visible"/>
                                      </p:to>
                                    </p:set>
                                    <p:animEffect transition="in" filter="fade">
                                      <p:cBhvr>
                                        <p:cTn id="83" dur="500"/>
                                        <p:tgtEl>
                                          <p:spTgt spid="365"/>
                                        </p:tgtEl>
                                      </p:cBhvr>
                                    </p:animEffect>
                                  </p:childTnLst>
                                </p:cTn>
                              </p:par>
                            </p:childTnLst>
                          </p:cTn>
                        </p:par>
                        <p:par>
                          <p:cTn id="84" fill="hold">
                            <p:stCondLst>
                              <p:cond delay="8770"/>
                            </p:stCondLst>
                            <p:childTnLst>
                              <p:par>
                                <p:cTn id="85" presetID="10" presetClass="entr" presetSubtype="0" fill="hold" nodeType="afterEffect">
                                  <p:stCondLst>
                                    <p:cond delay="500"/>
                                  </p:stCondLst>
                                  <p:childTnLst>
                                    <p:set>
                                      <p:cBhvr>
                                        <p:cTn id="86" dur="1" fill="hold">
                                          <p:stCondLst>
                                            <p:cond delay="0"/>
                                          </p:stCondLst>
                                        </p:cTn>
                                        <p:tgtEl>
                                          <p:spTgt spid="366"/>
                                        </p:tgtEl>
                                        <p:attrNameLst>
                                          <p:attrName>style.visibility</p:attrName>
                                        </p:attrNameLst>
                                      </p:cBhvr>
                                      <p:to>
                                        <p:strVal val="visible"/>
                                      </p:to>
                                    </p:set>
                                    <p:animEffect transition="in" filter="fade">
                                      <p:cBhvr>
                                        <p:cTn id="87" dur="500"/>
                                        <p:tgtEl>
                                          <p:spTgt spid="36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81"/>
                                        </p:tgtEl>
                                        <p:attrNameLst>
                                          <p:attrName>style.visibility</p:attrName>
                                        </p:attrNameLst>
                                      </p:cBhvr>
                                      <p:to>
                                        <p:strVal val="visible"/>
                                      </p:to>
                                    </p:set>
                                    <p:animEffect transition="in" filter="fade">
                                      <p:cBhvr>
                                        <p:cTn id="90" dur="500"/>
                                        <p:tgtEl>
                                          <p:spTgt spid="381"/>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380"/>
                                        </p:tgtEl>
                                        <p:attrNameLst>
                                          <p:attrName>style.visibility</p:attrName>
                                        </p:attrNameLst>
                                      </p:cBhvr>
                                      <p:to>
                                        <p:strVal val="visible"/>
                                      </p:to>
                                    </p:set>
                                    <p:animEffect transition="in" filter="fade">
                                      <p:cBhvr>
                                        <p:cTn id="93" dur="500"/>
                                        <p:tgtEl>
                                          <p:spTgt spid="380"/>
                                        </p:tgtEl>
                                      </p:cBhvr>
                                    </p:animEffect>
                                  </p:childTnLst>
                                </p:cTn>
                              </p:par>
                            </p:childTnLst>
                          </p:cTn>
                        </p:par>
                        <p:par>
                          <p:cTn id="94" fill="hold">
                            <p:stCondLst>
                              <p:cond delay="9770"/>
                            </p:stCondLst>
                            <p:childTnLst>
                              <p:par>
                                <p:cTn id="95" presetID="10" presetClass="entr" presetSubtype="0" fill="hold" nodeType="afterEffect">
                                  <p:stCondLst>
                                    <p:cond delay="500"/>
                                  </p:stCondLst>
                                  <p:childTnLst>
                                    <p:set>
                                      <p:cBhvr>
                                        <p:cTn id="96" dur="1" fill="hold">
                                          <p:stCondLst>
                                            <p:cond delay="0"/>
                                          </p:stCondLst>
                                        </p:cTn>
                                        <p:tgtEl>
                                          <p:spTgt spid="383"/>
                                        </p:tgtEl>
                                        <p:attrNameLst>
                                          <p:attrName>style.visibility</p:attrName>
                                        </p:attrNameLst>
                                      </p:cBhvr>
                                      <p:to>
                                        <p:strVal val="visible"/>
                                      </p:to>
                                    </p:set>
                                    <p:animEffect transition="in" filter="fade">
                                      <p:cBhvr>
                                        <p:cTn id="97" dur="500"/>
                                        <p:tgtEl>
                                          <p:spTgt spid="383"/>
                                        </p:tgtEl>
                                      </p:cBhvr>
                                    </p:animEffect>
                                  </p:childTnLst>
                                </p:cTn>
                              </p:par>
                            </p:childTnLst>
                          </p:cTn>
                        </p:par>
                        <p:par>
                          <p:cTn id="98" fill="hold">
                            <p:stCondLst>
                              <p:cond delay="10770"/>
                            </p:stCondLst>
                            <p:childTnLst>
                              <p:par>
                                <p:cTn id="99" presetID="10" presetClass="entr" presetSubtype="0" fill="hold" grpId="0" nodeType="afterEffect">
                                  <p:stCondLst>
                                    <p:cond delay="0"/>
                                  </p:stCondLst>
                                  <p:childTnLst>
                                    <p:set>
                                      <p:cBhvr>
                                        <p:cTn id="100" dur="1" fill="hold">
                                          <p:stCondLst>
                                            <p:cond delay="0"/>
                                          </p:stCondLst>
                                        </p:cTn>
                                        <p:tgtEl>
                                          <p:spTgt spid="397"/>
                                        </p:tgtEl>
                                        <p:attrNameLst>
                                          <p:attrName>style.visibility</p:attrName>
                                        </p:attrNameLst>
                                      </p:cBhvr>
                                      <p:to>
                                        <p:strVal val="visible"/>
                                      </p:to>
                                    </p:set>
                                    <p:animEffect transition="in" filter="fade">
                                      <p:cBhvr>
                                        <p:cTn id="101" dur="500"/>
                                        <p:tgtEl>
                                          <p:spTgt spid="397"/>
                                        </p:tgtEl>
                                      </p:cBhvr>
                                    </p:animEffect>
                                  </p:childTnLst>
                                </p:cTn>
                              </p:par>
                            </p:childTnLst>
                          </p:cTn>
                        </p:par>
                        <p:par>
                          <p:cTn id="102" fill="hold">
                            <p:stCondLst>
                              <p:cond delay="11270"/>
                            </p:stCondLst>
                            <p:childTnLst>
                              <p:par>
                                <p:cTn id="103" presetID="10" presetClass="entr" presetSubtype="0" fill="hold" grpId="0" nodeType="afterEffect">
                                  <p:stCondLst>
                                    <p:cond delay="0"/>
                                  </p:stCondLst>
                                  <p:childTnLst>
                                    <p:set>
                                      <p:cBhvr>
                                        <p:cTn id="104" dur="1" fill="hold">
                                          <p:stCondLst>
                                            <p:cond delay="0"/>
                                          </p:stCondLst>
                                        </p:cTn>
                                        <p:tgtEl>
                                          <p:spTgt spid="398"/>
                                        </p:tgtEl>
                                        <p:attrNameLst>
                                          <p:attrName>style.visibility</p:attrName>
                                        </p:attrNameLst>
                                      </p:cBhvr>
                                      <p:to>
                                        <p:strVal val="visible"/>
                                      </p:to>
                                    </p:set>
                                    <p:animEffect transition="in" filter="fade">
                                      <p:cBhvr>
                                        <p:cTn id="105" dur="500"/>
                                        <p:tgtEl>
                                          <p:spTgt spid="398"/>
                                        </p:tgtEl>
                                      </p:cBhvr>
                                    </p:animEffect>
                                  </p:childTnLst>
                                </p:cTn>
                              </p:par>
                              <p:par>
                                <p:cTn id="106" presetID="10" presetClass="entr" presetSubtype="0" fill="hold" nodeType="withEffect">
                                  <p:stCondLst>
                                    <p:cond delay="500"/>
                                  </p:stCondLst>
                                  <p:childTnLst>
                                    <p:set>
                                      <p:cBhvr>
                                        <p:cTn id="107" dur="1" fill="hold">
                                          <p:stCondLst>
                                            <p:cond delay="0"/>
                                          </p:stCondLst>
                                        </p:cTn>
                                        <p:tgtEl>
                                          <p:spTgt spid="348"/>
                                        </p:tgtEl>
                                        <p:attrNameLst>
                                          <p:attrName>style.visibility</p:attrName>
                                        </p:attrNameLst>
                                      </p:cBhvr>
                                      <p:to>
                                        <p:strVal val="visible"/>
                                      </p:to>
                                    </p:set>
                                    <p:animEffect transition="in" filter="fade">
                                      <p:cBhvr>
                                        <p:cTn id="108" dur="500"/>
                                        <p:tgtEl>
                                          <p:spTgt spid="348"/>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364"/>
                                        </p:tgtEl>
                                        <p:attrNameLst>
                                          <p:attrName>style.visibility</p:attrName>
                                        </p:attrNameLst>
                                      </p:cBhvr>
                                      <p:to>
                                        <p:strVal val="visible"/>
                                      </p:to>
                                    </p:set>
                                    <p:animEffect transition="in" filter="fade">
                                      <p:cBhvr>
                                        <p:cTn id="111" dur="500"/>
                                        <p:tgtEl>
                                          <p:spTgt spid="364"/>
                                        </p:tgtEl>
                                      </p:cBhvr>
                                    </p:animEffect>
                                  </p:childTnLst>
                                </p:cTn>
                              </p:par>
                              <p:par>
                                <p:cTn id="112" presetID="10" presetClass="entr" presetSubtype="0" fill="hold" grpId="0" nodeType="withEffect">
                                  <p:stCondLst>
                                    <p:cond delay="500"/>
                                  </p:stCondLst>
                                  <p:childTnLst>
                                    <p:set>
                                      <p:cBhvr>
                                        <p:cTn id="113" dur="1" fill="hold">
                                          <p:stCondLst>
                                            <p:cond delay="0"/>
                                          </p:stCondLst>
                                        </p:cTn>
                                        <p:tgtEl>
                                          <p:spTgt spid="382"/>
                                        </p:tgtEl>
                                        <p:attrNameLst>
                                          <p:attrName>style.visibility</p:attrName>
                                        </p:attrNameLst>
                                      </p:cBhvr>
                                      <p:to>
                                        <p:strVal val="visible"/>
                                      </p:to>
                                    </p:set>
                                    <p:animEffect transition="in" filter="fade">
                                      <p:cBhvr>
                                        <p:cTn id="114" dur="500"/>
                                        <p:tgtEl>
                                          <p:spTgt spid="382"/>
                                        </p:tgtEl>
                                      </p:cBhvr>
                                    </p:animEffect>
                                  </p:childTnLst>
                                </p:cTn>
                              </p:par>
                            </p:childTnLst>
                          </p:cTn>
                        </p:par>
                        <p:par>
                          <p:cTn id="115" fill="hold">
                            <p:stCondLst>
                              <p:cond delay="12270"/>
                            </p:stCondLst>
                            <p:childTnLst>
                              <p:par>
                                <p:cTn id="116" presetID="53" presetClass="entr" presetSubtype="16" fill="hold" grpId="0" nodeType="afterEffect">
                                  <p:stCondLst>
                                    <p:cond delay="1000"/>
                                  </p:stCondLst>
                                  <p:childTnLst>
                                    <p:set>
                                      <p:cBhvr>
                                        <p:cTn id="117" dur="1" fill="hold">
                                          <p:stCondLst>
                                            <p:cond delay="0"/>
                                          </p:stCondLst>
                                        </p:cTn>
                                        <p:tgtEl>
                                          <p:spTgt spid="411"/>
                                        </p:tgtEl>
                                        <p:attrNameLst>
                                          <p:attrName>style.visibility</p:attrName>
                                        </p:attrNameLst>
                                      </p:cBhvr>
                                      <p:to>
                                        <p:strVal val="visible"/>
                                      </p:to>
                                    </p:set>
                                    <p:anim calcmode="lin" valueType="num">
                                      <p:cBhvr>
                                        <p:cTn id="118" dur="500" fill="hold"/>
                                        <p:tgtEl>
                                          <p:spTgt spid="411"/>
                                        </p:tgtEl>
                                        <p:attrNameLst>
                                          <p:attrName>ppt_w</p:attrName>
                                        </p:attrNameLst>
                                      </p:cBhvr>
                                      <p:tavLst>
                                        <p:tav tm="0">
                                          <p:val>
                                            <p:fltVal val="0"/>
                                          </p:val>
                                        </p:tav>
                                        <p:tav tm="100000">
                                          <p:val>
                                            <p:strVal val="#ppt_w"/>
                                          </p:val>
                                        </p:tav>
                                      </p:tavLst>
                                    </p:anim>
                                    <p:anim calcmode="lin" valueType="num">
                                      <p:cBhvr>
                                        <p:cTn id="119" dur="500" fill="hold"/>
                                        <p:tgtEl>
                                          <p:spTgt spid="411"/>
                                        </p:tgtEl>
                                        <p:attrNameLst>
                                          <p:attrName>ppt_h</p:attrName>
                                        </p:attrNameLst>
                                      </p:cBhvr>
                                      <p:tavLst>
                                        <p:tav tm="0">
                                          <p:val>
                                            <p:fltVal val="0"/>
                                          </p:val>
                                        </p:tav>
                                        <p:tav tm="100000">
                                          <p:val>
                                            <p:strVal val="#ppt_h"/>
                                          </p:val>
                                        </p:tav>
                                      </p:tavLst>
                                    </p:anim>
                                    <p:animEffect transition="in" filter="fade">
                                      <p:cBhvr>
                                        <p:cTn id="120" dur="500"/>
                                        <p:tgtEl>
                                          <p:spTgt spid="411"/>
                                        </p:tgtEl>
                                      </p:cBhvr>
                                    </p:animEffect>
                                  </p:childTnLst>
                                </p:cTn>
                              </p:par>
                            </p:childTnLst>
                          </p:cTn>
                        </p:par>
                        <p:par>
                          <p:cTn id="121" fill="hold">
                            <p:stCondLst>
                              <p:cond delay="13770"/>
                            </p:stCondLst>
                            <p:childTnLst>
                              <p:par>
                                <p:cTn id="122" presetID="22" presetClass="entr" presetSubtype="8" fill="hold" grpId="0" nodeType="afterEffect">
                                  <p:stCondLst>
                                    <p:cond delay="0"/>
                                  </p:stCondLst>
                                  <p:childTnLst>
                                    <p:set>
                                      <p:cBhvr>
                                        <p:cTn id="123" dur="1" fill="hold">
                                          <p:stCondLst>
                                            <p:cond delay="0"/>
                                          </p:stCondLst>
                                        </p:cTn>
                                        <p:tgtEl>
                                          <p:spTgt spid="410"/>
                                        </p:tgtEl>
                                        <p:attrNameLst>
                                          <p:attrName>style.visibility</p:attrName>
                                        </p:attrNameLst>
                                      </p:cBhvr>
                                      <p:to>
                                        <p:strVal val="visible"/>
                                      </p:to>
                                    </p:set>
                                    <p:animEffect transition="in" filter="wipe(left)">
                                      <p:cBhvr>
                                        <p:cTn id="124" dur="500"/>
                                        <p:tgtEl>
                                          <p:spTgt spid="410"/>
                                        </p:tgtEl>
                                      </p:cBhvr>
                                    </p:animEffect>
                                  </p:childTnLst>
                                </p:cTn>
                              </p:par>
                            </p:childTnLst>
                          </p:cTn>
                        </p:par>
                        <p:par>
                          <p:cTn id="125" fill="hold">
                            <p:stCondLst>
                              <p:cond delay="14270"/>
                            </p:stCondLst>
                            <p:childTnLst>
                              <p:par>
                                <p:cTn id="126" presetID="22" presetClass="entr" presetSubtype="8" fill="hold" nodeType="afterEffect">
                                  <p:stCondLst>
                                    <p:cond delay="0"/>
                                  </p:stCondLst>
                                  <p:childTnLst>
                                    <p:set>
                                      <p:cBhvr>
                                        <p:cTn id="127" dur="1" fill="hold">
                                          <p:stCondLst>
                                            <p:cond delay="0"/>
                                          </p:stCondLst>
                                        </p:cTn>
                                        <p:tgtEl>
                                          <p:spTgt spid="412"/>
                                        </p:tgtEl>
                                        <p:attrNameLst>
                                          <p:attrName>style.visibility</p:attrName>
                                        </p:attrNameLst>
                                      </p:cBhvr>
                                      <p:to>
                                        <p:strVal val="visible"/>
                                      </p:to>
                                    </p:set>
                                    <p:animEffect transition="in" filter="wipe(left)">
                                      <p:cBhvr>
                                        <p:cTn id="128" dur="500"/>
                                        <p:tgtEl>
                                          <p:spTgt spid="412"/>
                                        </p:tgtEl>
                                      </p:cBhvr>
                                    </p:animEffect>
                                  </p:childTnLst>
                                </p:cTn>
                              </p:par>
                            </p:childTnLst>
                          </p:cTn>
                        </p:par>
                        <p:par>
                          <p:cTn id="129" fill="hold">
                            <p:stCondLst>
                              <p:cond delay="14770"/>
                            </p:stCondLst>
                            <p:childTnLst>
                              <p:par>
                                <p:cTn id="130" presetID="10" presetClass="entr" presetSubtype="0" fill="hold" nodeType="afterEffect">
                                  <p:stCondLst>
                                    <p:cond delay="0"/>
                                  </p:stCondLst>
                                  <p:childTnLst>
                                    <p:set>
                                      <p:cBhvr>
                                        <p:cTn id="131" dur="1" fill="hold">
                                          <p:stCondLst>
                                            <p:cond delay="0"/>
                                          </p:stCondLst>
                                        </p:cTn>
                                        <p:tgtEl>
                                          <p:spTgt spid="413"/>
                                        </p:tgtEl>
                                        <p:attrNameLst>
                                          <p:attrName>style.visibility</p:attrName>
                                        </p:attrNameLst>
                                      </p:cBhvr>
                                      <p:to>
                                        <p:strVal val="visible"/>
                                      </p:to>
                                    </p:set>
                                    <p:animEffect transition="in" filter="fade">
                                      <p:cBhvr>
                                        <p:cTn id="132" dur="500"/>
                                        <p:tgtEl>
                                          <p:spTgt spid="413"/>
                                        </p:tgtEl>
                                      </p:cBhvr>
                                    </p:animEffect>
                                  </p:childTnLst>
                                </p:cTn>
                              </p:par>
                            </p:childTnLst>
                          </p:cTn>
                        </p:par>
                        <p:par>
                          <p:cTn id="133" fill="hold">
                            <p:stCondLst>
                              <p:cond delay="15270"/>
                            </p:stCondLst>
                            <p:childTnLst>
                              <p:par>
                                <p:cTn id="134" presetID="10" presetClass="entr" presetSubtype="0" fill="hold" grpId="0" nodeType="afterEffect">
                                  <p:stCondLst>
                                    <p:cond delay="1000"/>
                                  </p:stCondLst>
                                  <p:childTnLst>
                                    <p:set>
                                      <p:cBhvr>
                                        <p:cTn id="135" dur="1" fill="hold">
                                          <p:stCondLst>
                                            <p:cond delay="0"/>
                                          </p:stCondLst>
                                        </p:cTn>
                                        <p:tgtEl>
                                          <p:spTgt spid="447"/>
                                        </p:tgtEl>
                                        <p:attrNameLst>
                                          <p:attrName>style.visibility</p:attrName>
                                        </p:attrNameLst>
                                      </p:cBhvr>
                                      <p:to>
                                        <p:strVal val="visible"/>
                                      </p:to>
                                    </p:set>
                                    <p:animEffect transition="in" filter="fade">
                                      <p:cBhvr>
                                        <p:cTn id="136" dur="500"/>
                                        <p:tgtEl>
                                          <p:spTgt spid="447"/>
                                        </p:tgtEl>
                                      </p:cBhvr>
                                    </p:animEffect>
                                  </p:childTnLst>
                                </p:cTn>
                              </p:par>
                            </p:childTnLst>
                          </p:cTn>
                        </p:par>
                        <p:par>
                          <p:cTn id="137" fill="hold">
                            <p:stCondLst>
                              <p:cond delay="16770"/>
                            </p:stCondLst>
                            <p:childTnLst>
                              <p:par>
                                <p:cTn id="138" presetID="10" presetClass="entr" presetSubtype="0" fill="hold" grpId="0" nodeType="afterEffect">
                                  <p:stCondLst>
                                    <p:cond delay="0"/>
                                  </p:stCondLst>
                                  <p:childTnLst>
                                    <p:set>
                                      <p:cBhvr>
                                        <p:cTn id="139" dur="1" fill="hold">
                                          <p:stCondLst>
                                            <p:cond delay="0"/>
                                          </p:stCondLst>
                                        </p:cTn>
                                        <p:tgtEl>
                                          <p:spTgt spid="417"/>
                                        </p:tgtEl>
                                        <p:attrNameLst>
                                          <p:attrName>style.visibility</p:attrName>
                                        </p:attrNameLst>
                                      </p:cBhvr>
                                      <p:to>
                                        <p:strVal val="visible"/>
                                      </p:to>
                                    </p:set>
                                    <p:animEffect transition="in" filter="fade">
                                      <p:cBhvr>
                                        <p:cTn id="140" dur="500"/>
                                        <p:tgtEl>
                                          <p:spTgt spid="41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8"/>
                                        </p:tgtEl>
                                        <p:attrNameLst>
                                          <p:attrName>style.visibility</p:attrName>
                                        </p:attrNameLst>
                                      </p:cBhvr>
                                      <p:to>
                                        <p:strVal val="visible"/>
                                      </p:to>
                                    </p:set>
                                    <p:animEffect transition="in" filter="fade">
                                      <p:cBhvr>
                                        <p:cTn id="143" dur="500"/>
                                        <p:tgtEl>
                                          <p:spTgt spid="418"/>
                                        </p:tgtEl>
                                      </p:cBhvr>
                                    </p:animEffect>
                                  </p:childTnLst>
                                </p:cTn>
                              </p:par>
                            </p:childTnLst>
                          </p:cTn>
                        </p:par>
                        <p:par>
                          <p:cTn id="144" fill="hold">
                            <p:stCondLst>
                              <p:cond delay="17270"/>
                            </p:stCondLst>
                            <p:childTnLst>
                              <p:par>
                                <p:cTn id="145" presetID="10" presetClass="entr" presetSubtype="0" fill="hold" nodeType="afterEffect">
                                  <p:stCondLst>
                                    <p:cond delay="500"/>
                                  </p:stCondLst>
                                  <p:childTnLst>
                                    <p:set>
                                      <p:cBhvr>
                                        <p:cTn id="146" dur="1" fill="hold">
                                          <p:stCondLst>
                                            <p:cond delay="0"/>
                                          </p:stCondLst>
                                        </p:cTn>
                                        <p:tgtEl>
                                          <p:spTgt spid="419"/>
                                        </p:tgtEl>
                                        <p:attrNameLst>
                                          <p:attrName>style.visibility</p:attrName>
                                        </p:attrNameLst>
                                      </p:cBhvr>
                                      <p:to>
                                        <p:strVal val="visible"/>
                                      </p:to>
                                    </p:set>
                                    <p:animEffect transition="in" filter="fade">
                                      <p:cBhvr>
                                        <p:cTn id="147" dur="500"/>
                                        <p:tgtEl>
                                          <p:spTgt spid="419"/>
                                        </p:tgtEl>
                                      </p:cBhvr>
                                    </p:animEffect>
                                  </p:childTnLst>
                                </p:cTn>
                              </p:par>
                            </p:childTnLst>
                          </p:cTn>
                        </p:par>
                        <p:par>
                          <p:cTn id="148" fill="hold">
                            <p:stCondLst>
                              <p:cond delay="18270"/>
                            </p:stCondLst>
                            <p:childTnLst>
                              <p:par>
                                <p:cTn id="149" presetID="10" presetClass="entr" presetSubtype="0" fill="hold" grpId="0" nodeType="afterEffect">
                                  <p:stCondLst>
                                    <p:cond delay="0"/>
                                  </p:stCondLst>
                                  <p:childTnLst>
                                    <p:set>
                                      <p:cBhvr>
                                        <p:cTn id="150" dur="1" fill="hold">
                                          <p:stCondLst>
                                            <p:cond delay="0"/>
                                          </p:stCondLst>
                                        </p:cTn>
                                        <p:tgtEl>
                                          <p:spTgt spid="448"/>
                                        </p:tgtEl>
                                        <p:attrNameLst>
                                          <p:attrName>style.visibility</p:attrName>
                                        </p:attrNameLst>
                                      </p:cBhvr>
                                      <p:to>
                                        <p:strVal val="visible"/>
                                      </p:to>
                                    </p:set>
                                    <p:animEffect transition="in" filter="fade">
                                      <p:cBhvr>
                                        <p:cTn id="151" dur="500"/>
                                        <p:tgtEl>
                                          <p:spTgt spid="448"/>
                                        </p:tgtEl>
                                      </p:cBhvr>
                                    </p:animEffect>
                                  </p:childTnLst>
                                </p:cTn>
                              </p:par>
                            </p:childTnLst>
                          </p:cTn>
                        </p:par>
                        <p:par>
                          <p:cTn id="152" fill="hold">
                            <p:stCondLst>
                              <p:cond delay="18770"/>
                            </p:stCondLst>
                            <p:childTnLst>
                              <p:par>
                                <p:cTn id="153" presetID="10" presetClass="entr" presetSubtype="0" fill="hold" grpId="0" nodeType="afterEffect">
                                  <p:stCondLst>
                                    <p:cond delay="0"/>
                                  </p:stCondLst>
                                  <p:childTnLst>
                                    <p:set>
                                      <p:cBhvr>
                                        <p:cTn id="154" dur="1" fill="hold">
                                          <p:stCondLst>
                                            <p:cond delay="0"/>
                                          </p:stCondLst>
                                        </p:cTn>
                                        <p:tgtEl>
                                          <p:spTgt spid="450"/>
                                        </p:tgtEl>
                                        <p:attrNameLst>
                                          <p:attrName>style.visibility</p:attrName>
                                        </p:attrNameLst>
                                      </p:cBhvr>
                                      <p:to>
                                        <p:strVal val="visible"/>
                                      </p:to>
                                    </p:set>
                                    <p:animEffect transition="in" filter="fade">
                                      <p:cBhvr>
                                        <p:cTn id="155" dur="500"/>
                                        <p:tgtEl>
                                          <p:spTgt spid="450"/>
                                        </p:tgtEl>
                                      </p:cBhvr>
                                    </p:animEffect>
                                  </p:childTnLst>
                                </p:cTn>
                              </p:par>
                            </p:childTnLst>
                          </p:cTn>
                        </p:par>
                        <p:par>
                          <p:cTn id="156" fill="hold">
                            <p:stCondLst>
                              <p:cond delay="19270"/>
                            </p:stCondLst>
                            <p:childTnLst>
                              <p:par>
                                <p:cTn id="157" presetID="10" presetClass="entr" presetSubtype="0" fill="hold" nodeType="afterEffect">
                                  <p:stCondLst>
                                    <p:cond delay="500"/>
                                  </p:stCondLst>
                                  <p:childTnLst>
                                    <p:set>
                                      <p:cBhvr>
                                        <p:cTn id="158" dur="1" fill="hold">
                                          <p:stCondLst>
                                            <p:cond delay="0"/>
                                          </p:stCondLst>
                                        </p:cTn>
                                        <p:tgtEl>
                                          <p:spTgt spid="451"/>
                                        </p:tgtEl>
                                        <p:attrNameLst>
                                          <p:attrName>style.visibility</p:attrName>
                                        </p:attrNameLst>
                                      </p:cBhvr>
                                      <p:to>
                                        <p:strVal val="visible"/>
                                      </p:to>
                                    </p:set>
                                    <p:animEffect transition="in" filter="fade">
                                      <p:cBhvr>
                                        <p:cTn id="159" dur="500"/>
                                        <p:tgtEl>
                                          <p:spTgt spid="451"/>
                                        </p:tgtEl>
                                      </p:cBhvr>
                                    </p:animEffect>
                                  </p:childTnLst>
                                </p:cTn>
                              </p:par>
                              <p:par>
                                <p:cTn id="160" presetID="10" presetClass="entr" presetSubtype="0" fill="hold" grpId="0" nodeType="withEffect">
                                  <p:stCondLst>
                                    <p:cond delay="500"/>
                                  </p:stCondLst>
                                  <p:childTnLst>
                                    <p:set>
                                      <p:cBhvr>
                                        <p:cTn id="161" dur="1" fill="hold">
                                          <p:stCondLst>
                                            <p:cond delay="0"/>
                                          </p:stCondLst>
                                        </p:cTn>
                                        <p:tgtEl>
                                          <p:spTgt spid="466"/>
                                        </p:tgtEl>
                                        <p:attrNameLst>
                                          <p:attrName>style.visibility</p:attrName>
                                        </p:attrNameLst>
                                      </p:cBhvr>
                                      <p:to>
                                        <p:strVal val="visible"/>
                                      </p:to>
                                    </p:set>
                                    <p:animEffect transition="in" filter="fade">
                                      <p:cBhvr>
                                        <p:cTn id="162" dur="500"/>
                                        <p:tgtEl>
                                          <p:spTgt spid="466"/>
                                        </p:tgtEl>
                                      </p:cBhvr>
                                    </p:animEffect>
                                  </p:childTnLst>
                                </p:cTn>
                              </p:par>
                              <p:par>
                                <p:cTn id="163" presetID="10" presetClass="entr" presetSubtype="0" fill="hold" grpId="0" nodeType="withEffect">
                                  <p:stCondLst>
                                    <p:cond delay="500"/>
                                  </p:stCondLst>
                                  <p:childTnLst>
                                    <p:set>
                                      <p:cBhvr>
                                        <p:cTn id="164" dur="1" fill="hold">
                                          <p:stCondLst>
                                            <p:cond delay="0"/>
                                          </p:stCondLst>
                                        </p:cTn>
                                        <p:tgtEl>
                                          <p:spTgt spid="465"/>
                                        </p:tgtEl>
                                        <p:attrNameLst>
                                          <p:attrName>style.visibility</p:attrName>
                                        </p:attrNameLst>
                                      </p:cBhvr>
                                      <p:to>
                                        <p:strVal val="visible"/>
                                      </p:to>
                                    </p:set>
                                    <p:animEffect transition="in" filter="fade">
                                      <p:cBhvr>
                                        <p:cTn id="165" dur="500"/>
                                        <p:tgtEl>
                                          <p:spTgt spid="465"/>
                                        </p:tgtEl>
                                      </p:cBhvr>
                                    </p:animEffect>
                                  </p:childTnLst>
                                </p:cTn>
                              </p:par>
                            </p:childTnLst>
                          </p:cTn>
                        </p:par>
                        <p:par>
                          <p:cTn id="166" fill="hold">
                            <p:stCondLst>
                              <p:cond delay="20270"/>
                            </p:stCondLst>
                            <p:childTnLst>
                              <p:par>
                                <p:cTn id="167" presetID="10" presetClass="entr" presetSubtype="0" fill="hold" nodeType="afterEffect">
                                  <p:stCondLst>
                                    <p:cond delay="500"/>
                                  </p:stCondLst>
                                  <p:childTnLst>
                                    <p:set>
                                      <p:cBhvr>
                                        <p:cTn id="168" dur="1" fill="hold">
                                          <p:stCondLst>
                                            <p:cond delay="0"/>
                                          </p:stCondLst>
                                        </p:cTn>
                                        <p:tgtEl>
                                          <p:spTgt spid="468"/>
                                        </p:tgtEl>
                                        <p:attrNameLst>
                                          <p:attrName>style.visibility</p:attrName>
                                        </p:attrNameLst>
                                      </p:cBhvr>
                                      <p:to>
                                        <p:strVal val="visible"/>
                                      </p:to>
                                    </p:set>
                                    <p:animEffect transition="in" filter="fade">
                                      <p:cBhvr>
                                        <p:cTn id="169" dur="500"/>
                                        <p:tgtEl>
                                          <p:spTgt spid="468"/>
                                        </p:tgtEl>
                                      </p:cBhvr>
                                    </p:animEffect>
                                  </p:childTnLst>
                                </p:cTn>
                              </p:par>
                            </p:childTnLst>
                          </p:cTn>
                        </p:par>
                        <p:par>
                          <p:cTn id="170" fill="hold">
                            <p:stCondLst>
                              <p:cond delay="21270"/>
                            </p:stCondLst>
                            <p:childTnLst>
                              <p:par>
                                <p:cTn id="171" presetID="10" presetClass="entr" presetSubtype="0" fill="hold" grpId="0" nodeType="afterEffect">
                                  <p:stCondLst>
                                    <p:cond delay="0"/>
                                  </p:stCondLst>
                                  <p:childTnLst>
                                    <p:set>
                                      <p:cBhvr>
                                        <p:cTn id="172" dur="1" fill="hold">
                                          <p:stCondLst>
                                            <p:cond delay="0"/>
                                          </p:stCondLst>
                                        </p:cTn>
                                        <p:tgtEl>
                                          <p:spTgt spid="482"/>
                                        </p:tgtEl>
                                        <p:attrNameLst>
                                          <p:attrName>style.visibility</p:attrName>
                                        </p:attrNameLst>
                                      </p:cBhvr>
                                      <p:to>
                                        <p:strVal val="visible"/>
                                      </p:to>
                                    </p:set>
                                    <p:animEffect transition="in" filter="fade">
                                      <p:cBhvr>
                                        <p:cTn id="173" dur="500"/>
                                        <p:tgtEl>
                                          <p:spTgt spid="482"/>
                                        </p:tgtEl>
                                      </p:cBhvr>
                                    </p:animEffect>
                                  </p:childTnLst>
                                </p:cTn>
                              </p:par>
                            </p:childTnLst>
                          </p:cTn>
                        </p:par>
                        <p:par>
                          <p:cTn id="174" fill="hold">
                            <p:stCondLst>
                              <p:cond delay="21770"/>
                            </p:stCondLst>
                            <p:childTnLst>
                              <p:par>
                                <p:cTn id="175" presetID="10" presetClass="entr" presetSubtype="0" fill="hold" grpId="0" nodeType="afterEffect">
                                  <p:stCondLst>
                                    <p:cond delay="0"/>
                                  </p:stCondLst>
                                  <p:childTnLst>
                                    <p:set>
                                      <p:cBhvr>
                                        <p:cTn id="176" dur="1" fill="hold">
                                          <p:stCondLst>
                                            <p:cond delay="0"/>
                                          </p:stCondLst>
                                        </p:cTn>
                                        <p:tgtEl>
                                          <p:spTgt spid="483"/>
                                        </p:tgtEl>
                                        <p:attrNameLst>
                                          <p:attrName>style.visibility</p:attrName>
                                        </p:attrNameLst>
                                      </p:cBhvr>
                                      <p:to>
                                        <p:strVal val="visible"/>
                                      </p:to>
                                    </p:set>
                                    <p:animEffect transition="in" filter="fade">
                                      <p:cBhvr>
                                        <p:cTn id="177" dur="500"/>
                                        <p:tgtEl>
                                          <p:spTgt spid="483"/>
                                        </p:tgtEl>
                                      </p:cBhvr>
                                    </p:animEffect>
                                  </p:childTnLst>
                                </p:cTn>
                              </p:par>
                              <p:par>
                                <p:cTn id="178" presetID="10" presetClass="entr" presetSubtype="0" fill="hold" nodeType="withEffect">
                                  <p:stCondLst>
                                    <p:cond delay="500"/>
                                  </p:stCondLst>
                                  <p:childTnLst>
                                    <p:set>
                                      <p:cBhvr>
                                        <p:cTn id="179" dur="1" fill="hold">
                                          <p:stCondLst>
                                            <p:cond delay="0"/>
                                          </p:stCondLst>
                                        </p:cTn>
                                        <p:tgtEl>
                                          <p:spTgt spid="433"/>
                                        </p:tgtEl>
                                        <p:attrNameLst>
                                          <p:attrName>style.visibility</p:attrName>
                                        </p:attrNameLst>
                                      </p:cBhvr>
                                      <p:to>
                                        <p:strVal val="visible"/>
                                      </p:to>
                                    </p:set>
                                    <p:animEffect transition="in" filter="fade">
                                      <p:cBhvr>
                                        <p:cTn id="180" dur="500"/>
                                        <p:tgtEl>
                                          <p:spTgt spid="433"/>
                                        </p:tgtEl>
                                      </p:cBhvr>
                                    </p:animEffect>
                                  </p:childTnLst>
                                </p:cTn>
                              </p:par>
                              <p:par>
                                <p:cTn id="181" presetID="10" presetClass="entr" presetSubtype="0" fill="hold" grpId="0" nodeType="withEffect">
                                  <p:stCondLst>
                                    <p:cond delay="500"/>
                                  </p:stCondLst>
                                  <p:childTnLst>
                                    <p:set>
                                      <p:cBhvr>
                                        <p:cTn id="182" dur="1" fill="hold">
                                          <p:stCondLst>
                                            <p:cond delay="0"/>
                                          </p:stCondLst>
                                        </p:cTn>
                                        <p:tgtEl>
                                          <p:spTgt spid="449"/>
                                        </p:tgtEl>
                                        <p:attrNameLst>
                                          <p:attrName>style.visibility</p:attrName>
                                        </p:attrNameLst>
                                      </p:cBhvr>
                                      <p:to>
                                        <p:strVal val="visible"/>
                                      </p:to>
                                    </p:set>
                                    <p:animEffect transition="in" filter="fade">
                                      <p:cBhvr>
                                        <p:cTn id="183" dur="500"/>
                                        <p:tgtEl>
                                          <p:spTgt spid="449"/>
                                        </p:tgtEl>
                                      </p:cBhvr>
                                    </p:animEffect>
                                  </p:childTnLst>
                                </p:cTn>
                              </p:par>
                              <p:par>
                                <p:cTn id="184" presetID="10" presetClass="entr" presetSubtype="0" fill="hold" grpId="0" nodeType="withEffect">
                                  <p:stCondLst>
                                    <p:cond delay="500"/>
                                  </p:stCondLst>
                                  <p:childTnLst>
                                    <p:set>
                                      <p:cBhvr>
                                        <p:cTn id="185" dur="1" fill="hold">
                                          <p:stCondLst>
                                            <p:cond delay="0"/>
                                          </p:stCondLst>
                                        </p:cTn>
                                        <p:tgtEl>
                                          <p:spTgt spid="467"/>
                                        </p:tgtEl>
                                        <p:attrNameLst>
                                          <p:attrName>style.visibility</p:attrName>
                                        </p:attrNameLst>
                                      </p:cBhvr>
                                      <p:to>
                                        <p:strVal val="visible"/>
                                      </p:to>
                                    </p:set>
                                    <p:animEffect transition="in" filter="fade">
                                      <p:cBhvr>
                                        <p:cTn id="186" dur="500"/>
                                        <p:tgtEl>
                                          <p:spTgt spid="467"/>
                                        </p:tgtEl>
                                      </p:cBhvr>
                                    </p:animEffect>
                                  </p:childTnLst>
                                </p:cTn>
                              </p:par>
                            </p:childTnLst>
                          </p:cTn>
                        </p:par>
                        <p:par>
                          <p:cTn id="187" fill="hold">
                            <p:stCondLst>
                              <p:cond delay="22770"/>
                            </p:stCondLst>
                            <p:childTnLst>
                              <p:par>
                                <p:cTn id="188" presetID="10" presetClass="entr" presetSubtype="0" fill="hold" nodeType="afterEffect">
                                  <p:stCondLst>
                                    <p:cond delay="500"/>
                                  </p:stCondLst>
                                  <p:childTnLst>
                                    <p:set>
                                      <p:cBhvr>
                                        <p:cTn id="189" dur="1" fill="hold">
                                          <p:stCondLst>
                                            <p:cond delay="0"/>
                                          </p:stCondLst>
                                        </p:cTn>
                                        <p:tgtEl>
                                          <p:spTgt spid="484"/>
                                        </p:tgtEl>
                                        <p:attrNameLst>
                                          <p:attrName>style.visibility</p:attrName>
                                        </p:attrNameLst>
                                      </p:cBhvr>
                                      <p:to>
                                        <p:strVal val="visible"/>
                                      </p:to>
                                    </p:set>
                                    <p:animEffect transition="in" filter="fade">
                                      <p:cBhvr>
                                        <p:cTn id="190" dur="500"/>
                                        <p:tgtEl>
                                          <p:spTgt spid="484"/>
                                        </p:tgtEl>
                                      </p:cBhvr>
                                    </p:animEffect>
                                  </p:childTnLst>
                                </p:cTn>
                              </p:par>
                              <p:par>
                                <p:cTn id="191" presetID="10" presetClass="entr" presetSubtype="0" fill="hold" grpId="0" nodeType="withEffect">
                                  <p:stCondLst>
                                    <p:cond delay="500"/>
                                  </p:stCondLst>
                                  <p:childTnLst>
                                    <p:set>
                                      <p:cBhvr>
                                        <p:cTn id="192" dur="1" fill="hold">
                                          <p:stCondLst>
                                            <p:cond delay="0"/>
                                          </p:stCondLst>
                                        </p:cTn>
                                        <p:tgtEl>
                                          <p:spTgt spid="498"/>
                                        </p:tgtEl>
                                        <p:attrNameLst>
                                          <p:attrName>style.visibility</p:attrName>
                                        </p:attrNameLst>
                                      </p:cBhvr>
                                      <p:to>
                                        <p:strVal val="visible"/>
                                      </p:to>
                                    </p:set>
                                    <p:animEffect transition="in" filter="fade">
                                      <p:cBhvr>
                                        <p:cTn id="193" dur="500"/>
                                        <p:tgtEl>
                                          <p:spTgt spid="498"/>
                                        </p:tgtEl>
                                      </p:cBhvr>
                                    </p:animEffect>
                                  </p:childTnLst>
                                </p:cTn>
                              </p:par>
                              <p:par>
                                <p:cTn id="194" presetID="10" presetClass="entr" presetSubtype="0" fill="hold" grpId="0" nodeType="withEffect">
                                  <p:stCondLst>
                                    <p:cond delay="500"/>
                                  </p:stCondLst>
                                  <p:childTnLst>
                                    <p:set>
                                      <p:cBhvr>
                                        <p:cTn id="195" dur="1" fill="hold">
                                          <p:stCondLst>
                                            <p:cond delay="0"/>
                                          </p:stCondLst>
                                        </p:cTn>
                                        <p:tgtEl>
                                          <p:spTgt spid="499"/>
                                        </p:tgtEl>
                                        <p:attrNameLst>
                                          <p:attrName>style.visibility</p:attrName>
                                        </p:attrNameLst>
                                      </p:cBhvr>
                                      <p:to>
                                        <p:strVal val="visible"/>
                                      </p:to>
                                    </p:set>
                                    <p:animEffect transition="in" filter="fade">
                                      <p:cBhvr>
                                        <p:cTn id="196" dur="500"/>
                                        <p:tgtEl>
                                          <p:spTgt spid="499"/>
                                        </p:tgtEl>
                                      </p:cBhvr>
                                    </p:animEffect>
                                  </p:childTnLst>
                                </p:cTn>
                              </p:par>
                            </p:childTnLst>
                          </p:cTn>
                        </p:par>
                        <p:par>
                          <p:cTn id="197" fill="hold">
                            <p:stCondLst>
                              <p:cond delay="23770"/>
                            </p:stCondLst>
                            <p:childTnLst>
                              <p:par>
                                <p:cTn id="198" presetID="10" presetClass="entr" presetSubtype="0" fill="hold" nodeType="afterEffect">
                                  <p:stCondLst>
                                    <p:cond delay="500"/>
                                  </p:stCondLst>
                                  <p:childTnLst>
                                    <p:set>
                                      <p:cBhvr>
                                        <p:cTn id="199" dur="1" fill="hold">
                                          <p:stCondLst>
                                            <p:cond delay="0"/>
                                          </p:stCondLst>
                                        </p:cTn>
                                        <p:tgtEl>
                                          <p:spTgt spid="500"/>
                                        </p:tgtEl>
                                        <p:attrNameLst>
                                          <p:attrName>style.visibility</p:attrName>
                                        </p:attrNameLst>
                                      </p:cBhvr>
                                      <p:to>
                                        <p:strVal val="visible"/>
                                      </p:to>
                                    </p:set>
                                    <p:animEffect transition="in" filter="fade">
                                      <p:cBhvr>
                                        <p:cTn id="200" dur="500"/>
                                        <p:tgtEl>
                                          <p:spTgt spid="500"/>
                                        </p:tgtEl>
                                      </p:cBhvr>
                                    </p:animEffect>
                                  </p:childTnLst>
                                </p:cTn>
                              </p:par>
                              <p:par>
                                <p:cTn id="201" presetID="10" presetClass="entr" presetSubtype="0" fill="hold" grpId="0" nodeType="withEffect">
                                  <p:stCondLst>
                                    <p:cond delay="500"/>
                                  </p:stCondLst>
                                  <p:childTnLst>
                                    <p:set>
                                      <p:cBhvr>
                                        <p:cTn id="202" dur="1" fill="hold">
                                          <p:stCondLst>
                                            <p:cond delay="0"/>
                                          </p:stCondLst>
                                        </p:cTn>
                                        <p:tgtEl>
                                          <p:spTgt spid="514"/>
                                        </p:tgtEl>
                                        <p:attrNameLst>
                                          <p:attrName>style.visibility</p:attrName>
                                        </p:attrNameLst>
                                      </p:cBhvr>
                                      <p:to>
                                        <p:strVal val="visible"/>
                                      </p:to>
                                    </p:set>
                                    <p:animEffect transition="in" filter="fade">
                                      <p:cBhvr>
                                        <p:cTn id="203" dur="500"/>
                                        <p:tgtEl>
                                          <p:spTgt spid="514"/>
                                        </p:tgtEl>
                                      </p:cBhvr>
                                    </p:animEffect>
                                  </p:childTnLst>
                                </p:cTn>
                              </p:par>
                              <p:par>
                                <p:cTn id="204" presetID="10" presetClass="entr" presetSubtype="0" fill="hold" grpId="0" nodeType="withEffect">
                                  <p:stCondLst>
                                    <p:cond delay="500"/>
                                  </p:stCondLst>
                                  <p:childTnLst>
                                    <p:set>
                                      <p:cBhvr>
                                        <p:cTn id="205" dur="1" fill="hold">
                                          <p:stCondLst>
                                            <p:cond delay="0"/>
                                          </p:stCondLst>
                                        </p:cTn>
                                        <p:tgtEl>
                                          <p:spTgt spid="515"/>
                                        </p:tgtEl>
                                        <p:attrNameLst>
                                          <p:attrName>style.visibility</p:attrName>
                                        </p:attrNameLst>
                                      </p:cBhvr>
                                      <p:to>
                                        <p:strVal val="visible"/>
                                      </p:to>
                                    </p:set>
                                    <p:animEffect transition="in" filter="fade">
                                      <p:cBhvr>
                                        <p:cTn id="206"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20" grpId="0" animBg="1"/>
      <p:bldP spid="321" grpId="0" animBg="1"/>
      <p:bldP spid="322" grpId="0" animBg="1"/>
      <p:bldP spid="323" grpId="0"/>
      <p:bldP spid="324" grpId="0"/>
      <p:bldP spid="325" grpId="0"/>
      <p:bldP spid="326" grpId="0"/>
      <p:bldP spid="332" grpId="0" animBg="1"/>
      <p:bldP spid="333" grpId="0" animBg="1"/>
      <p:bldP spid="363" grpId="0"/>
      <p:bldP spid="364" grpId="0"/>
      <p:bldP spid="365" grpId="0"/>
      <p:bldP spid="380" grpId="0"/>
      <p:bldP spid="381" grpId="0"/>
      <p:bldP spid="382" grpId="0"/>
      <p:bldP spid="397" grpId="0"/>
      <p:bldP spid="398" grpId="0"/>
      <p:bldP spid="401" grpId="0" animBg="1"/>
      <p:bldP spid="402" grpId="0" animBg="1"/>
      <p:bldP spid="410" grpId="0" animBg="1"/>
      <p:bldP spid="411" grpId="0" animBg="1"/>
      <p:bldP spid="417" grpId="0" animBg="1"/>
      <p:bldP spid="418" grpId="0" animBg="1"/>
      <p:bldP spid="447" grpId="0" animBg="1"/>
      <p:bldP spid="448" grpId="0"/>
      <p:bldP spid="449" grpId="0"/>
      <p:bldP spid="450" grpId="0"/>
      <p:bldP spid="465" grpId="0"/>
      <p:bldP spid="466" grpId="0"/>
      <p:bldP spid="467" grpId="0"/>
      <p:bldP spid="482" grpId="0"/>
      <p:bldP spid="483" grpId="0"/>
      <p:bldP spid="498" grpId="0"/>
      <p:bldP spid="499" grpId="0"/>
      <p:bldP spid="514" grpId="0"/>
      <p:bldP spid="5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9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SYNONYMS AND </a:t>
            </a:r>
            <a:br>
              <a:rPr lang="en-US" sz="9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br>
            <a:r>
              <a:rPr lang="en-US" sz="9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 SUPPORT </a:t>
            </a: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r>
              <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S</a:t>
            </a:r>
            <a:endParaRPr lang="en-US" sz="4800"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7875370" cy="899665"/>
          </a:xfrm>
        </p:spPr>
        <p:txBody>
          <a:bodyPr/>
          <a:lstStyle/>
          <a:p>
            <a:r>
              <a:rPr lang="en-US" sz="4400" dirty="0"/>
              <a:t>Build first-class search experiences within your web apps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4.2</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9" name="Group 398"/>
          <p:cNvGrpSpPr/>
          <p:nvPr/>
        </p:nvGrpSpPr>
        <p:grpSpPr>
          <a:xfrm>
            <a:off x="2855580" y="1817543"/>
            <a:ext cx="1873062" cy="1432920"/>
            <a:chOff x="2331433" y="3147790"/>
            <a:chExt cx="927809" cy="694770"/>
          </a:xfrm>
          <a:solidFill>
            <a:srgbClr val="107C10"/>
          </a:solidFill>
        </p:grpSpPr>
        <p:sp>
          <p:nvSpPr>
            <p:cNvPr id="400" name="Rectangle 399"/>
            <p:cNvSpPr/>
            <p:nvPr/>
          </p:nvSpPr>
          <p:spPr>
            <a:xfrm>
              <a:off x="2331433" y="3229764"/>
              <a:ext cx="927809" cy="61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STORE </a:t>
              </a:r>
            </a:p>
          </p:txBody>
        </p:sp>
        <p:sp>
          <p:nvSpPr>
            <p:cNvPr id="40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09" name="Rectangle 408"/>
          <p:cNvSpPr/>
          <p:nvPr/>
        </p:nvSpPr>
        <p:spPr>
          <a:xfrm>
            <a:off x="2855578" y="1838304"/>
            <a:ext cx="1701013" cy="1445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16" name="Group 4"/>
          <p:cNvGrpSpPr>
            <a:grpSpLocks noChangeAspect="1"/>
          </p:cNvGrpSpPr>
          <p:nvPr/>
        </p:nvGrpSpPr>
        <p:grpSpPr bwMode="auto">
          <a:xfrm flipH="1">
            <a:off x="2970878" y="2259966"/>
            <a:ext cx="590270" cy="342008"/>
            <a:chOff x="2474" y="-1113"/>
            <a:chExt cx="1253" cy="726"/>
          </a:xfrm>
          <a:solidFill>
            <a:schemeClr val="accent2"/>
          </a:solidFill>
        </p:grpSpPr>
        <p:sp>
          <p:nvSpPr>
            <p:cNvPr id="517" name="Freeform 5"/>
            <p:cNvSpPr>
              <a:spLocks noEditPoints="1"/>
            </p:cNvSpPr>
            <p:nvPr/>
          </p:nvSpPr>
          <p:spPr bwMode="auto">
            <a:xfrm>
              <a:off x="2474"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8" name="Freeform 6"/>
            <p:cNvSpPr>
              <a:spLocks noEditPoints="1"/>
            </p:cNvSpPr>
            <p:nvPr/>
          </p:nvSpPr>
          <p:spPr bwMode="auto">
            <a:xfrm>
              <a:off x="3247" y="-870"/>
              <a:ext cx="480" cy="483"/>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9" name="Oval 7"/>
            <p:cNvSpPr>
              <a:spLocks noChangeArrowheads="1"/>
            </p:cNvSpPr>
            <p:nvPr/>
          </p:nvSpPr>
          <p:spPr bwMode="auto">
            <a:xfrm>
              <a:off x="3464"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0" name="Oval 8"/>
            <p:cNvSpPr>
              <a:spLocks noChangeArrowheads="1"/>
            </p:cNvSpPr>
            <p:nvPr/>
          </p:nvSpPr>
          <p:spPr bwMode="auto">
            <a:xfrm>
              <a:off x="2691" y="-654"/>
              <a:ext cx="49" cy="51"/>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1" name="Freeform 9"/>
            <p:cNvSpPr>
              <a:spLocks/>
            </p:cNvSpPr>
            <p:nvPr/>
          </p:nvSpPr>
          <p:spPr bwMode="auto">
            <a:xfrm>
              <a:off x="2699" y="-1113"/>
              <a:ext cx="328" cy="499"/>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2" name="Freeform 10"/>
            <p:cNvSpPr>
              <a:spLocks noEditPoints="1"/>
            </p:cNvSpPr>
            <p:nvPr/>
          </p:nvSpPr>
          <p:spPr bwMode="auto">
            <a:xfrm>
              <a:off x="2847" y="-943"/>
              <a:ext cx="666" cy="394"/>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3" name="Line 11"/>
            <p:cNvSpPr>
              <a:spLocks noChangeShapeType="1"/>
            </p:cNvSpPr>
            <p:nvPr/>
          </p:nvSpPr>
          <p:spPr bwMode="auto">
            <a:xfrm>
              <a:off x="3266" y="-962"/>
              <a:ext cx="0" cy="0"/>
            </a:xfrm>
            <a:prstGeom prst="line">
              <a:avLst/>
            </a:prstGeom>
            <a:grp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4" name="Freeform 12"/>
            <p:cNvSpPr>
              <a:spLocks/>
            </p:cNvSpPr>
            <p:nvPr/>
          </p:nvSpPr>
          <p:spPr bwMode="auto">
            <a:xfrm>
              <a:off x="3134" y="-978"/>
              <a:ext cx="148" cy="429"/>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5" name="Freeform 13"/>
            <p:cNvSpPr>
              <a:spLocks/>
            </p:cNvSpPr>
            <p:nvPr/>
          </p:nvSpPr>
          <p:spPr bwMode="auto">
            <a:xfrm>
              <a:off x="3161" y="-1018"/>
              <a:ext cx="212" cy="6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6" name="Oval 14"/>
            <p:cNvSpPr>
              <a:spLocks noChangeArrowheads="1"/>
            </p:cNvSpPr>
            <p:nvPr/>
          </p:nvSpPr>
          <p:spPr bwMode="auto">
            <a:xfrm>
              <a:off x="3091" y="-622"/>
              <a:ext cx="116" cy="116"/>
            </a:xfrm>
            <a:prstGeom prst="ellipse">
              <a:avLst/>
            </a:pr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7" name="Freeform 15"/>
            <p:cNvSpPr>
              <a:spLocks/>
            </p:cNvSpPr>
            <p:nvPr/>
          </p:nvSpPr>
          <p:spPr bwMode="auto">
            <a:xfrm>
              <a:off x="3097" y="-705"/>
              <a:ext cx="94" cy="275"/>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8" name="Freeform 16"/>
            <p:cNvSpPr>
              <a:spLocks/>
            </p:cNvSpPr>
            <p:nvPr/>
          </p:nvSpPr>
          <p:spPr bwMode="auto">
            <a:xfrm>
              <a:off x="3129" y="-460"/>
              <a:ext cx="94" cy="30"/>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9" name="Freeform 17"/>
            <p:cNvSpPr>
              <a:spLocks/>
            </p:cNvSpPr>
            <p:nvPr/>
          </p:nvSpPr>
          <p:spPr bwMode="auto">
            <a:xfrm>
              <a:off x="3064" y="-705"/>
              <a:ext cx="94" cy="29"/>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30" name="Group 529"/>
          <p:cNvGrpSpPr/>
          <p:nvPr/>
        </p:nvGrpSpPr>
        <p:grpSpPr>
          <a:xfrm>
            <a:off x="4299677" y="2161085"/>
            <a:ext cx="263702" cy="354560"/>
            <a:chOff x="6748671" y="2634245"/>
            <a:chExt cx="173935" cy="227691"/>
          </a:xfrm>
        </p:grpSpPr>
        <p:cxnSp>
          <p:nvCxnSpPr>
            <p:cNvPr id="531" name="Straight Connector 53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5" name="Rectangle 534"/>
          <p:cNvSpPr/>
          <p:nvPr/>
        </p:nvSpPr>
        <p:spPr>
          <a:xfrm>
            <a:off x="5493532" y="4322674"/>
            <a:ext cx="1891753" cy="1561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6" name="Rectangle 535"/>
          <p:cNvSpPr/>
          <p:nvPr/>
        </p:nvSpPr>
        <p:spPr>
          <a:xfrm>
            <a:off x="5573182" y="4496147"/>
            <a:ext cx="1737754" cy="1301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SEARCH RESULTS </a:t>
            </a:r>
          </a:p>
        </p:txBody>
      </p:sp>
      <p:grpSp>
        <p:nvGrpSpPr>
          <p:cNvPr id="537" name="Group 536"/>
          <p:cNvGrpSpPr/>
          <p:nvPr/>
        </p:nvGrpSpPr>
        <p:grpSpPr>
          <a:xfrm>
            <a:off x="2943569" y="2695307"/>
            <a:ext cx="617822" cy="357972"/>
            <a:chOff x="7297079" y="3484325"/>
            <a:chExt cx="860577" cy="498627"/>
          </a:xfrm>
          <a:solidFill>
            <a:schemeClr val="accent1"/>
          </a:solidFill>
        </p:grpSpPr>
        <p:sp>
          <p:nvSpPr>
            <p:cNvPr id="538"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9"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0" name="Oval 7"/>
            <p:cNvSpPr>
              <a:spLocks noChangeArrowheads="1"/>
            </p:cNvSpPr>
            <p:nvPr/>
          </p:nvSpPr>
          <p:spPr bwMode="auto">
            <a:xfrm flipH="1">
              <a:off x="7444057"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1" name="Oval 8"/>
            <p:cNvSpPr>
              <a:spLocks noChangeArrowheads="1"/>
            </p:cNvSpPr>
            <p:nvPr/>
          </p:nvSpPr>
          <p:spPr bwMode="auto">
            <a:xfrm flipH="1">
              <a:off x="7974964" y="3799573"/>
              <a:ext cx="33654" cy="35028"/>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2"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3"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4" name="Line 11"/>
            <p:cNvSpPr>
              <a:spLocks noChangeShapeType="1"/>
            </p:cNvSpPr>
            <p:nvPr/>
          </p:nvSpPr>
          <p:spPr bwMode="auto">
            <a:xfrm flipH="1">
              <a:off x="7613700" y="3588034"/>
              <a:ext cx="0" cy="0"/>
            </a:xfrm>
            <a:prstGeom prst="line">
              <a:avLst/>
            </a:prstGeom>
            <a:grpFill/>
            <a:ln w="3175"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6"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7" name="Oval 14"/>
            <p:cNvSpPr>
              <a:spLocks noChangeArrowheads="1"/>
            </p:cNvSpPr>
            <p:nvPr/>
          </p:nvSpPr>
          <p:spPr bwMode="auto">
            <a:xfrm flipH="1">
              <a:off x="7654222" y="3821551"/>
              <a:ext cx="79670" cy="79670"/>
            </a:xfrm>
            <a:prstGeom prst="ellipse">
              <a:avLst/>
            </a:pr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8"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9"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0"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51" name="Rectangle 550"/>
          <p:cNvSpPr/>
          <p:nvPr/>
        </p:nvSpPr>
        <p:spPr bwMode="auto">
          <a:xfrm>
            <a:off x="7249136" y="4370456"/>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52" name="Group 551"/>
          <p:cNvGrpSpPr/>
          <p:nvPr/>
        </p:nvGrpSpPr>
        <p:grpSpPr>
          <a:xfrm>
            <a:off x="3605019" y="2248043"/>
            <a:ext cx="596049" cy="345357"/>
            <a:chOff x="7297079" y="3484325"/>
            <a:chExt cx="860577" cy="498627"/>
          </a:xfrm>
          <a:solidFill>
            <a:schemeClr val="accent3"/>
          </a:solidFill>
        </p:grpSpPr>
        <p:sp>
          <p:nvSpPr>
            <p:cNvPr id="553"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4"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Oval 7"/>
            <p:cNvSpPr>
              <a:spLocks noChangeArrowheads="1"/>
            </p:cNvSpPr>
            <p:nvPr/>
          </p:nvSpPr>
          <p:spPr bwMode="auto">
            <a:xfrm flipH="1">
              <a:off x="7444057"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6" name="Oval 8"/>
            <p:cNvSpPr>
              <a:spLocks noChangeArrowheads="1"/>
            </p:cNvSpPr>
            <p:nvPr/>
          </p:nvSpPr>
          <p:spPr bwMode="auto">
            <a:xfrm flipH="1">
              <a:off x="7974964" y="3799573"/>
              <a:ext cx="33654" cy="35028"/>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7"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8"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9" name="Line 11"/>
            <p:cNvSpPr>
              <a:spLocks noChangeShapeType="1"/>
            </p:cNvSpPr>
            <p:nvPr/>
          </p:nvSpPr>
          <p:spPr bwMode="auto">
            <a:xfrm flipH="1">
              <a:off x="7613700" y="3588034"/>
              <a:ext cx="0" cy="0"/>
            </a:xfrm>
            <a:prstGeom prst="line">
              <a:avLst/>
            </a:prstGeom>
            <a:grpFill/>
            <a:ln w="3175" cap="rnd">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0"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1"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2" name="Oval 14"/>
            <p:cNvSpPr>
              <a:spLocks noChangeArrowheads="1"/>
            </p:cNvSpPr>
            <p:nvPr/>
          </p:nvSpPr>
          <p:spPr bwMode="auto">
            <a:xfrm flipH="1">
              <a:off x="7654222" y="3821551"/>
              <a:ext cx="79670" cy="79670"/>
            </a:xfrm>
            <a:prstGeom prst="ellipse">
              <a:avLst/>
            </a:pr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 name="Group 565"/>
          <p:cNvGrpSpPr/>
          <p:nvPr/>
        </p:nvGrpSpPr>
        <p:grpSpPr>
          <a:xfrm>
            <a:off x="3611816" y="2698102"/>
            <a:ext cx="597880" cy="346418"/>
            <a:chOff x="7297079" y="3484325"/>
            <a:chExt cx="860577" cy="498627"/>
          </a:xfrm>
          <a:solidFill>
            <a:srgbClr val="7030A0"/>
          </a:solidFill>
        </p:grpSpPr>
        <p:sp>
          <p:nvSpPr>
            <p:cNvPr id="567"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8"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9" name="Oval 7"/>
            <p:cNvSpPr>
              <a:spLocks noChangeArrowheads="1"/>
            </p:cNvSpPr>
            <p:nvPr/>
          </p:nvSpPr>
          <p:spPr bwMode="auto">
            <a:xfrm flipH="1">
              <a:off x="7444057"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0" name="Oval 8"/>
            <p:cNvSpPr>
              <a:spLocks noChangeArrowheads="1"/>
            </p:cNvSpPr>
            <p:nvPr/>
          </p:nvSpPr>
          <p:spPr bwMode="auto">
            <a:xfrm flipH="1">
              <a:off x="7974964" y="3799573"/>
              <a:ext cx="33654" cy="35028"/>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1"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2"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3" name="Line 11"/>
            <p:cNvSpPr>
              <a:spLocks noChangeShapeType="1"/>
            </p:cNvSpPr>
            <p:nvPr/>
          </p:nvSpPr>
          <p:spPr bwMode="auto">
            <a:xfrm flipH="1">
              <a:off x="7613700" y="3588034"/>
              <a:ext cx="0" cy="0"/>
            </a:xfrm>
            <a:prstGeom prst="line">
              <a:avLst/>
            </a:prstGeom>
            <a:grpFill/>
            <a:ln w="3175" cap="rnd">
              <a:solidFill>
                <a:srgbClr val="7030A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4"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5"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6" name="Oval 14"/>
            <p:cNvSpPr>
              <a:spLocks noChangeArrowheads="1"/>
            </p:cNvSpPr>
            <p:nvPr/>
          </p:nvSpPr>
          <p:spPr bwMode="auto">
            <a:xfrm flipH="1">
              <a:off x="7654222" y="3821551"/>
              <a:ext cx="79670" cy="79670"/>
            </a:xfrm>
            <a:prstGeom prst="ellipse">
              <a:avLst/>
            </a:pr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7"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8"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9"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7030A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80" name="Group 579"/>
          <p:cNvGrpSpPr/>
          <p:nvPr/>
        </p:nvGrpSpPr>
        <p:grpSpPr>
          <a:xfrm>
            <a:off x="4292889" y="2608657"/>
            <a:ext cx="263702" cy="354560"/>
            <a:chOff x="6748671" y="2634245"/>
            <a:chExt cx="173935" cy="227691"/>
          </a:xfrm>
        </p:grpSpPr>
        <p:cxnSp>
          <p:nvCxnSpPr>
            <p:cNvPr id="581" name="Straight Connector 5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5" name="Straight Connector 584"/>
          <p:cNvCxnSpPr/>
          <p:nvPr/>
        </p:nvCxnSpPr>
        <p:spPr>
          <a:xfrm flipH="1">
            <a:off x="3792111" y="3331770"/>
            <a:ext cx="1" cy="613279"/>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6" name="Group 585"/>
          <p:cNvGrpSpPr/>
          <p:nvPr/>
        </p:nvGrpSpPr>
        <p:grpSpPr>
          <a:xfrm>
            <a:off x="2854440" y="4077906"/>
            <a:ext cx="1874201" cy="592259"/>
            <a:chOff x="2854440" y="3829771"/>
            <a:chExt cx="1874201" cy="592259"/>
          </a:xfrm>
        </p:grpSpPr>
        <p:sp>
          <p:nvSpPr>
            <p:cNvPr id="587" name="Rectangle 586"/>
            <p:cNvSpPr/>
            <p:nvPr/>
          </p:nvSpPr>
          <p:spPr bwMode="auto">
            <a:xfrm>
              <a:off x="2854440" y="3829771"/>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588" name="Rectangle 587"/>
            <p:cNvSpPr/>
            <p:nvPr/>
          </p:nvSpPr>
          <p:spPr>
            <a:xfrm>
              <a:off x="2916439" y="4061041"/>
              <a:ext cx="1763882" cy="30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589" name="Rectangle 588"/>
            <p:cNvSpPr/>
            <p:nvPr/>
          </p:nvSpPr>
          <p:spPr bwMode="auto">
            <a:xfrm>
              <a:off x="4610041" y="3865815"/>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0" name="Group 589"/>
          <p:cNvGrpSpPr/>
          <p:nvPr/>
        </p:nvGrpSpPr>
        <p:grpSpPr>
          <a:xfrm>
            <a:off x="2854440" y="4765586"/>
            <a:ext cx="1874201" cy="592259"/>
            <a:chOff x="2854440" y="4517451"/>
            <a:chExt cx="1874201" cy="592259"/>
          </a:xfrm>
        </p:grpSpPr>
        <p:sp>
          <p:nvSpPr>
            <p:cNvPr id="591" name="Rectangle 590"/>
            <p:cNvSpPr/>
            <p:nvPr/>
          </p:nvSpPr>
          <p:spPr bwMode="auto">
            <a:xfrm>
              <a:off x="2854440" y="4517451"/>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592" name="Rectangle 591"/>
            <p:cNvSpPr/>
            <p:nvPr/>
          </p:nvSpPr>
          <p:spPr>
            <a:xfrm>
              <a:off x="2916440" y="4748720"/>
              <a:ext cx="1763880" cy="29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593" name="Rectangle 592"/>
            <p:cNvSpPr/>
            <p:nvPr/>
          </p:nvSpPr>
          <p:spPr bwMode="auto">
            <a:xfrm>
              <a:off x="4610041" y="4553495"/>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94" name="Group 593"/>
          <p:cNvGrpSpPr/>
          <p:nvPr/>
        </p:nvGrpSpPr>
        <p:grpSpPr>
          <a:xfrm>
            <a:off x="2855542" y="5465149"/>
            <a:ext cx="1874201" cy="592259"/>
            <a:chOff x="2855542" y="5217014"/>
            <a:chExt cx="1874201" cy="592259"/>
          </a:xfrm>
        </p:grpSpPr>
        <p:sp>
          <p:nvSpPr>
            <p:cNvPr id="595" name="Rectangle 594"/>
            <p:cNvSpPr/>
            <p:nvPr/>
          </p:nvSpPr>
          <p:spPr bwMode="auto">
            <a:xfrm>
              <a:off x="2855542" y="5217014"/>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596" name="Rectangle 595"/>
            <p:cNvSpPr/>
            <p:nvPr/>
          </p:nvSpPr>
          <p:spPr>
            <a:xfrm>
              <a:off x="2915155" y="5448284"/>
              <a:ext cx="1768654" cy="30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597" name="Rectangle 596"/>
            <p:cNvSpPr/>
            <p:nvPr/>
          </p:nvSpPr>
          <p:spPr bwMode="auto">
            <a:xfrm>
              <a:off x="4611143" y="5253058"/>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98" name="Rectangle 597"/>
          <p:cNvSpPr/>
          <p:nvPr/>
        </p:nvSpPr>
        <p:spPr>
          <a:xfrm>
            <a:off x="2916440" y="4309176"/>
            <a:ext cx="1763880" cy="30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ruby cycle</a:t>
            </a:r>
          </a:p>
        </p:txBody>
      </p:sp>
      <p:sp>
        <p:nvSpPr>
          <p:cNvPr id="599" name="Rectangle 598"/>
          <p:cNvSpPr/>
          <p:nvPr/>
        </p:nvSpPr>
        <p:spPr>
          <a:xfrm>
            <a:off x="2915155" y="4996855"/>
            <a:ext cx="1758188" cy="29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crimson two-wheeler</a:t>
            </a:r>
          </a:p>
        </p:txBody>
      </p:sp>
      <p:sp>
        <p:nvSpPr>
          <p:cNvPr id="600" name="Rectangle 599"/>
          <p:cNvSpPr/>
          <p:nvPr/>
        </p:nvSpPr>
        <p:spPr>
          <a:xfrm>
            <a:off x="2915155" y="5696419"/>
            <a:ext cx="1765165" cy="306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red bike </a:t>
            </a:r>
          </a:p>
        </p:txBody>
      </p:sp>
      <p:cxnSp>
        <p:nvCxnSpPr>
          <p:cNvPr id="601" name="Straight Connector 600"/>
          <p:cNvCxnSpPr/>
          <p:nvPr/>
        </p:nvCxnSpPr>
        <p:spPr>
          <a:xfrm flipV="1">
            <a:off x="4845079" y="5095104"/>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flipV="1">
            <a:off x="4843131" y="5717329"/>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flipV="1">
            <a:off x="4843131" y="4503832"/>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04" name="Group 603"/>
          <p:cNvGrpSpPr/>
          <p:nvPr/>
        </p:nvGrpSpPr>
        <p:grpSpPr>
          <a:xfrm>
            <a:off x="5692225" y="4803930"/>
            <a:ext cx="1453951" cy="842434"/>
            <a:chOff x="7297079" y="3484325"/>
            <a:chExt cx="860577" cy="498627"/>
          </a:xfrm>
          <a:solidFill>
            <a:srgbClr val="C00000"/>
          </a:solidFill>
        </p:grpSpPr>
        <p:sp>
          <p:nvSpPr>
            <p:cNvPr id="605"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6"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7" name="Oval 7"/>
            <p:cNvSpPr>
              <a:spLocks noChangeArrowheads="1"/>
            </p:cNvSpPr>
            <p:nvPr/>
          </p:nvSpPr>
          <p:spPr bwMode="auto">
            <a:xfrm flipH="1">
              <a:off x="7444057" y="3799573"/>
              <a:ext cx="33654" cy="35028"/>
            </a:xfrm>
            <a:prstGeom prst="ellipse">
              <a:avLst/>
            </a:pr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8" name="Oval 8"/>
            <p:cNvSpPr>
              <a:spLocks noChangeArrowheads="1"/>
            </p:cNvSpPr>
            <p:nvPr/>
          </p:nvSpPr>
          <p:spPr bwMode="auto">
            <a:xfrm flipH="1">
              <a:off x="7974964" y="3799573"/>
              <a:ext cx="33654" cy="35028"/>
            </a:xfrm>
            <a:prstGeom prst="ellipse">
              <a:avLst/>
            </a:pr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9"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0"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1" name="Line 11"/>
            <p:cNvSpPr>
              <a:spLocks noChangeShapeType="1"/>
            </p:cNvSpPr>
            <p:nvPr/>
          </p:nvSpPr>
          <p:spPr bwMode="auto">
            <a:xfrm flipH="1">
              <a:off x="7613700" y="3588034"/>
              <a:ext cx="0" cy="0"/>
            </a:xfrm>
            <a:prstGeom prst="line">
              <a:avLst/>
            </a:prstGeom>
            <a:grpFill/>
            <a:ln w="3175" cap="rnd">
              <a:solidFill>
                <a:srgbClr val="C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2"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3"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4" name="Oval 14"/>
            <p:cNvSpPr>
              <a:spLocks noChangeArrowheads="1"/>
            </p:cNvSpPr>
            <p:nvPr/>
          </p:nvSpPr>
          <p:spPr bwMode="auto">
            <a:xfrm flipH="1">
              <a:off x="7654222" y="3821551"/>
              <a:ext cx="79670" cy="79670"/>
            </a:xfrm>
            <a:prstGeom prst="ellipse">
              <a:avLst/>
            </a:pr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5"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6"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7"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C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18" name="Group 617"/>
          <p:cNvGrpSpPr/>
          <p:nvPr/>
        </p:nvGrpSpPr>
        <p:grpSpPr>
          <a:xfrm>
            <a:off x="5454433" y="1813890"/>
            <a:ext cx="1874201" cy="592259"/>
            <a:chOff x="5454433" y="1745794"/>
            <a:chExt cx="1874201" cy="592259"/>
          </a:xfrm>
        </p:grpSpPr>
        <p:sp>
          <p:nvSpPr>
            <p:cNvPr id="619" name="Rectangle 618"/>
            <p:cNvSpPr/>
            <p:nvPr/>
          </p:nvSpPr>
          <p:spPr bwMode="auto">
            <a:xfrm>
              <a:off x="5454433" y="1745794"/>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620" name="Rectangle 619"/>
            <p:cNvSpPr/>
            <p:nvPr/>
          </p:nvSpPr>
          <p:spPr>
            <a:xfrm>
              <a:off x="5512944" y="1977063"/>
              <a:ext cx="1770858" cy="304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621" name="Rectangle 620"/>
            <p:cNvSpPr/>
            <p:nvPr/>
          </p:nvSpPr>
          <p:spPr bwMode="auto">
            <a:xfrm>
              <a:off x="7210034" y="1781838"/>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22" name="Group 621"/>
          <p:cNvGrpSpPr/>
          <p:nvPr/>
        </p:nvGrpSpPr>
        <p:grpSpPr>
          <a:xfrm>
            <a:off x="5454433" y="2501570"/>
            <a:ext cx="1874201" cy="592259"/>
            <a:chOff x="5454433" y="2433474"/>
            <a:chExt cx="1874201" cy="592259"/>
          </a:xfrm>
        </p:grpSpPr>
        <p:sp>
          <p:nvSpPr>
            <p:cNvPr id="623" name="Rectangle 622"/>
            <p:cNvSpPr/>
            <p:nvPr/>
          </p:nvSpPr>
          <p:spPr bwMode="auto">
            <a:xfrm>
              <a:off x="5454433" y="2433474"/>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624" name="Rectangle 623"/>
            <p:cNvSpPr/>
            <p:nvPr/>
          </p:nvSpPr>
          <p:spPr>
            <a:xfrm>
              <a:off x="5512944" y="2664744"/>
              <a:ext cx="1770858" cy="31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625" name="Rectangle 624"/>
            <p:cNvSpPr/>
            <p:nvPr/>
          </p:nvSpPr>
          <p:spPr bwMode="auto">
            <a:xfrm>
              <a:off x="7210034" y="2469518"/>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626" name="Group 625"/>
          <p:cNvGrpSpPr/>
          <p:nvPr/>
        </p:nvGrpSpPr>
        <p:grpSpPr>
          <a:xfrm>
            <a:off x="5455535" y="3201133"/>
            <a:ext cx="1874201" cy="592259"/>
            <a:chOff x="5455535" y="3133037"/>
            <a:chExt cx="1874201" cy="592259"/>
          </a:xfrm>
        </p:grpSpPr>
        <p:sp>
          <p:nvSpPr>
            <p:cNvPr id="627" name="Rectangle 626"/>
            <p:cNvSpPr/>
            <p:nvPr/>
          </p:nvSpPr>
          <p:spPr bwMode="auto">
            <a:xfrm>
              <a:off x="5455535" y="3133037"/>
              <a:ext cx="1874201" cy="5922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a:lnSpc>
                  <a:spcPct val="90000"/>
                </a:lnSpc>
                <a:buSzPct val="115000"/>
                <a:defRPr/>
              </a:pPr>
              <a:r>
                <a:rPr lang="en-US" sz="900" spc="5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SEARCH FUNCTION</a:t>
              </a:r>
            </a:p>
          </p:txBody>
        </p:sp>
        <p:sp>
          <p:nvSpPr>
            <p:cNvPr id="628" name="Rectangle 627"/>
            <p:cNvSpPr/>
            <p:nvPr/>
          </p:nvSpPr>
          <p:spPr>
            <a:xfrm>
              <a:off x="5515148" y="3364306"/>
              <a:ext cx="1768654" cy="307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ysClr val="windowText" lastClr="000000"/>
                </a:solidFill>
                <a:effectLst/>
                <a:uLnTx/>
                <a:uFillTx/>
              </a:endParaRPr>
            </a:p>
          </p:txBody>
        </p:sp>
        <p:sp>
          <p:nvSpPr>
            <p:cNvPr id="629" name="Rectangle 628"/>
            <p:cNvSpPr/>
            <p:nvPr/>
          </p:nvSpPr>
          <p:spPr bwMode="auto">
            <a:xfrm>
              <a:off x="7211136" y="3169081"/>
              <a:ext cx="73767" cy="723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630" name="Rectangle 629"/>
          <p:cNvSpPr/>
          <p:nvPr/>
        </p:nvSpPr>
        <p:spPr>
          <a:xfrm>
            <a:off x="5512945" y="2043690"/>
            <a:ext cx="1770856" cy="305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defRPr/>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GREENBIKE</a:t>
            </a:r>
          </a:p>
        </p:txBody>
      </p:sp>
      <p:sp>
        <p:nvSpPr>
          <p:cNvPr id="631" name="Rectangle 630"/>
          <p:cNvSpPr/>
          <p:nvPr/>
        </p:nvSpPr>
        <p:spPr>
          <a:xfrm>
            <a:off x="5512944" y="2732839"/>
            <a:ext cx="1770857" cy="307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pPr>
            <a:r>
              <a:rPr lang="en-US" sz="900" spc="70" dirty="0" err="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reen</a:t>
            </a: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 </a:t>
            </a:r>
            <a:r>
              <a:rPr lang="en-US" sz="900" spc="70" dirty="0" err="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ike</a:t>
            </a: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 </a:t>
            </a:r>
          </a:p>
        </p:txBody>
      </p:sp>
      <p:sp>
        <p:nvSpPr>
          <p:cNvPr id="632" name="Rectangle 631"/>
          <p:cNvSpPr/>
          <p:nvPr/>
        </p:nvSpPr>
        <p:spPr>
          <a:xfrm>
            <a:off x="5512944" y="3432401"/>
            <a:ext cx="1770857" cy="307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nSpc>
                <a:spcPct val="90000"/>
              </a:lnSpc>
              <a:buSzPct val="115000"/>
            </a:pPr>
            <a:r>
              <a:rPr lang="en-US" sz="900" spc="70" dirty="0">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need the bike green now</a:t>
            </a:r>
          </a:p>
        </p:txBody>
      </p:sp>
      <p:cxnSp>
        <p:nvCxnSpPr>
          <p:cNvPr id="633" name="Straight Connector 632"/>
          <p:cNvCxnSpPr/>
          <p:nvPr/>
        </p:nvCxnSpPr>
        <p:spPr>
          <a:xfrm>
            <a:off x="4831516" y="2532354"/>
            <a:ext cx="422963" cy="3299"/>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flipV="1">
            <a:off x="7528878" y="2836815"/>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flipV="1">
            <a:off x="7526930" y="3449990"/>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flipV="1">
            <a:off x="7526930" y="2239909"/>
            <a:ext cx="571174" cy="813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7" name="Rectangle 636"/>
          <p:cNvSpPr/>
          <p:nvPr/>
        </p:nvSpPr>
        <p:spPr>
          <a:xfrm>
            <a:off x="8227591" y="2043690"/>
            <a:ext cx="1891753" cy="1561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8" name="Rectangle 637"/>
          <p:cNvSpPr/>
          <p:nvPr/>
        </p:nvSpPr>
        <p:spPr>
          <a:xfrm>
            <a:off x="8307241" y="2217162"/>
            <a:ext cx="1737754" cy="1303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Pct val="115000"/>
              <a:buFontTx/>
              <a:buNone/>
              <a:tabLst/>
              <a:defRPr/>
            </a:pPr>
            <a:r>
              <a:rPr lang="en-US" sz="900" spc="5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SEARCH RESULTS </a:t>
            </a:r>
          </a:p>
        </p:txBody>
      </p:sp>
      <p:sp>
        <p:nvSpPr>
          <p:cNvPr id="639" name="Rectangle 638"/>
          <p:cNvSpPr/>
          <p:nvPr/>
        </p:nvSpPr>
        <p:spPr bwMode="auto">
          <a:xfrm>
            <a:off x="9983195" y="2091472"/>
            <a:ext cx="86061" cy="860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640" name="Group 639"/>
          <p:cNvGrpSpPr/>
          <p:nvPr/>
        </p:nvGrpSpPr>
        <p:grpSpPr>
          <a:xfrm>
            <a:off x="8426284" y="2524946"/>
            <a:ext cx="1453951" cy="842434"/>
            <a:chOff x="7297079" y="3484325"/>
            <a:chExt cx="860577" cy="498627"/>
          </a:xfrm>
          <a:solidFill>
            <a:srgbClr val="00B050"/>
          </a:solidFill>
        </p:grpSpPr>
        <p:sp>
          <p:nvSpPr>
            <p:cNvPr id="641" name="Freeform 5"/>
            <p:cNvSpPr>
              <a:spLocks noEditPoints="1"/>
            </p:cNvSpPr>
            <p:nvPr/>
          </p:nvSpPr>
          <p:spPr bwMode="auto">
            <a:xfrm flipH="1">
              <a:off x="7827986"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6"/>
            <p:cNvSpPr>
              <a:spLocks noEditPoints="1"/>
            </p:cNvSpPr>
            <p:nvPr/>
          </p:nvSpPr>
          <p:spPr bwMode="auto">
            <a:xfrm flipH="1">
              <a:off x="7297079" y="3651221"/>
              <a:ext cx="329670" cy="331731"/>
            </a:xfrm>
            <a:custGeom>
              <a:avLst/>
              <a:gdLst>
                <a:gd name="T0" fmla="*/ 90 w 179"/>
                <a:gd name="T1" fmla="*/ 179 h 179"/>
                <a:gd name="T2" fmla="*/ 0 w 179"/>
                <a:gd name="T3" fmla="*/ 90 h 179"/>
                <a:gd name="T4" fmla="*/ 90 w 179"/>
                <a:gd name="T5" fmla="*/ 0 h 179"/>
                <a:gd name="T6" fmla="*/ 179 w 179"/>
                <a:gd name="T7" fmla="*/ 90 h 179"/>
                <a:gd name="T8" fmla="*/ 90 w 179"/>
                <a:gd name="T9" fmla="*/ 179 h 179"/>
                <a:gd name="T10" fmla="*/ 90 w 179"/>
                <a:gd name="T11" fmla="*/ 14 h 179"/>
                <a:gd name="T12" fmla="*/ 14 w 179"/>
                <a:gd name="T13" fmla="*/ 90 h 179"/>
                <a:gd name="T14" fmla="*/ 90 w 179"/>
                <a:gd name="T15" fmla="*/ 165 h 179"/>
                <a:gd name="T16" fmla="*/ 166 w 179"/>
                <a:gd name="T17" fmla="*/ 90 h 179"/>
                <a:gd name="T18" fmla="*/ 90 w 179"/>
                <a:gd name="T19"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179"/>
                  </a:moveTo>
                  <a:cubicBezTo>
                    <a:pt x="40" y="179"/>
                    <a:pt x="0" y="139"/>
                    <a:pt x="0" y="90"/>
                  </a:cubicBezTo>
                  <a:cubicBezTo>
                    <a:pt x="0" y="40"/>
                    <a:pt x="40" y="0"/>
                    <a:pt x="90" y="0"/>
                  </a:cubicBezTo>
                  <a:cubicBezTo>
                    <a:pt x="139" y="0"/>
                    <a:pt x="179" y="40"/>
                    <a:pt x="179" y="90"/>
                  </a:cubicBezTo>
                  <a:cubicBezTo>
                    <a:pt x="179" y="139"/>
                    <a:pt x="139" y="179"/>
                    <a:pt x="90" y="179"/>
                  </a:cubicBezTo>
                  <a:close/>
                  <a:moveTo>
                    <a:pt x="90" y="14"/>
                  </a:moveTo>
                  <a:cubicBezTo>
                    <a:pt x="48" y="14"/>
                    <a:pt x="14" y="48"/>
                    <a:pt x="14" y="90"/>
                  </a:cubicBezTo>
                  <a:cubicBezTo>
                    <a:pt x="14" y="131"/>
                    <a:pt x="48" y="165"/>
                    <a:pt x="90" y="165"/>
                  </a:cubicBezTo>
                  <a:cubicBezTo>
                    <a:pt x="132" y="165"/>
                    <a:pt x="166" y="131"/>
                    <a:pt x="166" y="90"/>
                  </a:cubicBezTo>
                  <a:cubicBezTo>
                    <a:pt x="166" y="48"/>
                    <a:pt x="132" y="14"/>
                    <a:pt x="90" y="14"/>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7"/>
            <p:cNvSpPr>
              <a:spLocks noChangeArrowheads="1"/>
            </p:cNvSpPr>
            <p:nvPr/>
          </p:nvSpPr>
          <p:spPr bwMode="auto">
            <a:xfrm flipH="1">
              <a:off x="7444057" y="3799573"/>
              <a:ext cx="33654" cy="35028"/>
            </a:xfrm>
            <a:prstGeom prst="ellipse">
              <a:avLst/>
            </a:pr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4" name="Oval 8"/>
            <p:cNvSpPr>
              <a:spLocks noChangeArrowheads="1"/>
            </p:cNvSpPr>
            <p:nvPr/>
          </p:nvSpPr>
          <p:spPr bwMode="auto">
            <a:xfrm flipH="1">
              <a:off x="7974964" y="3799573"/>
              <a:ext cx="33654" cy="35028"/>
            </a:xfrm>
            <a:prstGeom prst="ellipse">
              <a:avLst/>
            </a:pr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5" name="Freeform 9"/>
            <p:cNvSpPr>
              <a:spLocks/>
            </p:cNvSpPr>
            <p:nvPr/>
          </p:nvSpPr>
          <p:spPr bwMode="auto">
            <a:xfrm flipH="1">
              <a:off x="7777848" y="3484325"/>
              <a:ext cx="225275" cy="342720"/>
            </a:xfrm>
            <a:custGeom>
              <a:avLst/>
              <a:gdLst>
                <a:gd name="T0" fmla="*/ 6 w 122"/>
                <a:gd name="T1" fmla="*/ 185 h 185"/>
                <a:gd name="T2" fmla="*/ 2 w 122"/>
                <a:gd name="T3" fmla="*/ 183 h 185"/>
                <a:gd name="T4" fmla="*/ 3 w 122"/>
                <a:gd name="T5" fmla="*/ 176 h 185"/>
                <a:gd name="T6" fmla="*/ 36 w 122"/>
                <a:gd name="T7" fmla="*/ 137 h 185"/>
                <a:gd name="T8" fmla="*/ 73 w 122"/>
                <a:gd name="T9" fmla="*/ 32 h 185"/>
                <a:gd name="T10" fmla="*/ 67 w 122"/>
                <a:gd name="T11" fmla="*/ 19 h 185"/>
                <a:gd name="T12" fmla="*/ 68 w 122"/>
                <a:gd name="T13" fmla="*/ 13 h 185"/>
                <a:gd name="T14" fmla="*/ 79 w 122"/>
                <a:gd name="T15" fmla="*/ 2 h 185"/>
                <a:gd name="T16" fmla="*/ 83 w 122"/>
                <a:gd name="T17" fmla="*/ 0 h 185"/>
                <a:gd name="T18" fmla="*/ 116 w 122"/>
                <a:gd name="T19" fmla="*/ 0 h 185"/>
                <a:gd name="T20" fmla="*/ 122 w 122"/>
                <a:gd name="T21" fmla="*/ 5 h 185"/>
                <a:gd name="T22" fmla="*/ 116 w 122"/>
                <a:gd name="T23" fmla="*/ 11 h 185"/>
                <a:gd name="T24" fmla="*/ 85 w 122"/>
                <a:gd name="T25" fmla="*/ 11 h 185"/>
                <a:gd name="T26" fmla="*/ 78 w 122"/>
                <a:gd name="T27" fmla="*/ 18 h 185"/>
                <a:gd name="T28" fmla="*/ 83 w 122"/>
                <a:gd name="T29" fmla="*/ 30 h 185"/>
                <a:gd name="T30" fmla="*/ 84 w 122"/>
                <a:gd name="T31" fmla="*/ 34 h 185"/>
                <a:gd name="T32" fmla="*/ 46 w 122"/>
                <a:gd name="T33" fmla="*/ 141 h 185"/>
                <a:gd name="T34" fmla="*/ 9 w 122"/>
                <a:gd name="T35" fmla="*/ 184 h 185"/>
                <a:gd name="T36" fmla="*/ 6 w 122"/>
                <a:gd name="T3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85">
                  <a:moveTo>
                    <a:pt x="6" y="185"/>
                  </a:moveTo>
                  <a:cubicBezTo>
                    <a:pt x="4" y="185"/>
                    <a:pt x="3" y="184"/>
                    <a:pt x="2" y="183"/>
                  </a:cubicBezTo>
                  <a:cubicBezTo>
                    <a:pt x="0" y="181"/>
                    <a:pt x="0" y="177"/>
                    <a:pt x="3" y="176"/>
                  </a:cubicBezTo>
                  <a:cubicBezTo>
                    <a:pt x="3" y="175"/>
                    <a:pt x="28" y="156"/>
                    <a:pt x="36" y="137"/>
                  </a:cubicBezTo>
                  <a:cubicBezTo>
                    <a:pt x="44" y="119"/>
                    <a:pt x="69" y="45"/>
                    <a:pt x="73" y="32"/>
                  </a:cubicBezTo>
                  <a:cubicBezTo>
                    <a:pt x="67" y="19"/>
                    <a:pt x="67" y="19"/>
                    <a:pt x="67" y="19"/>
                  </a:cubicBezTo>
                  <a:cubicBezTo>
                    <a:pt x="66" y="17"/>
                    <a:pt x="67" y="14"/>
                    <a:pt x="68" y="13"/>
                  </a:cubicBezTo>
                  <a:cubicBezTo>
                    <a:pt x="79" y="2"/>
                    <a:pt x="79" y="2"/>
                    <a:pt x="79" y="2"/>
                  </a:cubicBezTo>
                  <a:cubicBezTo>
                    <a:pt x="80" y="1"/>
                    <a:pt x="81" y="0"/>
                    <a:pt x="83" y="0"/>
                  </a:cubicBezTo>
                  <a:cubicBezTo>
                    <a:pt x="116" y="0"/>
                    <a:pt x="116" y="0"/>
                    <a:pt x="116" y="0"/>
                  </a:cubicBezTo>
                  <a:cubicBezTo>
                    <a:pt x="119" y="0"/>
                    <a:pt x="122" y="3"/>
                    <a:pt x="122" y="5"/>
                  </a:cubicBezTo>
                  <a:cubicBezTo>
                    <a:pt x="122" y="8"/>
                    <a:pt x="119" y="11"/>
                    <a:pt x="116" y="11"/>
                  </a:cubicBezTo>
                  <a:cubicBezTo>
                    <a:pt x="85" y="11"/>
                    <a:pt x="85" y="11"/>
                    <a:pt x="85" y="11"/>
                  </a:cubicBezTo>
                  <a:cubicBezTo>
                    <a:pt x="78" y="18"/>
                    <a:pt x="78" y="18"/>
                    <a:pt x="78" y="18"/>
                  </a:cubicBezTo>
                  <a:cubicBezTo>
                    <a:pt x="83" y="30"/>
                    <a:pt x="83" y="30"/>
                    <a:pt x="83" y="30"/>
                  </a:cubicBezTo>
                  <a:cubicBezTo>
                    <a:pt x="84" y="31"/>
                    <a:pt x="84" y="33"/>
                    <a:pt x="84" y="34"/>
                  </a:cubicBezTo>
                  <a:cubicBezTo>
                    <a:pt x="82" y="37"/>
                    <a:pt x="54" y="121"/>
                    <a:pt x="46" y="141"/>
                  </a:cubicBezTo>
                  <a:cubicBezTo>
                    <a:pt x="37" y="162"/>
                    <a:pt x="10" y="183"/>
                    <a:pt x="9" y="184"/>
                  </a:cubicBezTo>
                  <a:cubicBezTo>
                    <a:pt x="8" y="184"/>
                    <a:pt x="7" y="185"/>
                    <a:pt x="6" y="185"/>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6" name="Freeform 10"/>
            <p:cNvSpPr>
              <a:spLocks noEditPoints="1"/>
            </p:cNvSpPr>
            <p:nvPr/>
          </p:nvSpPr>
          <p:spPr bwMode="auto">
            <a:xfrm flipH="1">
              <a:off x="7444057" y="3601083"/>
              <a:ext cx="457418" cy="270605"/>
            </a:xfrm>
            <a:custGeom>
              <a:avLst/>
              <a:gdLst>
                <a:gd name="T0" fmla="*/ 298 w 666"/>
                <a:gd name="T1" fmla="*/ 394 h 394"/>
                <a:gd name="T2" fmla="*/ 0 w 666"/>
                <a:gd name="T3" fmla="*/ 60 h 394"/>
                <a:gd name="T4" fmla="*/ 22 w 666"/>
                <a:gd name="T5" fmla="*/ 0 h 394"/>
                <a:gd name="T6" fmla="*/ 416 w 666"/>
                <a:gd name="T7" fmla="*/ 0 h 394"/>
                <a:gd name="T8" fmla="*/ 666 w 666"/>
                <a:gd name="T9" fmla="*/ 324 h 394"/>
                <a:gd name="T10" fmla="*/ 298 w 666"/>
                <a:gd name="T11" fmla="*/ 394 h 394"/>
                <a:gd name="T12" fmla="*/ 32 w 666"/>
                <a:gd name="T13" fmla="*/ 51 h 394"/>
                <a:gd name="T14" fmla="*/ 309 w 666"/>
                <a:gd name="T15" fmla="*/ 364 h 394"/>
                <a:gd name="T16" fmla="*/ 615 w 666"/>
                <a:gd name="T17" fmla="*/ 305 h 394"/>
                <a:gd name="T18" fmla="*/ 403 w 666"/>
                <a:gd name="T19" fmla="*/ 30 h 394"/>
                <a:gd name="T20" fmla="*/ 40 w 666"/>
                <a:gd name="T21" fmla="*/ 30 h 394"/>
                <a:gd name="T22" fmla="*/ 32 w 666"/>
                <a:gd name="T23" fmla="*/ 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394">
                  <a:moveTo>
                    <a:pt x="298" y="394"/>
                  </a:moveTo>
                  <a:lnTo>
                    <a:pt x="0" y="60"/>
                  </a:lnTo>
                  <a:lnTo>
                    <a:pt x="22" y="0"/>
                  </a:lnTo>
                  <a:lnTo>
                    <a:pt x="416" y="0"/>
                  </a:lnTo>
                  <a:lnTo>
                    <a:pt x="666" y="324"/>
                  </a:lnTo>
                  <a:lnTo>
                    <a:pt x="298" y="394"/>
                  </a:lnTo>
                  <a:close/>
                  <a:moveTo>
                    <a:pt x="32" y="51"/>
                  </a:moveTo>
                  <a:lnTo>
                    <a:pt x="309" y="364"/>
                  </a:lnTo>
                  <a:lnTo>
                    <a:pt x="615" y="305"/>
                  </a:lnTo>
                  <a:lnTo>
                    <a:pt x="403" y="30"/>
                  </a:lnTo>
                  <a:lnTo>
                    <a:pt x="40" y="30"/>
                  </a:lnTo>
                  <a:lnTo>
                    <a:pt x="32" y="51"/>
                  </a:ln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7" name="Line 11"/>
            <p:cNvSpPr>
              <a:spLocks noChangeShapeType="1"/>
            </p:cNvSpPr>
            <p:nvPr/>
          </p:nvSpPr>
          <p:spPr bwMode="auto">
            <a:xfrm flipH="1">
              <a:off x="7613700" y="3588034"/>
              <a:ext cx="0" cy="0"/>
            </a:xfrm>
            <a:prstGeom prst="line">
              <a:avLst/>
            </a:prstGeom>
            <a:grpFill/>
            <a:ln w="3175" cap="rnd">
              <a:solidFill>
                <a:srgbClr val="00B05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8" name="Freeform 12"/>
            <p:cNvSpPr>
              <a:spLocks/>
            </p:cNvSpPr>
            <p:nvPr/>
          </p:nvSpPr>
          <p:spPr bwMode="auto">
            <a:xfrm flipH="1">
              <a:off x="7602711" y="3577045"/>
              <a:ext cx="101648" cy="294643"/>
            </a:xfrm>
            <a:custGeom>
              <a:avLst/>
              <a:gdLst>
                <a:gd name="T0" fmla="*/ 6 w 55"/>
                <a:gd name="T1" fmla="*/ 159 h 159"/>
                <a:gd name="T2" fmla="*/ 4 w 55"/>
                <a:gd name="T3" fmla="*/ 158 h 159"/>
                <a:gd name="T4" fmla="*/ 1 w 55"/>
                <a:gd name="T5" fmla="*/ 152 h 159"/>
                <a:gd name="T6" fmla="*/ 44 w 55"/>
                <a:gd name="T7" fmla="*/ 4 h 159"/>
                <a:gd name="T8" fmla="*/ 50 w 55"/>
                <a:gd name="T9" fmla="*/ 1 h 159"/>
                <a:gd name="T10" fmla="*/ 54 w 55"/>
                <a:gd name="T11" fmla="*/ 7 h 159"/>
                <a:gd name="T12" fmla="*/ 11 w 55"/>
                <a:gd name="T13" fmla="*/ 155 h 159"/>
                <a:gd name="T14" fmla="*/ 6 w 55"/>
                <a:gd name="T15" fmla="*/ 15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59">
                  <a:moveTo>
                    <a:pt x="6" y="159"/>
                  </a:moveTo>
                  <a:cubicBezTo>
                    <a:pt x="5" y="159"/>
                    <a:pt x="5" y="159"/>
                    <a:pt x="4" y="158"/>
                  </a:cubicBezTo>
                  <a:cubicBezTo>
                    <a:pt x="2" y="158"/>
                    <a:pt x="0" y="155"/>
                    <a:pt x="1" y="152"/>
                  </a:cubicBezTo>
                  <a:cubicBezTo>
                    <a:pt x="44" y="4"/>
                    <a:pt x="44" y="4"/>
                    <a:pt x="44" y="4"/>
                  </a:cubicBezTo>
                  <a:cubicBezTo>
                    <a:pt x="45" y="2"/>
                    <a:pt x="48" y="0"/>
                    <a:pt x="50" y="1"/>
                  </a:cubicBezTo>
                  <a:cubicBezTo>
                    <a:pt x="53" y="2"/>
                    <a:pt x="55" y="5"/>
                    <a:pt x="54" y="7"/>
                  </a:cubicBezTo>
                  <a:cubicBezTo>
                    <a:pt x="11" y="155"/>
                    <a:pt x="11" y="155"/>
                    <a:pt x="11" y="155"/>
                  </a:cubicBezTo>
                  <a:cubicBezTo>
                    <a:pt x="10" y="157"/>
                    <a:pt x="8" y="159"/>
                    <a:pt x="6" y="159"/>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9" name="Freeform 13"/>
            <p:cNvSpPr>
              <a:spLocks/>
            </p:cNvSpPr>
            <p:nvPr/>
          </p:nvSpPr>
          <p:spPr bwMode="auto">
            <a:xfrm flipH="1">
              <a:off x="7540211" y="3549572"/>
              <a:ext cx="145604" cy="42582"/>
            </a:xfrm>
            <a:custGeom>
              <a:avLst/>
              <a:gdLst>
                <a:gd name="T0" fmla="*/ 0 w 79"/>
                <a:gd name="T1" fmla="*/ 0 h 23"/>
                <a:gd name="T2" fmla="*/ 49 w 79"/>
                <a:gd name="T3" fmla="*/ 23 h 23"/>
                <a:gd name="T4" fmla="*/ 79 w 79"/>
                <a:gd name="T5" fmla="*/ 0 h 23"/>
                <a:gd name="T6" fmla="*/ 0 w 79"/>
                <a:gd name="T7" fmla="*/ 0 h 23"/>
              </a:gdLst>
              <a:ahLst/>
              <a:cxnLst>
                <a:cxn ang="0">
                  <a:pos x="T0" y="T1"/>
                </a:cxn>
                <a:cxn ang="0">
                  <a:pos x="T2" y="T3"/>
                </a:cxn>
                <a:cxn ang="0">
                  <a:pos x="T4" y="T5"/>
                </a:cxn>
                <a:cxn ang="0">
                  <a:pos x="T6" y="T7"/>
                </a:cxn>
              </a:cxnLst>
              <a:rect l="0" t="0" r="r" b="b"/>
              <a:pathLst>
                <a:path w="79" h="23">
                  <a:moveTo>
                    <a:pt x="0" y="0"/>
                  </a:moveTo>
                  <a:cubicBezTo>
                    <a:pt x="8" y="14"/>
                    <a:pt x="33" y="23"/>
                    <a:pt x="49" y="23"/>
                  </a:cubicBezTo>
                  <a:cubicBezTo>
                    <a:pt x="66" y="23"/>
                    <a:pt x="79" y="12"/>
                    <a:pt x="79" y="0"/>
                  </a:cubicBezTo>
                  <a:lnTo>
                    <a:pt x="0" y="0"/>
                  </a:ln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0" name="Oval 14"/>
            <p:cNvSpPr>
              <a:spLocks noChangeArrowheads="1"/>
            </p:cNvSpPr>
            <p:nvPr/>
          </p:nvSpPr>
          <p:spPr bwMode="auto">
            <a:xfrm flipH="1">
              <a:off x="7654222" y="3821551"/>
              <a:ext cx="79670" cy="79670"/>
            </a:xfrm>
            <a:prstGeom prst="ellipse">
              <a:avLst/>
            </a:pr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1" name="Freeform 15"/>
            <p:cNvSpPr>
              <a:spLocks/>
            </p:cNvSpPr>
            <p:nvPr/>
          </p:nvSpPr>
          <p:spPr bwMode="auto">
            <a:xfrm flipH="1">
              <a:off x="7665211" y="3764545"/>
              <a:ext cx="64560" cy="188874"/>
            </a:xfrm>
            <a:custGeom>
              <a:avLst/>
              <a:gdLst>
                <a:gd name="T0" fmla="*/ 29 w 35"/>
                <a:gd name="T1" fmla="*/ 102 h 102"/>
                <a:gd name="T2" fmla="*/ 24 w 35"/>
                <a:gd name="T3" fmla="*/ 98 h 102"/>
                <a:gd name="T4" fmla="*/ 0 w 35"/>
                <a:gd name="T5" fmla="*/ 7 h 102"/>
                <a:gd name="T6" fmla="*/ 4 w 35"/>
                <a:gd name="T7" fmla="*/ 0 h 102"/>
                <a:gd name="T8" fmla="*/ 10 w 35"/>
                <a:gd name="T9" fmla="*/ 4 h 102"/>
                <a:gd name="T10" fmla="*/ 34 w 35"/>
                <a:gd name="T11" fmla="*/ 95 h 102"/>
                <a:gd name="T12" fmla="*/ 31 w 35"/>
                <a:gd name="T13" fmla="*/ 101 h 102"/>
                <a:gd name="T14" fmla="*/ 29 w 35"/>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2">
                  <a:moveTo>
                    <a:pt x="29" y="102"/>
                  </a:moveTo>
                  <a:cubicBezTo>
                    <a:pt x="27" y="102"/>
                    <a:pt x="25" y="100"/>
                    <a:pt x="24" y="98"/>
                  </a:cubicBezTo>
                  <a:cubicBezTo>
                    <a:pt x="0" y="7"/>
                    <a:pt x="0" y="7"/>
                    <a:pt x="0" y="7"/>
                  </a:cubicBezTo>
                  <a:cubicBezTo>
                    <a:pt x="0" y="4"/>
                    <a:pt x="1" y="1"/>
                    <a:pt x="4" y="0"/>
                  </a:cubicBezTo>
                  <a:cubicBezTo>
                    <a:pt x="7" y="0"/>
                    <a:pt x="10" y="1"/>
                    <a:pt x="10" y="4"/>
                  </a:cubicBezTo>
                  <a:cubicBezTo>
                    <a:pt x="34" y="95"/>
                    <a:pt x="34" y="95"/>
                    <a:pt x="34" y="95"/>
                  </a:cubicBezTo>
                  <a:cubicBezTo>
                    <a:pt x="35" y="98"/>
                    <a:pt x="34" y="101"/>
                    <a:pt x="31" y="101"/>
                  </a:cubicBezTo>
                  <a:cubicBezTo>
                    <a:pt x="30" y="101"/>
                    <a:pt x="30" y="102"/>
                    <a:pt x="29" y="102"/>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2" name="Freeform 16"/>
            <p:cNvSpPr>
              <a:spLocks/>
            </p:cNvSpPr>
            <p:nvPr/>
          </p:nvSpPr>
          <p:spPr bwMode="auto">
            <a:xfrm flipH="1">
              <a:off x="7643233" y="3932815"/>
              <a:ext cx="64560" cy="20604"/>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2"/>
                    <a:pt x="2" y="0"/>
                    <a:pt x="5" y="0"/>
                  </a:cubicBezTo>
                  <a:cubicBezTo>
                    <a:pt x="30" y="0"/>
                    <a:pt x="30" y="0"/>
                    <a:pt x="30" y="0"/>
                  </a:cubicBezTo>
                  <a:cubicBezTo>
                    <a:pt x="33" y="0"/>
                    <a:pt x="35" y="2"/>
                    <a:pt x="35" y="5"/>
                  </a:cubicBezTo>
                  <a:cubicBezTo>
                    <a:pt x="35" y="8"/>
                    <a:pt x="33" y="11"/>
                    <a:pt x="30" y="11"/>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3" name="Freeform 17"/>
            <p:cNvSpPr>
              <a:spLocks/>
            </p:cNvSpPr>
            <p:nvPr/>
          </p:nvSpPr>
          <p:spPr bwMode="auto">
            <a:xfrm flipH="1">
              <a:off x="7687876" y="3764545"/>
              <a:ext cx="64560" cy="19918"/>
            </a:xfrm>
            <a:custGeom>
              <a:avLst/>
              <a:gdLst>
                <a:gd name="T0" fmla="*/ 30 w 35"/>
                <a:gd name="T1" fmla="*/ 11 h 11"/>
                <a:gd name="T2" fmla="*/ 5 w 35"/>
                <a:gd name="T3" fmla="*/ 11 h 11"/>
                <a:gd name="T4" fmla="*/ 0 w 35"/>
                <a:gd name="T5" fmla="*/ 5 h 11"/>
                <a:gd name="T6" fmla="*/ 5 w 35"/>
                <a:gd name="T7" fmla="*/ 0 h 11"/>
                <a:gd name="T8" fmla="*/ 30 w 35"/>
                <a:gd name="T9" fmla="*/ 0 h 11"/>
                <a:gd name="T10" fmla="*/ 35 w 35"/>
                <a:gd name="T11" fmla="*/ 5 h 11"/>
                <a:gd name="T12" fmla="*/ 30 w 3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0" y="11"/>
                  </a:moveTo>
                  <a:cubicBezTo>
                    <a:pt x="5" y="11"/>
                    <a:pt x="5" y="11"/>
                    <a:pt x="5" y="11"/>
                  </a:cubicBezTo>
                  <a:cubicBezTo>
                    <a:pt x="2" y="11"/>
                    <a:pt x="0" y="8"/>
                    <a:pt x="0" y="5"/>
                  </a:cubicBezTo>
                  <a:cubicBezTo>
                    <a:pt x="0" y="3"/>
                    <a:pt x="2" y="0"/>
                    <a:pt x="5" y="0"/>
                  </a:cubicBezTo>
                  <a:cubicBezTo>
                    <a:pt x="30" y="0"/>
                    <a:pt x="30" y="0"/>
                    <a:pt x="30" y="0"/>
                  </a:cubicBezTo>
                  <a:cubicBezTo>
                    <a:pt x="33" y="0"/>
                    <a:pt x="35" y="3"/>
                    <a:pt x="35" y="5"/>
                  </a:cubicBezTo>
                  <a:cubicBezTo>
                    <a:pt x="35" y="8"/>
                    <a:pt x="33" y="11"/>
                    <a:pt x="30" y="11"/>
                  </a:cubicBezTo>
                  <a:close/>
                </a:path>
              </a:pathLst>
            </a:custGeom>
            <a:grpFill/>
            <a:ln w="3175">
              <a:solidFill>
                <a:srgbClr val="00B05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56" name="Rectangle 655"/>
          <p:cNvSpPr/>
          <p:nvPr/>
        </p:nvSpPr>
        <p:spPr>
          <a:xfrm>
            <a:off x="5414305" y="6022414"/>
            <a:ext cx="1970980" cy="374904"/>
          </a:xfrm>
          <a:prstGeom prst="rect">
            <a:avLst/>
          </a:prstGeom>
          <a:solidFill>
            <a:srgbClr val="00B294"/>
          </a:solid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SYNONYMS</a:t>
            </a:r>
          </a:p>
        </p:txBody>
      </p:sp>
      <p:sp>
        <p:nvSpPr>
          <p:cNvPr id="657" name="Oval 656"/>
          <p:cNvSpPr/>
          <p:nvPr/>
        </p:nvSpPr>
        <p:spPr>
          <a:xfrm>
            <a:off x="4856936" y="5899535"/>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0" name="Rectangle 659"/>
          <p:cNvSpPr/>
          <p:nvPr/>
        </p:nvSpPr>
        <p:spPr>
          <a:xfrm>
            <a:off x="8159750" y="3832840"/>
            <a:ext cx="2140388" cy="374904"/>
          </a:xfrm>
          <a:prstGeom prst="rect">
            <a:avLst/>
          </a:prstGeom>
          <a:solidFill>
            <a:srgbClr val="00B294"/>
          </a:solidFill>
          <a:ln w="12700">
            <a:noFill/>
          </a:ln>
        </p:spPr>
        <p:txBody>
          <a:bodyPr wrap="square" lIns="18288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LANGUAGE SUPPORT</a:t>
            </a:r>
          </a:p>
        </p:txBody>
      </p:sp>
      <p:sp>
        <p:nvSpPr>
          <p:cNvPr id="661" name="Oval 660"/>
          <p:cNvSpPr/>
          <p:nvPr/>
        </p:nvSpPr>
        <p:spPr>
          <a:xfrm>
            <a:off x="7622325" y="3709961"/>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15128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1" fill="hold" nodeType="afterEffect">
                                  <p:stCondLst>
                                    <p:cond delay="0"/>
                                  </p:stCondLst>
                                  <p:childTnLst>
                                    <p:set>
                                      <p:cBhvr>
                                        <p:cTn id="11" dur="1" fill="hold">
                                          <p:stCondLst>
                                            <p:cond delay="0"/>
                                          </p:stCondLst>
                                        </p:cTn>
                                        <p:tgtEl>
                                          <p:spTgt spid="585"/>
                                        </p:tgtEl>
                                        <p:attrNameLst>
                                          <p:attrName>style.visibility</p:attrName>
                                        </p:attrNameLst>
                                      </p:cBhvr>
                                      <p:to>
                                        <p:strVal val="visible"/>
                                      </p:to>
                                    </p:set>
                                    <p:animEffect transition="in" filter="wipe(up)">
                                      <p:cBhvr>
                                        <p:cTn id="12" dur="500"/>
                                        <p:tgtEl>
                                          <p:spTgt spid="585"/>
                                        </p:tgtEl>
                                      </p:cBhvr>
                                    </p:animEffect>
                                  </p:childTnLst>
                                </p:cTn>
                              </p:par>
                            </p:childTnLst>
                          </p:cTn>
                        </p:par>
                        <p:par>
                          <p:cTn id="13" fill="hold">
                            <p:stCondLst>
                              <p:cond delay="1270"/>
                            </p:stCondLst>
                            <p:childTnLst>
                              <p:par>
                                <p:cTn id="14" presetID="10" presetClass="entr" presetSubtype="0" fill="hold" nodeType="afterEffect">
                                  <p:stCondLst>
                                    <p:cond delay="0"/>
                                  </p:stCondLst>
                                  <p:childTnLst>
                                    <p:set>
                                      <p:cBhvr>
                                        <p:cTn id="15" dur="1" fill="hold">
                                          <p:stCondLst>
                                            <p:cond delay="0"/>
                                          </p:stCondLst>
                                        </p:cTn>
                                        <p:tgtEl>
                                          <p:spTgt spid="586"/>
                                        </p:tgtEl>
                                        <p:attrNameLst>
                                          <p:attrName>style.visibility</p:attrName>
                                        </p:attrNameLst>
                                      </p:cBhvr>
                                      <p:to>
                                        <p:strVal val="visible"/>
                                      </p:to>
                                    </p:set>
                                    <p:animEffect transition="in" filter="fade">
                                      <p:cBhvr>
                                        <p:cTn id="16" dur="500"/>
                                        <p:tgtEl>
                                          <p:spTgt spid="586"/>
                                        </p:tgtEl>
                                      </p:cBhvr>
                                    </p:animEffect>
                                  </p:childTnLst>
                                </p:cTn>
                              </p:par>
                            </p:childTnLst>
                          </p:cTn>
                        </p:par>
                        <p:par>
                          <p:cTn id="17" fill="hold">
                            <p:stCondLst>
                              <p:cond delay="1770"/>
                            </p:stCondLst>
                            <p:childTnLst>
                              <p:par>
                                <p:cTn id="18" presetID="10" presetClass="entr" presetSubtype="0" fill="hold" nodeType="afterEffect">
                                  <p:stCondLst>
                                    <p:cond delay="0"/>
                                  </p:stCondLst>
                                  <p:childTnLst>
                                    <p:set>
                                      <p:cBhvr>
                                        <p:cTn id="19" dur="1" fill="hold">
                                          <p:stCondLst>
                                            <p:cond delay="0"/>
                                          </p:stCondLst>
                                        </p:cTn>
                                        <p:tgtEl>
                                          <p:spTgt spid="590"/>
                                        </p:tgtEl>
                                        <p:attrNameLst>
                                          <p:attrName>style.visibility</p:attrName>
                                        </p:attrNameLst>
                                      </p:cBhvr>
                                      <p:to>
                                        <p:strVal val="visible"/>
                                      </p:to>
                                    </p:set>
                                    <p:animEffect transition="in" filter="fade">
                                      <p:cBhvr>
                                        <p:cTn id="20" dur="500"/>
                                        <p:tgtEl>
                                          <p:spTgt spid="590"/>
                                        </p:tgtEl>
                                      </p:cBhvr>
                                    </p:animEffect>
                                  </p:childTnLst>
                                </p:cTn>
                              </p:par>
                            </p:childTnLst>
                          </p:cTn>
                        </p:par>
                        <p:par>
                          <p:cTn id="21" fill="hold">
                            <p:stCondLst>
                              <p:cond delay="2270"/>
                            </p:stCondLst>
                            <p:childTnLst>
                              <p:par>
                                <p:cTn id="22" presetID="10" presetClass="entr" presetSubtype="0" fill="hold" nodeType="afterEffect">
                                  <p:stCondLst>
                                    <p:cond delay="0"/>
                                  </p:stCondLst>
                                  <p:childTnLst>
                                    <p:set>
                                      <p:cBhvr>
                                        <p:cTn id="23" dur="1" fill="hold">
                                          <p:stCondLst>
                                            <p:cond delay="0"/>
                                          </p:stCondLst>
                                        </p:cTn>
                                        <p:tgtEl>
                                          <p:spTgt spid="594"/>
                                        </p:tgtEl>
                                        <p:attrNameLst>
                                          <p:attrName>style.visibility</p:attrName>
                                        </p:attrNameLst>
                                      </p:cBhvr>
                                      <p:to>
                                        <p:strVal val="visible"/>
                                      </p:to>
                                    </p:set>
                                    <p:animEffect transition="in" filter="fade">
                                      <p:cBhvr>
                                        <p:cTn id="24" dur="500"/>
                                        <p:tgtEl>
                                          <p:spTgt spid="594"/>
                                        </p:tgtEl>
                                      </p:cBhvr>
                                    </p:animEffect>
                                  </p:childTnLst>
                                </p:cTn>
                              </p:par>
                            </p:childTnLst>
                          </p:cTn>
                        </p:par>
                        <p:par>
                          <p:cTn id="25" fill="hold">
                            <p:stCondLst>
                              <p:cond delay="2770"/>
                            </p:stCondLst>
                            <p:childTnLst>
                              <p:par>
                                <p:cTn id="26" presetID="22" presetClass="entr" presetSubtype="8" fill="hold" grpId="0" nodeType="afterEffect">
                                  <p:stCondLst>
                                    <p:cond delay="0"/>
                                  </p:stCondLst>
                                  <p:childTnLst>
                                    <p:set>
                                      <p:cBhvr>
                                        <p:cTn id="27" dur="1" fill="hold">
                                          <p:stCondLst>
                                            <p:cond delay="0"/>
                                          </p:stCondLst>
                                        </p:cTn>
                                        <p:tgtEl>
                                          <p:spTgt spid="598"/>
                                        </p:tgtEl>
                                        <p:attrNameLst>
                                          <p:attrName>style.visibility</p:attrName>
                                        </p:attrNameLst>
                                      </p:cBhvr>
                                      <p:to>
                                        <p:strVal val="visible"/>
                                      </p:to>
                                    </p:set>
                                    <p:animEffect transition="in" filter="wipe(left)">
                                      <p:cBhvr>
                                        <p:cTn id="28" dur="500"/>
                                        <p:tgtEl>
                                          <p:spTgt spid="598"/>
                                        </p:tgtEl>
                                      </p:cBhvr>
                                    </p:animEffect>
                                  </p:childTnLst>
                                </p:cTn>
                              </p:par>
                            </p:childTnLst>
                          </p:cTn>
                        </p:par>
                        <p:par>
                          <p:cTn id="29" fill="hold">
                            <p:stCondLst>
                              <p:cond delay="3270"/>
                            </p:stCondLst>
                            <p:childTnLst>
                              <p:par>
                                <p:cTn id="30" presetID="22" presetClass="entr" presetSubtype="8" fill="hold" grpId="0" nodeType="afterEffect">
                                  <p:stCondLst>
                                    <p:cond delay="0"/>
                                  </p:stCondLst>
                                  <p:childTnLst>
                                    <p:set>
                                      <p:cBhvr>
                                        <p:cTn id="31" dur="1" fill="hold">
                                          <p:stCondLst>
                                            <p:cond delay="0"/>
                                          </p:stCondLst>
                                        </p:cTn>
                                        <p:tgtEl>
                                          <p:spTgt spid="599"/>
                                        </p:tgtEl>
                                        <p:attrNameLst>
                                          <p:attrName>style.visibility</p:attrName>
                                        </p:attrNameLst>
                                      </p:cBhvr>
                                      <p:to>
                                        <p:strVal val="visible"/>
                                      </p:to>
                                    </p:set>
                                    <p:animEffect transition="in" filter="wipe(left)">
                                      <p:cBhvr>
                                        <p:cTn id="32" dur="500"/>
                                        <p:tgtEl>
                                          <p:spTgt spid="599"/>
                                        </p:tgtEl>
                                      </p:cBhvr>
                                    </p:animEffect>
                                  </p:childTnLst>
                                </p:cTn>
                              </p:par>
                            </p:childTnLst>
                          </p:cTn>
                        </p:par>
                        <p:par>
                          <p:cTn id="33" fill="hold">
                            <p:stCondLst>
                              <p:cond delay="3770"/>
                            </p:stCondLst>
                            <p:childTnLst>
                              <p:par>
                                <p:cTn id="34" presetID="22" presetClass="entr" presetSubtype="8" fill="hold" grpId="0" nodeType="afterEffect">
                                  <p:stCondLst>
                                    <p:cond delay="0"/>
                                  </p:stCondLst>
                                  <p:childTnLst>
                                    <p:set>
                                      <p:cBhvr>
                                        <p:cTn id="35" dur="1" fill="hold">
                                          <p:stCondLst>
                                            <p:cond delay="0"/>
                                          </p:stCondLst>
                                        </p:cTn>
                                        <p:tgtEl>
                                          <p:spTgt spid="600"/>
                                        </p:tgtEl>
                                        <p:attrNameLst>
                                          <p:attrName>style.visibility</p:attrName>
                                        </p:attrNameLst>
                                      </p:cBhvr>
                                      <p:to>
                                        <p:strVal val="visible"/>
                                      </p:to>
                                    </p:set>
                                    <p:animEffect transition="in" filter="wipe(left)">
                                      <p:cBhvr>
                                        <p:cTn id="36" dur="500"/>
                                        <p:tgtEl>
                                          <p:spTgt spid="600"/>
                                        </p:tgtEl>
                                      </p:cBhvr>
                                    </p:animEffect>
                                  </p:childTnLst>
                                </p:cTn>
                              </p:par>
                            </p:childTnLst>
                          </p:cTn>
                        </p:par>
                        <p:par>
                          <p:cTn id="37" fill="hold">
                            <p:stCondLst>
                              <p:cond delay="4270"/>
                            </p:stCondLst>
                            <p:childTnLst>
                              <p:par>
                                <p:cTn id="38" presetID="22" presetClass="entr" presetSubtype="8" fill="hold" nodeType="afterEffect">
                                  <p:stCondLst>
                                    <p:cond delay="0"/>
                                  </p:stCondLst>
                                  <p:childTnLst>
                                    <p:set>
                                      <p:cBhvr>
                                        <p:cTn id="39" dur="1" fill="hold">
                                          <p:stCondLst>
                                            <p:cond delay="0"/>
                                          </p:stCondLst>
                                        </p:cTn>
                                        <p:tgtEl>
                                          <p:spTgt spid="603"/>
                                        </p:tgtEl>
                                        <p:attrNameLst>
                                          <p:attrName>style.visibility</p:attrName>
                                        </p:attrNameLst>
                                      </p:cBhvr>
                                      <p:to>
                                        <p:strVal val="visible"/>
                                      </p:to>
                                    </p:set>
                                    <p:animEffect transition="in" filter="wipe(left)">
                                      <p:cBhvr>
                                        <p:cTn id="40" dur="500"/>
                                        <p:tgtEl>
                                          <p:spTgt spid="603"/>
                                        </p:tgtEl>
                                      </p:cBhvr>
                                    </p:animEffect>
                                  </p:childTnLst>
                                </p:cTn>
                              </p:par>
                              <p:par>
                                <p:cTn id="41" presetID="22" presetClass="entr" presetSubtype="8" fill="hold" nodeType="withEffect">
                                  <p:stCondLst>
                                    <p:cond delay="0"/>
                                  </p:stCondLst>
                                  <p:childTnLst>
                                    <p:set>
                                      <p:cBhvr>
                                        <p:cTn id="42" dur="1" fill="hold">
                                          <p:stCondLst>
                                            <p:cond delay="0"/>
                                          </p:stCondLst>
                                        </p:cTn>
                                        <p:tgtEl>
                                          <p:spTgt spid="601"/>
                                        </p:tgtEl>
                                        <p:attrNameLst>
                                          <p:attrName>style.visibility</p:attrName>
                                        </p:attrNameLst>
                                      </p:cBhvr>
                                      <p:to>
                                        <p:strVal val="visible"/>
                                      </p:to>
                                    </p:set>
                                    <p:animEffect transition="in" filter="wipe(left)">
                                      <p:cBhvr>
                                        <p:cTn id="43" dur="500"/>
                                        <p:tgtEl>
                                          <p:spTgt spid="601"/>
                                        </p:tgtEl>
                                      </p:cBhvr>
                                    </p:animEffect>
                                  </p:childTnLst>
                                </p:cTn>
                              </p:par>
                              <p:par>
                                <p:cTn id="44" presetID="22" presetClass="entr" presetSubtype="8" fill="hold" nodeType="withEffect">
                                  <p:stCondLst>
                                    <p:cond delay="0"/>
                                  </p:stCondLst>
                                  <p:childTnLst>
                                    <p:set>
                                      <p:cBhvr>
                                        <p:cTn id="45" dur="1" fill="hold">
                                          <p:stCondLst>
                                            <p:cond delay="0"/>
                                          </p:stCondLst>
                                        </p:cTn>
                                        <p:tgtEl>
                                          <p:spTgt spid="602"/>
                                        </p:tgtEl>
                                        <p:attrNameLst>
                                          <p:attrName>style.visibility</p:attrName>
                                        </p:attrNameLst>
                                      </p:cBhvr>
                                      <p:to>
                                        <p:strVal val="visible"/>
                                      </p:to>
                                    </p:set>
                                    <p:animEffect transition="in" filter="wipe(left)">
                                      <p:cBhvr>
                                        <p:cTn id="46" dur="500"/>
                                        <p:tgtEl>
                                          <p:spTgt spid="60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5"/>
                                        </p:tgtEl>
                                        <p:attrNameLst>
                                          <p:attrName>style.visibility</p:attrName>
                                        </p:attrNameLst>
                                      </p:cBhvr>
                                      <p:to>
                                        <p:strVal val="visible"/>
                                      </p:to>
                                    </p:set>
                                    <p:animEffect transition="in" filter="fade">
                                      <p:cBhvr>
                                        <p:cTn id="49" dur="500"/>
                                        <p:tgtEl>
                                          <p:spTgt spid="5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6"/>
                                        </p:tgtEl>
                                        <p:attrNameLst>
                                          <p:attrName>style.visibility</p:attrName>
                                        </p:attrNameLst>
                                      </p:cBhvr>
                                      <p:to>
                                        <p:strVal val="visible"/>
                                      </p:to>
                                    </p:set>
                                    <p:animEffect transition="in" filter="fade">
                                      <p:cBhvr>
                                        <p:cTn id="52" dur="500"/>
                                        <p:tgtEl>
                                          <p:spTgt spid="5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1"/>
                                        </p:tgtEl>
                                        <p:attrNameLst>
                                          <p:attrName>style.visibility</p:attrName>
                                        </p:attrNameLst>
                                      </p:cBhvr>
                                      <p:to>
                                        <p:strVal val="visible"/>
                                      </p:to>
                                    </p:set>
                                    <p:animEffect transition="in" filter="fade">
                                      <p:cBhvr>
                                        <p:cTn id="55" dur="500"/>
                                        <p:tgtEl>
                                          <p:spTgt spid="551"/>
                                        </p:tgtEl>
                                      </p:cBhvr>
                                    </p:animEffect>
                                  </p:childTnLst>
                                </p:cTn>
                              </p:par>
                              <p:par>
                                <p:cTn id="56" presetID="10" presetClass="entr" presetSubtype="0" fill="hold" nodeType="withEffect">
                                  <p:stCondLst>
                                    <p:cond delay="0"/>
                                  </p:stCondLst>
                                  <p:childTnLst>
                                    <p:set>
                                      <p:cBhvr>
                                        <p:cTn id="57" dur="1" fill="hold">
                                          <p:stCondLst>
                                            <p:cond delay="0"/>
                                          </p:stCondLst>
                                        </p:cTn>
                                        <p:tgtEl>
                                          <p:spTgt spid="604"/>
                                        </p:tgtEl>
                                        <p:attrNameLst>
                                          <p:attrName>style.visibility</p:attrName>
                                        </p:attrNameLst>
                                      </p:cBhvr>
                                      <p:to>
                                        <p:strVal val="visible"/>
                                      </p:to>
                                    </p:set>
                                    <p:animEffect transition="in" filter="fade">
                                      <p:cBhvr>
                                        <p:cTn id="58" dur="500"/>
                                        <p:tgtEl>
                                          <p:spTgt spid="604"/>
                                        </p:tgtEl>
                                      </p:cBhvr>
                                    </p:animEffect>
                                  </p:childTnLst>
                                </p:cTn>
                              </p:par>
                            </p:childTnLst>
                          </p:cTn>
                        </p:par>
                        <p:par>
                          <p:cTn id="59" fill="hold">
                            <p:stCondLst>
                              <p:cond delay="4770"/>
                            </p:stCondLst>
                            <p:childTnLst>
                              <p:par>
                                <p:cTn id="60" presetID="53" presetClass="entr" presetSubtype="16" fill="hold" grpId="0" nodeType="afterEffect">
                                  <p:stCondLst>
                                    <p:cond delay="0"/>
                                  </p:stCondLst>
                                  <p:childTnLst>
                                    <p:set>
                                      <p:cBhvr>
                                        <p:cTn id="61" dur="1" fill="hold">
                                          <p:stCondLst>
                                            <p:cond delay="0"/>
                                          </p:stCondLst>
                                        </p:cTn>
                                        <p:tgtEl>
                                          <p:spTgt spid="657"/>
                                        </p:tgtEl>
                                        <p:attrNameLst>
                                          <p:attrName>style.visibility</p:attrName>
                                        </p:attrNameLst>
                                      </p:cBhvr>
                                      <p:to>
                                        <p:strVal val="visible"/>
                                      </p:to>
                                    </p:set>
                                    <p:anim calcmode="lin" valueType="num">
                                      <p:cBhvr>
                                        <p:cTn id="62" dur="500" fill="hold"/>
                                        <p:tgtEl>
                                          <p:spTgt spid="657"/>
                                        </p:tgtEl>
                                        <p:attrNameLst>
                                          <p:attrName>ppt_w</p:attrName>
                                        </p:attrNameLst>
                                      </p:cBhvr>
                                      <p:tavLst>
                                        <p:tav tm="0">
                                          <p:val>
                                            <p:fltVal val="0"/>
                                          </p:val>
                                        </p:tav>
                                        <p:tav tm="100000">
                                          <p:val>
                                            <p:strVal val="#ppt_w"/>
                                          </p:val>
                                        </p:tav>
                                      </p:tavLst>
                                    </p:anim>
                                    <p:anim calcmode="lin" valueType="num">
                                      <p:cBhvr>
                                        <p:cTn id="63" dur="500" fill="hold"/>
                                        <p:tgtEl>
                                          <p:spTgt spid="657"/>
                                        </p:tgtEl>
                                        <p:attrNameLst>
                                          <p:attrName>ppt_h</p:attrName>
                                        </p:attrNameLst>
                                      </p:cBhvr>
                                      <p:tavLst>
                                        <p:tav tm="0">
                                          <p:val>
                                            <p:fltVal val="0"/>
                                          </p:val>
                                        </p:tav>
                                        <p:tav tm="100000">
                                          <p:val>
                                            <p:strVal val="#ppt_h"/>
                                          </p:val>
                                        </p:tav>
                                      </p:tavLst>
                                    </p:anim>
                                    <p:animEffect transition="in" filter="fade">
                                      <p:cBhvr>
                                        <p:cTn id="64" dur="500"/>
                                        <p:tgtEl>
                                          <p:spTgt spid="657"/>
                                        </p:tgtEl>
                                      </p:cBhvr>
                                    </p:animEffect>
                                  </p:childTnLst>
                                </p:cTn>
                              </p:par>
                            </p:childTnLst>
                          </p:cTn>
                        </p:par>
                        <p:par>
                          <p:cTn id="65" fill="hold">
                            <p:stCondLst>
                              <p:cond delay="5270"/>
                            </p:stCondLst>
                            <p:childTnLst>
                              <p:par>
                                <p:cTn id="66" presetID="22" presetClass="entr" presetSubtype="8" fill="hold" grpId="0" nodeType="afterEffect">
                                  <p:stCondLst>
                                    <p:cond delay="0"/>
                                  </p:stCondLst>
                                  <p:childTnLst>
                                    <p:set>
                                      <p:cBhvr>
                                        <p:cTn id="67" dur="1" fill="hold">
                                          <p:stCondLst>
                                            <p:cond delay="0"/>
                                          </p:stCondLst>
                                        </p:cTn>
                                        <p:tgtEl>
                                          <p:spTgt spid="656"/>
                                        </p:tgtEl>
                                        <p:attrNameLst>
                                          <p:attrName>style.visibility</p:attrName>
                                        </p:attrNameLst>
                                      </p:cBhvr>
                                      <p:to>
                                        <p:strVal val="visible"/>
                                      </p:to>
                                    </p:set>
                                    <p:animEffect transition="in" filter="wipe(left)">
                                      <p:cBhvr>
                                        <p:cTn id="68" dur="500"/>
                                        <p:tgtEl>
                                          <p:spTgt spid="656"/>
                                        </p:tgtEl>
                                      </p:cBhvr>
                                    </p:animEffect>
                                  </p:childTnLst>
                                </p:cTn>
                              </p:par>
                            </p:childTnLst>
                          </p:cTn>
                        </p:par>
                        <p:par>
                          <p:cTn id="69" fill="hold">
                            <p:stCondLst>
                              <p:cond delay="5770"/>
                            </p:stCondLst>
                            <p:childTnLst>
                              <p:par>
                                <p:cTn id="70" presetID="22" presetClass="entr" presetSubtype="8" fill="hold" nodeType="afterEffect">
                                  <p:stCondLst>
                                    <p:cond delay="1000"/>
                                  </p:stCondLst>
                                  <p:childTnLst>
                                    <p:set>
                                      <p:cBhvr>
                                        <p:cTn id="71" dur="1" fill="hold">
                                          <p:stCondLst>
                                            <p:cond delay="0"/>
                                          </p:stCondLst>
                                        </p:cTn>
                                        <p:tgtEl>
                                          <p:spTgt spid="633"/>
                                        </p:tgtEl>
                                        <p:attrNameLst>
                                          <p:attrName>style.visibility</p:attrName>
                                        </p:attrNameLst>
                                      </p:cBhvr>
                                      <p:to>
                                        <p:strVal val="visible"/>
                                      </p:to>
                                    </p:set>
                                    <p:animEffect transition="in" filter="wipe(left)">
                                      <p:cBhvr>
                                        <p:cTn id="72" dur="500"/>
                                        <p:tgtEl>
                                          <p:spTgt spid="633"/>
                                        </p:tgtEl>
                                      </p:cBhvr>
                                    </p:animEffect>
                                  </p:childTnLst>
                                </p:cTn>
                              </p:par>
                            </p:childTnLst>
                          </p:cTn>
                        </p:par>
                        <p:par>
                          <p:cTn id="73" fill="hold">
                            <p:stCondLst>
                              <p:cond delay="7270"/>
                            </p:stCondLst>
                            <p:childTnLst>
                              <p:par>
                                <p:cTn id="74" presetID="10" presetClass="entr" presetSubtype="0" fill="hold" nodeType="afterEffect">
                                  <p:stCondLst>
                                    <p:cond delay="0"/>
                                  </p:stCondLst>
                                  <p:childTnLst>
                                    <p:set>
                                      <p:cBhvr>
                                        <p:cTn id="75" dur="1" fill="hold">
                                          <p:stCondLst>
                                            <p:cond delay="0"/>
                                          </p:stCondLst>
                                        </p:cTn>
                                        <p:tgtEl>
                                          <p:spTgt spid="618"/>
                                        </p:tgtEl>
                                        <p:attrNameLst>
                                          <p:attrName>style.visibility</p:attrName>
                                        </p:attrNameLst>
                                      </p:cBhvr>
                                      <p:to>
                                        <p:strVal val="visible"/>
                                      </p:to>
                                    </p:set>
                                    <p:animEffect transition="in" filter="fade">
                                      <p:cBhvr>
                                        <p:cTn id="76" dur="500"/>
                                        <p:tgtEl>
                                          <p:spTgt spid="618"/>
                                        </p:tgtEl>
                                      </p:cBhvr>
                                    </p:animEffect>
                                  </p:childTnLst>
                                </p:cTn>
                              </p:par>
                            </p:childTnLst>
                          </p:cTn>
                        </p:par>
                        <p:par>
                          <p:cTn id="77" fill="hold">
                            <p:stCondLst>
                              <p:cond delay="7770"/>
                            </p:stCondLst>
                            <p:childTnLst>
                              <p:par>
                                <p:cTn id="78" presetID="10" presetClass="entr" presetSubtype="0" fill="hold" nodeType="afterEffect">
                                  <p:stCondLst>
                                    <p:cond delay="0"/>
                                  </p:stCondLst>
                                  <p:childTnLst>
                                    <p:set>
                                      <p:cBhvr>
                                        <p:cTn id="79" dur="1" fill="hold">
                                          <p:stCondLst>
                                            <p:cond delay="0"/>
                                          </p:stCondLst>
                                        </p:cTn>
                                        <p:tgtEl>
                                          <p:spTgt spid="622"/>
                                        </p:tgtEl>
                                        <p:attrNameLst>
                                          <p:attrName>style.visibility</p:attrName>
                                        </p:attrNameLst>
                                      </p:cBhvr>
                                      <p:to>
                                        <p:strVal val="visible"/>
                                      </p:to>
                                    </p:set>
                                    <p:animEffect transition="in" filter="fade">
                                      <p:cBhvr>
                                        <p:cTn id="80" dur="500"/>
                                        <p:tgtEl>
                                          <p:spTgt spid="622"/>
                                        </p:tgtEl>
                                      </p:cBhvr>
                                    </p:animEffect>
                                  </p:childTnLst>
                                </p:cTn>
                              </p:par>
                            </p:childTnLst>
                          </p:cTn>
                        </p:par>
                        <p:par>
                          <p:cTn id="81" fill="hold">
                            <p:stCondLst>
                              <p:cond delay="8270"/>
                            </p:stCondLst>
                            <p:childTnLst>
                              <p:par>
                                <p:cTn id="82" presetID="10" presetClass="entr" presetSubtype="0" fill="hold" nodeType="afterEffect">
                                  <p:stCondLst>
                                    <p:cond delay="0"/>
                                  </p:stCondLst>
                                  <p:childTnLst>
                                    <p:set>
                                      <p:cBhvr>
                                        <p:cTn id="83" dur="1" fill="hold">
                                          <p:stCondLst>
                                            <p:cond delay="0"/>
                                          </p:stCondLst>
                                        </p:cTn>
                                        <p:tgtEl>
                                          <p:spTgt spid="626"/>
                                        </p:tgtEl>
                                        <p:attrNameLst>
                                          <p:attrName>style.visibility</p:attrName>
                                        </p:attrNameLst>
                                      </p:cBhvr>
                                      <p:to>
                                        <p:strVal val="visible"/>
                                      </p:to>
                                    </p:set>
                                    <p:animEffect transition="in" filter="fade">
                                      <p:cBhvr>
                                        <p:cTn id="84" dur="500"/>
                                        <p:tgtEl>
                                          <p:spTgt spid="626"/>
                                        </p:tgtEl>
                                      </p:cBhvr>
                                    </p:animEffect>
                                  </p:childTnLst>
                                </p:cTn>
                              </p:par>
                            </p:childTnLst>
                          </p:cTn>
                        </p:par>
                        <p:par>
                          <p:cTn id="85" fill="hold">
                            <p:stCondLst>
                              <p:cond delay="8770"/>
                            </p:stCondLst>
                            <p:childTnLst>
                              <p:par>
                                <p:cTn id="86" presetID="22" presetClass="entr" presetSubtype="8" fill="hold" grpId="0" nodeType="afterEffect">
                                  <p:stCondLst>
                                    <p:cond delay="0"/>
                                  </p:stCondLst>
                                  <p:childTnLst>
                                    <p:set>
                                      <p:cBhvr>
                                        <p:cTn id="87" dur="1" fill="hold">
                                          <p:stCondLst>
                                            <p:cond delay="0"/>
                                          </p:stCondLst>
                                        </p:cTn>
                                        <p:tgtEl>
                                          <p:spTgt spid="630"/>
                                        </p:tgtEl>
                                        <p:attrNameLst>
                                          <p:attrName>style.visibility</p:attrName>
                                        </p:attrNameLst>
                                      </p:cBhvr>
                                      <p:to>
                                        <p:strVal val="visible"/>
                                      </p:to>
                                    </p:set>
                                    <p:animEffect transition="in" filter="wipe(left)">
                                      <p:cBhvr>
                                        <p:cTn id="88" dur="500"/>
                                        <p:tgtEl>
                                          <p:spTgt spid="630"/>
                                        </p:tgtEl>
                                      </p:cBhvr>
                                    </p:animEffect>
                                  </p:childTnLst>
                                </p:cTn>
                              </p:par>
                            </p:childTnLst>
                          </p:cTn>
                        </p:par>
                        <p:par>
                          <p:cTn id="89" fill="hold">
                            <p:stCondLst>
                              <p:cond delay="9270"/>
                            </p:stCondLst>
                            <p:childTnLst>
                              <p:par>
                                <p:cTn id="90" presetID="22" presetClass="entr" presetSubtype="8" fill="hold" grpId="0" nodeType="afterEffect">
                                  <p:stCondLst>
                                    <p:cond delay="0"/>
                                  </p:stCondLst>
                                  <p:childTnLst>
                                    <p:set>
                                      <p:cBhvr>
                                        <p:cTn id="91" dur="1" fill="hold">
                                          <p:stCondLst>
                                            <p:cond delay="0"/>
                                          </p:stCondLst>
                                        </p:cTn>
                                        <p:tgtEl>
                                          <p:spTgt spid="631"/>
                                        </p:tgtEl>
                                        <p:attrNameLst>
                                          <p:attrName>style.visibility</p:attrName>
                                        </p:attrNameLst>
                                      </p:cBhvr>
                                      <p:to>
                                        <p:strVal val="visible"/>
                                      </p:to>
                                    </p:set>
                                    <p:animEffect transition="in" filter="wipe(left)">
                                      <p:cBhvr>
                                        <p:cTn id="92" dur="500"/>
                                        <p:tgtEl>
                                          <p:spTgt spid="631"/>
                                        </p:tgtEl>
                                      </p:cBhvr>
                                    </p:animEffect>
                                  </p:childTnLst>
                                </p:cTn>
                              </p:par>
                            </p:childTnLst>
                          </p:cTn>
                        </p:par>
                        <p:par>
                          <p:cTn id="93" fill="hold">
                            <p:stCondLst>
                              <p:cond delay="9770"/>
                            </p:stCondLst>
                            <p:childTnLst>
                              <p:par>
                                <p:cTn id="94" presetID="22" presetClass="entr" presetSubtype="8" fill="hold" grpId="0" nodeType="afterEffect">
                                  <p:stCondLst>
                                    <p:cond delay="0"/>
                                  </p:stCondLst>
                                  <p:childTnLst>
                                    <p:set>
                                      <p:cBhvr>
                                        <p:cTn id="95" dur="1" fill="hold">
                                          <p:stCondLst>
                                            <p:cond delay="0"/>
                                          </p:stCondLst>
                                        </p:cTn>
                                        <p:tgtEl>
                                          <p:spTgt spid="632"/>
                                        </p:tgtEl>
                                        <p:attrNameLst>
                                          <p:attrName>style.visibility</p:attrName>
                                        </p:attrNameLst>
                                      </p:cBhvr>
                                      <p:to>
                                        <p:strVal val="visible"/>
                                      </p:to>
                                    </p:set>
                                    <p:animEffect transition="in" filter="wipe(left)">
                                      <p:cBhvr>
                                        <p:cTn id="96" dur="500"/>
                                        <p:tgtEl>
                                          <p:spTgt spid="632"/>
                                        </p:tgtEl>
                                      </p:cBhvr>
                                    </p:animEffect>
                                  </p:childTnLst>
                                </p:cTn>
                              </p:par>
                            </p:childTnLst>
                          </p:cTn>
                        </p:par>
                        <p:par>
                          <p:cTn id="97" fill="hold">
                            <p:stCondLst>
                              <p:cond delay="10270"/>
                            </p:stCondLst>
                            <p:childTnLst>
                              <p:par>
                                <p:cTn id="98" presetID="22" presetClass="entr" presetSubtype="8" fill="hold" nodeType="afterEffect">
                                  <p:stCondLst>
                                    <p:cond delay="0"/>
                                  </p:stCondLst>
                                  <p:childTnLst>
                                    <p:set>
                                      <p:cBhvr>
                                        <p:cTn id="99" dur="1" fill="hold">
                                          <p:stCondLst>
                                            <p:cond delay="0"/>
                                          </p:stCondLst>
                                        </p:cTn>
                                        <p:tgtEl>
                                          <p:spTgt spid="634"/>
                                        </p:tgtEl>
                                        <p:attrNameLst>
                                          <p:attrName>style.visibility</p:attrName>
                                        </p:attrNameLst>
                                      </p:cBhvr>
                                      <p:to>
                                        <p:strVal val="visible"/>
                                      </p:to>
                                    </p:set>
                                    <p:animEffect transition="in" filter="wipe(left)">
                                      <p:cBhvr>
                                        <p:cTn id="100" dur="500"/>
                                        <p:tgtEl>
                                          <p:spTgt spid="634"/>
                                        </p:tgtEl>
                                      </p:cBhvr>
                                    </p:animEffect>
                                  </p:childTnLst>
                                </p:cTn>
                              </p:par>
                              <p:par>
                                <p:cTn id="101" presetID="22" presetClass="entr" presetSubtype="8" fill="hold" nodeType="withEffect">
                                  <p:stCondLst>
                                    <p:cond delay="0"/>
                                  </p:stCondLst>
                                  <p:childTnLst>
                                    <p:set>
                                      <p:cBhvr>
                                        <p:cTn id="102" dur="1" fill="hold">
                                          <p:stCondLst>
                                            <p:cond delay="0"/>
                                          </p:stCondLst>
                                        </p:cTn>
                                        <p:tgtEl>
                                          <p:spTgt spid="635"/>
                                        </p:tgtEl>
                                        <p:attrNameLst>
                                          <p:attrName>style.visibility</p:attrName>
                                        </p:attrNameLst>
                                      </p:cBhvr>
                                      <p:to>
                                        <p:strVal val="visible"/>
                                      </p:to>
                                    </p:set>
                                    <p:animEffect transition="in" filter="wipe(left)">
                                      <p:cBhvr>
                                        <p:cTn id="103" dur="500"/>
                                        <p:tgtEl>
                                          <p:spTgt spid="635"/>
                                        </p:tgtEl>
                                      </p:cBhvr>
                                    </p:animEffect>
                                  </p:childTnLst>
                                </p:cTn>
                              </p:par>
                              <p:par>
                                <p:cTn id="104" presetID="22" presetClass="entr" presetSubtype="8" fill="hold" nodeType="withEffect">
                                  <p:stCondLst>
                                    <p:cond delay="0"/>
                                  </p:stCondLst>
                                  <p:childTnLst>
                                    <p:set>
                                      <p:cBhvr>
                                        <p:cTn id="105" dur="1" fill="hold">
                                          <p:stCondLst>
                                            <p:cond delay="0"/>
                                          </p:stCondLst>
                                        </p:cTn>
                                        <p:tgtEl>
                                          <p:spTgt spid="636"/>
                                        </p:tgtEl>
                                        <p:attrNameLst>
                                          <p:attrName>style.visibility</p:attrName>
                                        </p:attrNameLst>
                                      </p:cBhvr>
                                      <p:to>
                                        <p:strVal val="visible"/>
                                      </p:to>
                                    </p:set>
                                    <p:animEffect transition="in" filter="wipe(left)">
                                      <p:cBhvr>
                                        <p:cTn id="106" dur="500"/>
                                        <p:tgtEl>
                                          <p:spTgt spid="636"/>
                                        </p:tgtEl>
                                      </p:cBhvr>
                                    </p:animEffect>
                                  </p:childTnLst>
                                </p:cTn>
                              </p:par>
                            </p:childTnLst>
                          </p:cTn>
                        </p:par>
                        <p:par>
                          <p:cTn id="107" fill="hold">
                            <p:stCondLst>
                              <p:cond delay="10770"/>
                            </p:stCondLst>
                            <p:childTnLst>
                              <p:par>
                                <p:cTn id="108" presetID="10" presetClass="entr" presetSubtype="0" fill="hold" grpId="0" nodeType="afterEffect">
                                  <p:stCondLst>
                                    <p:cond delay="0"/>
                                  </p:stCondLst>
                                  <p:childTnLst>
                                    <p:set>
                                      <p:cBhvr>
                                        <p:cTn id="109" dur="1" fill="hold">
                                          <p:stCondLst>
                                            <p:cond delay="0"/>
                                          </p:stCondLst>
                                        </p:cTn>
                                        <p:tgtEl>
                                          <p:spTgt spid="637"/>
                                        </p:tgtEl>
                                        <p:attrNameLst>
                                          <p:attrName>style.visibility</p:attrName>
                                        </p:attrNameLst>
                                      </p:cBhvr>
                                      <p:to>
                                        <p:strVal val="visible"/>
                                      </p:to>
                                    </p:set>
                                    <p:animEffect transition="in" filter="fade">
                                      <p:cBhvr>
                                        <p:cTn id="110" dur="500"/>
                                        <p:tgtEl>
                                          <p:spTgt spid="63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8"/>
                                        </p:tgtEl>
                                        <p:attrNameLst>
                                          <p:attrName>style.visibility</p:attrName>
                                        </p:attrNameLst>
                                      </p:cBhvr>
                                      <p:to>
                                        <p:strVal val="visible"/>
                                      </p:to>
                                    </p:set>
                                    <p:animEffect transition="in" filter="fade">
                                      <p:cBhvr>
                                        <p:cTn id="113" dur="500"/>
                                        <p:tgtEl>
                                          <p:spTgt spid="63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9"/>
                                        </p:tgtEl>
                                        <p:attrNameLst>
                                          <p:attrName>style.visibility</p:attrName>
                                        </p:attrNameLst>
                                      </p:cBhvr>
                                      <p:to>
                                        <p:strVal val="visible"/>
                                      </p:to>
                                    </p:set>
                                    <p:animEffect transition="in" filter="fade">
                                      <p:cBhvr>
                                        <p:cTn id="116" dur="500"/>
                                        <p:tgtEl>
                                          <p:spTgt spid="639"/>
                                        </p:tgtEl>
                                      </p:cBhvr>
                                    </p:animEffect>
                                  </p:childTnLst>
                                </p:cTn>
                              </p:par>
                              <p:par>
                                <p:cTn id="117" presetID="10" presetClass="entr" presetSubtype="0" fill="hold" nodeType="withEffect">
                                  <p:stCondLst>
                                    <p:cond delay="0"/>
                                  </p:stCondLst>
                                  <p:childTnLst>
                                    <p:set>
                                      <p:cBhvr>
                                        <p:cTn id="118" dur="1" fill="hold">
                                          <p:stCondLst>
                                            <p:cond delay="0"/>
                                          </p:stCondLst>
                                        </p:cTn>
                                        <p:tgtEl>
                                          <p:spTgt spid="640"/>
                                        </p:tgtEl>
                                        <p:attrNameLst>
                                          <p:attrName>style.visibility</p:attrName>
                                        </p:attrNameLst>
                                      </p:cBhvr>
                                      <p:to>
                                        <p:strVal val="visible"/>
                                      </p:to>
                                    </p:set>
                                    <p:animEffect transition="in" filter="fade">
                                      <p:cBhvr>
                                        <p:cTn id="119" dur="500"/>
                                        <p:tgtEl>
                                          <p:spTgt spid="640"/>
                                        </p:tgtEl>
                                      </p:cBhvr>
                                    </p:animEffect>
                                  </p:childTnLst>
                                </p:cTn>
                              </p:par>
                            </p:childTnLst>
                          </p:cTn>
                        </p:par>
                        <p:par>
                          <p:cTn id="120" fill="hold">
                            <p:stCondLst>
                              <p:cond delay="11270"/>
                            </p:stCondLst>
                            <p:childTnLst>
                              <p:par>
                                <p:cTn id="121" presetID="53" presetClass="entr" presetSubtype="16" fill="hold" grpId="0" nodeType="afterEffect">
                                  <p:stCondLst>
                                    <p:cond delay="0"/>
                                  </p:stCondLst>
                                  <p:childTnLst>
                                    <p:set>
                                      <p:cBhvr>
                                        <p:cTn id="122" dur="1" fill="hold">
                                          <p:stCondLst>
                                            <p:cond delay="0"/>
                                          </p:stCondLst>
                                        </p:cTn>
                                        <p:tgtEl>
                                          <p:spTgt spid="661"/>
                                        </p:tgtEl>
                                        <p:attrNameLst>
                                          <p:attrName>style.visibility</p:attrName>
                                        </p:attrNameLst>
                                      </p:cBhvr>
                                      <p:to>
                                        <p:strVal val="visible"/>
                                      </p:to>
                                    </p:set>
                                    <p:anim calcmode="lin" valueType="num">
                                      <p:cBhvr>
                                        <p:cTn id="123" dur="500" fill="hold"/>
                                        <p:tgtEl>
                                          <p:spTgt spid="661"/>
                                        </p:tgtEl>
                                        <p:attrNameLst>
                                          <p:attrName>ppt_w</p:attrName>
                                        </p:attrNameLst>
                                      </p:cBhvr>
                                      <p:tavLst>
                                        <p:tav tm="0">
                                          <p:val>
                                            <p:fltVal val="0"/>
                                          </p:val>
                                        </p:tav>
                                        <p:tav tm="100000">
                                          <p:val>
                                            <p:strVal val="#ppt_w"/>
                                          </p:val>
                                        </p:tav>
                                      </p:tavLst>
                                    </p:anim>
                                    <p:anim calcmode="lin" valueType="num">
                                      <p:cBhvr>
                                        <p:cTn id="124" dur="500" fill="hold"/>
                                        <p:tgtEl>
                                          <p:spTgt spid="661"/>
                                        </p:tgtEl>
                                        <p:attrNameLst>
                                          <p:attrName>ppt_h</p:attrName>
                                        </p:attrNameLst>
                                      </p:cBhvr>
                                      <p:tavLst>
                                        <p:tav tm="0">
                                          <p:val>
                                            <p:fltVal val="0"/>
                                          </p:val>
                                        </p:tav>
                                        <p:tav tm="100000">
                                          <p:val>
                                            <p:strVal val="#ppt_h"/>
                                          </p:val>
                                        </p:tav>
                                      </p:tavLst>
                                    </p:anim>
                                    <p:animEffect transition="in" filter="fade">
                                      <p:cBhvr>
                                        <p:cTn id="125" dur="500"/>
                                        <p:tgtEl>
                                          <p:spTgt spid="661"/>
                                        </p:tgtEl>
                                      </p:cBhvr>
                                    </p:animEffect>
                                  </p:childTnLst>
                                </p:cTn>
                              </p:par>
                            </p:childTnLst>
                          </p:cTn>
                        </p:par>
                        <p:par>
                          <p:cTn id="126" fill="hold">
                            <p:stCondLst>
                              <p:cond delay="11770"/>
                            </p:stCondLst>
                            <p:childTnLst>
                              <p:par>
                                <p:cTn id="127" presetID="22" presetClass="entr" presetSubtype="8" fill="hold" grpId="0" nodeType="afterEffect">
                                  <p:stCondLst>
                                    <p:cond delay="0"/>
                                  </p:stCondLst>
                                  <p:childTnLst>
                                    <p:set>
                                      <p:cBhvr>
                                        <p:cTn id="128" dur="1" fill="hold">
                                          <p:stCondLst>
                                            <p:cond delay="0"/>
                                          </p:stCondLst>
                                        </p:cTn>
                                        <p:tgtEl>
                                          <p:spTgt spid="660"/>
                                        </p:tgtEl>
                                        <p:attrNameLst>
                                          <p:attrName>style.visibility</p:attrName>
                                        </p:attrNameLst>
                                      </p:cBhvr>
                                      <p:to>
                                        <p:strVal val="visible"/>
                                      </p:to>
                                    </p:set>
                                    <p:animEffect transition="in" filter="wipe(left)">
                                      <p:cBhvr>
                                        <p:cTn id="129" dur="500"/>
                                        <p:tgtEl>
                                          <p:spTgt spid="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5" grpId="0" animBg="1"/>
      <p:bldP spid="536" grpId="0" animBg="1"/>
      <p:bldP spid="551" grpId="0" animBg="1"/>
      <p:bldP spid="598" grpId="0" animBg="1"/>
      <p:bldP spid="599" grpId="0" animBg="1"/>
      <p:bldP spid="600" grpId="0" animBg="1"/>
      <p:bldP spid="630" grpId="0" animBg="1"/>
      <p:bldP spid="631" grpId="0" animBg="1"/>
      <p:bldP spid="632" grpId="0" animBg="1"/>
      <p:bldP spid="637" grpId="0" animBg="1"/>
      <p:bldP spid="638" grpId="0" animBg="1"/>
      <p:bldP spid="639" grpId="0" animBg="1"/>
      <p:bldP spid="656" grpId="0" animBg="1"/>
      <p:bldP spid="657" grpId="0" animBg="1"/>
      <p:bldP spid="660" grpId="0" animBg="1"/>
      <p:bldP spid="66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4788" t="16019" r="19546"/>
          <a:stretch/>
        </p:blipFill>
        <p:spPr>
          <a:xfrm>
            <a:off x="6597312" y="0"/>
            <a:ext cx="5594688"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Build first-class search experiences within your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web apps</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4.2</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107105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767497"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7200" y="289511"/>
            <a:ext cx="10563225" cy="899665"/>
          </a:xfrm>
        </p:spPr>
        <p:txBody>
          <a:bodyPr/>
          <a:lstStyle/>
          <a:p>
            <a:r>
              <a:rPr lang="en-US" dirty="0"/>
              <a:t>Process unstructured Big Data using U-SQL</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4.3</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1479452" y="3553421"/>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767497" y="4272326"/>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2296367" y="3337122"/>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50" name="TextBox 249"/>
          <p:cNvSpPr txBox="1"/>
          <p:nvPr/>
        </p:nvSpPr>
        <p:spPr>
          <a:xfrm>
            <a:off x="695340" y="5287504"/>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cxnSp>
        <p:nvCxnSpPr>
          <p:cNvPr id="143" name="Straight Connector 142"/>
          <p:cNvCxnSpPr/>
          <p:nvPr/>
        </p:nvCxnSpPr>
        <p:spPr>
          <a:xfrm flipH="1">
            <a:off x="3571852" y="3826528"/>
            <a:ext cx="1859445" cy="0"/>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cxnSpLocks/>
          </p:cNvCxnSpPr>
          <p:nvPr/>
        </p:nvCxnSpPr>
        <p:spPr>
          <a:xfrm>
            <a:off x="6977016" y="3793763"/>
            <a:ext cx="1145174"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5467971" y="3105729"/>
            <a:ext cx="1443622" cy="1323615"/>
            <a:chOff x="6868695" y="3902414"/>
            <a:chExt cx="1443622" cy="1323615"/>
          </a:xfrm>
        </p:grpSpPr>
        <p:sp>
          <p:nvSpPr>
            <p:cNvPr id="148" name="Rectangle 147"/>
            <p:cNvSpPr/>
            <p:nvPr/>
          </p:nvSpPr>
          <p:spPr>
            <a:xfrm>
              <a:off x="6868695" y="3902414"/>
              <a:ext cx="1443622" cy="1323615"/>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Tx/>
                <a:buFontTx/>
                <a:buNone/>
                <a:tabLst/>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ANALYTICS PLATFORM</a:t>
              </a:r>
            </a:p>
          </p:txBody>
        </p:sp>
        <p:grpSp>
          <p:nvGrpSpPr>
            <p:cNvPr id="151" name="Group 150"/>
            <p:cNvGrpSpPr/>
            <p:nvPr/>
          </p:nvGrpSpPr>
          <p:grpSpPr>
            <a:xfrm>
              <a:off x="7047213" y="4336172"/>
              <a:ext cx="1077722" cy="714107"/>
              <a:chOff x="6438466" y="-624094"/>
              <a:chExt cx="874861" cy="660489"/>
            </a:xfrm>
          </p:grpSpPr>
          <p:sp>
            <p:nvSpPr>
              <p:cNvPr id="234" name="Rectangle 233"/>
              <p:cNvSpPr/>
              <p:nvPr/>
            </p:nvSpPr>
            <p:spPr bwMode="auto">
              <a:xfrm>
                <a:off x="6438466" y="-624094"/>
                <a:ext cx="874861" cy="660489"/>
              </a:xfrm>
              <a:prstGeom prst="rect">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062" fontAlgn="base">
                  <a:lnSpc>
                    <a:spcPct val="90000"/>
                  </a:lnSpc>
                  <a:spcBef>
                    <a:spcPct val="0"/>
                  </a:spcBef>
                  <a:spcAft>
                    <a:spcPct val="0"/>
                  </a:spcAft>
                </a:pPr>
                <a:endParaRPr lang="en-US" sz="2000" dirty="0">
                  <a:gradFill>
                    <a:gsLst>
                      <a:gs pos="84071">
                        <a:srgbClr val="191919"/>
                      </a:gs>
                      <a:gs pos="57000">
                        <a:srgbClr val="191919"/>
                      </a:gs>
                    </a:gsLst>
                    <a:lin ang="5400000" scaled="0"/>
                  </a:gradFill>
                </a:endParaRPr>
              </a:p>
            </p:txBody>
          </p:sp>
          <p:sp>
            <p:nvSpPr>
              <p:cNvPr id="235" name="Freeform 9"/>
              <p:cNvSpPr>
                <a:spLocks/>
              </p:cNvSpPr>
              <p:nvPr/>
            </p:nvSpPr>
            <p:spPr bwMode="auto">
              <a:xfrm>
                <a:off x="6663150" y="-239416"/>
                <a:ext cx="87312" cy="110558"/>
              </a:xfrm>
              <a:custGeom>
                <a:avLst/>
                <a:gdLst>
                  <a:gd name="T0" fmla="*/ 0 w 55"/>
                  <a:gd name="T1" fmla="*/ 0 h 83"/>
                  <a:gd name="T2" fmla="*/ 55 w 55"/>
                  <a:gd name="T3" fmla="*/ 0 h 83"/>
                  <a:gd name="T4" fmla="*/ 55 w 55"/>
                  <a:gd name="T5" fmla="*/ 83 h 83"/>
                  <a:gd name="T6" fmla="*/ 0 w 55"/>
                  <a:gd name="T7" fmla="*/ 83 h 83"/>
                  <a:gd name="T8" fmla="*/ 0 w 55"/>
                  <a:gd name="T9" fmla="*/ 0 h 83"/>
                  <a:gd name="T10" fmla="*/ 0 w 55"/>
                  <a:gd name="T11" fmla="*/ 0 h 83"/>
                  <a:gd name="T12" fmla="*/ 0 w 5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5" h="83">
                    <a:moveTo>
                      <a:pt x="0" y="0"/>
                    </a:moveTo>
                    <a:lnTo>
                      <a:pt x="55" y="0"/>
                    </a:lnTo>
                    <a:lnTo>
                      <a:pt x="55" y="83"/>
                    </a:lnTo>
                    <a:lnTo>
                      <a:pt x="0" y="83"/>
                    </a:lnTo>
                    <a:lnTo>
                      <a:pt x="0" y="0"/>
                    </a:lnTo>
                    <a:lnTo>
                      <a:pt x="0" y="0"/>
                    </a:lnTo>
                    <a:lnTo>
                      <a:pt x="0" y="0"/>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dirty="0">
                  <a:solidFill>
                    <a:srgbClr val="505050"/>
                  </a:solidFill>
                </a:endParaRPr>
              </a:p>
            </p:txBody>
          </p:sp>
          <p:sp>
            <p:nvSpPr>
              <p:cNvPr id="236" name="Freeform 10"/>
              <p:cNvSpPr>
                <a:spLocks/>
              </p:cNvSpPr>
              <p:nvPr/>
            </p:nvSpPr>
            <p:spPr bwMode="auto">
              <a:xfrm>
                <a:off x="6780593" y="-388910"/>
                <a:ext cx="84137" cy="247755"/>
              </a:xfrm>
              <a:custGeom>
                <a:avLst/>
                <a:gdLst>
                  <a:gd name="T0" fmla="*/ 0 w 53"/>
                  <a:gd name="T1" fmla="*/ 186 h 186"/>
                  <a:gd name="T2" fmla="*/ 53 w 53"/>
                  <a:gd name="T3" fmla="*/ 186 h 186"/>
                  <a:gd name="T4" fmla="*/ 53 w 53"/>
                  <a:gd name="T5" fmla="*/ 0 h 186"/>
                  <a:gd name="T6" fmla="*/ 0 w 53"/>
                  <a:gd name="T7" fmla="*/ 0 h 186"/>
                  <a:gd name="T8" fmla="*/ 0 w 53"/>
                  <a:gd name="T9" fmla="*/ 186 h 186"/>
                  <a:gd name="T10" fmla="*/ 0 w 53"/>
                  <a:gd name="T11" fmla="*/ 186 h 186"/>
                  <a:gd name="T12" fmla="*/ 0 w 53"/>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53" h="186">
                    <a:moveTo>
                      <a:pt x="0" y="186"/>
                    </a:moveTo>
                    <a:lnTo>
                      <a:pt x="53" y="186"/>
                    </a:lnTo>
                    <a:lnTo>
                      <a:pt x="53" y="0"/>
                    </a:lnTo>
                    <a:lnTo>
                      <a:pt x="0" y="0"/>
                    </a:lnTo>
                    <a:lnTo>
                      <a:pt x="0" y="186"/>
                    </a:lnTo>
                    <a:lnTo>
                      <a:pt x="0" y="186"/>
                    </a:lnTo>
                    <a:lnTo>
                      <a:pt x="0" y="186"/>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sp>
            <p:nvSpPr>
              <p:cNvPr id="237" name="Freeform 11"/>
              <p:cNvSpPr>
                <a:spLocks/>
              </p:cNvSpPr>
              <p:nvPr/>
            </p:nvSpPr>
            <p:spPr bwMode="auto">
              <a:xfrm>
                <a:off x="6891255" y="-343626"/>
                <a:ext cx="84137" cy="202466"/>
              </a:xfrm>
              <a:custGeom>
                <a:avLst/>
                <a:gdLst>
                  <a:gd name="T0" fmla="*/ 0 w 53"/>
                  <a:gd name="T1" fmla="*/ 152 h 152"/>
                  <a:gd name="T2" fmla="*/ 53 w 53"/>
                  <a:gd name="T3" fmla="*/ 152 h 152"/>
                  <a:gd name="T4" fmla="*/ 53 w 53"/>
                  <a:gd name="T5" fmla="*/ 0 h 152"/>
                  <a:gd name="T6" fmla="*/ 0 w 53"/>
                  <a:gd name="T7" fmla="*/ 0 h 152"/>
                  <a:gd name="T8" fmla="*/ 0 w 53"/>
                  <a:gd name="T9" fmla="*/ 152 h 152"/>
                  <a:gd name="T10" fmla="*/ 0 w 53"/>
                  <a:gd name="T11" fmla="*/ 152 h 152"/>
                  <a:gd name="T12" fmla="*/ 0 w 53"/>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53" h="152">
                    <a:moveTo>
                      <a:pt x="0" y="152"/>
                    </a:moveTo>
                    <a:lnTo>
                      <a:pt x="53" y="152"/>
                    </a:lnTo>
                    <a:lnTo>
                      <a:pt x="53" y="0"/>
                    </a:lnTo>
                    <a:lnTo>
                      <a:pt x="0" y="0"/>
                    </a:lnTo>
                    <a:lnTo>
                      <a:pt x="0" y="152"/>
                    </a:lnTo>
                    <a:lnTo>
                      <a:pt x="0" y="152"/>
                    </a:lnTo>
                    <a:lnTo>
                      <a:pt x="0" y="152"/>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sp>
            <p:nvSpPr>
              <p:cNvPr id="244" name="Freeform 12"/>
              <p:cNvSpPr>
                <a:spLocks/>
              </p:cNvSpPr>
              <p:nvPr/>
            </p:nvSpPr>
            <p:spPr bwMode="auto">
              <a:xfrm>
                <a:off x="7006854" y="-209093"/>
                <a:ext cx="87312" cy="67933"/>
              </a:xfrm>
              <a:custGeom>
                <a:avLst/>
                <a:gdLst>
                  <a:gd name="T0" fmla="*/ 0 w 55"/>
                  <a:gd name="T1" fmla="*/ 51 h 51"/>
                  <a:gd name="T2" fmla="*/ 55 w 55"/>
                  <a:gd name="T3" fmla="*/ 51 h 51"/>
                  <a:gd name="T4" fmla="*/ 55 w 55"/>
                  <a:gd name="T5" fmla="*/ 0 h 51"/>
                  <a:gd name="T6" fmla="*/ 0 w 55"/>
                  <a:gd name="T7" fmla="*/ 0 h 51"/>
                  <a:gd name="T8" fmla="*/ 0 w 55"/>
                  <a:gd name="T9" fmla="*/ 51 h 51"/>
                  <a:gd name="T10" fmla="*/ 0 w 55"/>
                  <a:gd name="T11" fmla="*/ 51 h 51"/>
                  <a:gd name="T12" fmla="*/ 0 w 5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51"/>
                    </a:moveTo>
                    <a:lnTo>
                      <a:pt x="55" y="51"/>
                    </a:lnTo>
                    <a:lnTo>
                      <a:pt x="55" y="0"/>
                    </a:lnTo>
                    <a:lnTo>
                      <a:pt x="0" y="0"/>
                    </a:lnTo>
                    <a:lnTo>
                      <a:pt x="0" y="51"/>
                    </a:lnTo>
                    <a:lnTo>
                      <a:pt x="0" y="51"/>
                    </a:lnTo>
                    <a:lnTo>
                      <a:pt x="0" y="51"/>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sp>
            <p:nvSpPr>
              <p:cNvPr id="245" name="Freeform 13"/>
              <p:cNvSpPr>
                <a:spLocks/>
              </p:cNvSpPr>
              <p:nvPr/>
            </p:nvSpPr>
            <p:spPr bwMode="auto">
              <a:xfrm>
                <a:off x="7122968" y="-419238"/>
                <a:ext cx="84137" cy="290380"/>
              </a:xfrm>
              <a:custGeom>
                <a:avLst/>
                <a:gdLst>
                  <a:gd name="T0" fmla="*/ 0 w 53"/>
                  <a:gd name="T1" fmla="*/ 218 h 218"/>
                  <a:gd name="T2" fmla="*/ 53 w 53"/>
                  <a:gd name="T3" fmla="*/ 218 h 218"/>
                  <a:gd name="T4" fmla="*/ 53 w 53"/>
                  <a:gd name="T5" fmla="*/ 0 h 218"/>
                  <a:gd name="T6" fmla="*/ 0 w 53"/>
                  <a:gd name="T7" fmla="*/ 0 h 218"/>
                  <a:gd name="T8" fmla="*/ 0 w 53"/>
                  <a:gd name="T9" fmla="*/ 218 h 218"/>
                  <a:gd name="T10" fmla="*/ 0 w 53"/>
                  <a:gd name="T11" fmla="*/ 218 h 218"/>
                  <a:gd name="T12" fmla="*/ 0 w 53"/>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53" h="218">
                    <a:moveTo>
                      <a:pt x="0" y="218"/>
                    </a:moveTo>
                    <a:lnTo>
                      <a:pt x="53" y="218"/>
                    </a:lnTo>
                    <a:lnTo>
                      <a:pt x="53" y="0"/>
                    </a:lnTo>
                    <a:lnTo>
                      <a:pt x="0" y="0"/>
                    </a:lnTo>
                    <a:lnTo>
                      <a:pt x="0" y="218"/>
                    </a:lnTo>
                    <a:lnTo>
                      <a:pt x="0" y="218"/>
                    </a:lnTo>
                    <a:lnTo>
                      <a:pt x="0" y="218"/>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grpSp>
        <p:sp>
          <p:nvSpPr>
            <p:cNvPr id="152" name="Freeform 10"/>
            <p:cNvSpPr>
              <a:spLocks/>
            </p:cNvSpPr>
            <p:nvPr/>
          </p:nvSpPr>
          <p:spPr bwMode="auto">
            <a:xfrm>
              <a:off x="7162189" y="4871611"/>
              <a:ext cx="847769" cy="57497"/>
            </a:xfrm>
            <a:custGeom>
              <a:avLst/>
              <a:gdLst>
                <a:gd name="T0" fmla="*/ 0 w 53"/>
                <a:gd name="T1" fmla="*/ 186 h 186"/>
                <a:gd name="T2" fmla="*/ 53 w 53"/>
                <a:gd name="T3" fmla="*/ 186 h 186"/>
                <a:gd name="T4" fmla="*/ 53 w 53"/>
                <a:gd name="T5" fmla="*/ 0 h 186"/>
                <a:gd name="T6" fmla="*/ 0 w 53"/>
                <a:gd name="T7" fmla="*/ 0 h 186"/>
                <a:gd name="T8" fmla="*/ 0 w 53"/>
                <a:gd name="T9" fmla="*/ 186 h 186"/>
                <a:gd name="T10" fmla="*/ 0 w 53"/>
                <a:gd name="T11" fmla="*/ 186 h 186"/>
                <a:gd name="T12" fmla="*/ 0 w 53"/>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53" h="186">
                  <a:moveTo>
                    <a:pt x="0" y="186"/>
                  </a:moveTo>
                  <a:lnTo>
                    <a:pt x="53" y="186"/>
                  </a:lnTo>
                  <a:lnTo>
                    <a:pt x="53" y="0"/>
                  </a:lnTo>
                  <a:lnTo>
                    <a:pt x="0" y="0"/>
                  </a:lnTo>
                  <a:lnTo>
                    <a:pt x="0" y="186"/>
                  </a:lnTo>
                  <a:lnTo>
                    <a:pt x="0" y="186"/>
                  </a:lnTo>
                  <a:lnTo>
                    <a:pt x="0" y="186"/>
                  </a:lnTo>
                  <a:close/>
                </a:path>
              </a:pathLst>
            </a:custGeom>
            <a:solidFill>
              <a:schemeClr val="bg1"/>
            </a:solidFill>
            <a:ln w="28575">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sp>
          <p:nvSpPr>
            <p:cNvPr id="233" name="Freeform 9"/>
            <p:cNvSpPr>
              <a:spLocks/>
            </p:cNvSpPr>
            <p:nvPr/>
          </p:nvSpPr>
          <p:spPr bwMode="auto">
            <a:xfrm>
              <a:off x="7180958" y="4695397"/>
              <a:ext cx="107558" cy="162152"/>
            </a:xfrm>
            <a:custGeom>
              <a:avLst/>
              <a:gdLst>
                <a:gd name="T0" fmla="*/ 0 w 55"/>
                <a:gd name="T1" fmla="*/ 0 h 83"/>
                <a:gd name="T2" fmla="*/ 55 w 55"/>
                <a:gd name="T3" fmla="*/ 0 h 83"/>
                <a:gd name="T4" fmla="*/ 55 w 55"/>
                <a:gd name="T5" fmla="*/ 83 h 83"/>
                <a:gd name="T6" fmla="*/ 0 w 55"/>
                <a:gd name="T7" fmla="*/ 83 h 83"/>
                <a:gd name="T8" fmla="*/ 0 w 55"/>
                <a:gd name="T9" fmla="*/ 0 h 83"/>
                <a:gd name="T10" fmla="*/ 0 w 55"/>
                <a:gd name="T11" fmla="*/ 0 h 83"/>
                <a:gd name="T12" fmla="*/ 0 w 55"/>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55" h="83">
                  <a:moveTo>
                    <a:pt x="0" y="0"/>
                  </a:moveTo>
                  <a:lnTo>
                    <a:pt x="55" y="0"/>
                  </a:lnTo>
                  <a:lnTo>
                    <a:pt x="55" y="83"/>
                  </a:lnTo>
                  <a:lnTo>
                    <a:pt x="0" y="83"/>
                  </a:lnTo>
                  <a:lnTo>
                    <a:pt x="0" y="0"/>
                  </a:lnTo>
                  <a:lnTo>
                    <a:pt x="0" y="0"/>
                  </a:lnTo>
                  <a:lnTo>
                    <a:pt x="0" y="0"/>
                  </a:lnTo>
                  <a:close/>
                </a:path>
              </a:pathLst>
            </a:custGeom>
            <a:solidFill>
              <a:schemeClr val="bg1"/>
            </a:solidFill>
            <a:ln>
              <a:solidFill>
                <a:schemeClr val="accent3"/>
              </a:solidFill>
            </a:ln>
          </p:spPr>
          <p:txBody>
            <a:bodyPr vert="horz" wrap="square" lIns="91400" tIns="45700" rIns="91400" bIns="45700" numCol="1" anchor="t" anchorCtr="0" compatLnSpc="1">
              <a:prstTxWarp prst="textNoShape">
                <a:avLst/>
              </a:prstTxWarp>
            </a:bodyPr>
            <a:lstStyle/>
            <a:p>
              <a:pPr defTabSz="932332"/>
              <a:endParaRPr lang="en-US">
                <a:solidFill>
                  <a:srgbClr val="505050"/>
                </a:solidFill>
              </a:endParaRPr>
            </a:p>
          </p:txBody>
        </p:sp>
      </p:grpSp>
      <p:grpSp>
        <p:nvGrpSpPr>
          <p:cNvPr id="273" name="Group 272"/>
          <p:cNvGrpSpPr/>
          <p:nvPr/>
        </p:nvGrpSpPr>
        <p:grpSpPr>
          <a:xfrm>
            <a:off x="8175317" y="3092303"/>
            <a:ext cx="1076468" cy="1299166"/>
            <a:chOff x="7162204" y="2407480"/>
            <a:chExt cx="1076468" cy="1299166"/>
          </a:xfrm>
        </p:grpSpPr>
        <p:sp>
          <p:nvSpPr>
            <p:cNvPr id="274"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TextBox 274"/>
            <p:cNvSpPr txBox="1"/>
            <p:nvPr/>
          </p:nvSpPr>
          <p:spPr>
            <a:xfrm>
              <a:off x="7162204" y="2876742"/>
              <a:ext cx="1076468" cy="523220"/>
            </a:xfrm>
            <a:prstGeom prst="rect">
              <a:avLst/>
            </a:prstGeom>
            <a:noFill/>
          </p:spPr>
          <p:txBody>
            <a:bodyPr wrap="square" rtlCol="0">
              <a:spAutoFit/>
            </a:bodyPr>
            <a:lstStyle/>
            <a:p>
              <a:pPr algn="ctr">
                <a:defRPr/>
              </a:pPr>
              <a:r>
                <a:rPr lang="en-US" sz="1400" b="1" kern="0" dirty="0">
                  <a:gradFill>
                    <a:gsLst>
                      <a:gs pos="1250">
                        <a:schemeClr val="bg1"/>
                      </a:gs>
                      <a:gs pos="100000">
                        <a:schemeClr val="bg1"/>
                      </a:gs>
                    </a:gsLst>
                    <a:lin ang="5400000" scaled="0"/>
                  </a:gradFill>
                </a:rPr>
                <a:t>AZURE SQL DATABASE</a:t>
              </a:r>
            </a:p>
          </p:txBody>
        </p:sp>
      </p:grpSp>
      <p:sp>
        <p:nvSpPr>
          <p:cNvPr id="277" name="Freeform 5"/>
          <p:cNvSpPr>
            <a:spLocks noEditPoints="1"/>
          </p:cNvSpPr>
          <p:nvPr/>
        </p:nvSpPr>
        <p:spPr bwMode="auto">
          <a:xfrm>
            <a:off x="7180570" y="282226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8" name="Freeform 5"/>
          <p:cNvSpPr>
            <a:spLocks noEditPoints="1"/>
          </p:cNvSpPr>
          <p:nvPr/>
        </p:nvSpPr>
        <p:spPr bwMode="auto">
          <a:xfrm>
            <a:off x="9036781" y="3969351"/>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cxnSp>
        <p:nvCxnSpPr>
          <p:cNvPr id="279" name="Straight Connector 278"/>
          <p:cNvCxnSpPr>
            <a:cxnSpLocks/>
          </p:cNvCxnSpPr>
          <p:nvPr/>
        </p:nvCxnSpPr>
        <p:spPr>
          <a:xfrm>
            <a:off x="1895475" y="5207434"/>
            <a:ext cx="286761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6171595" y="4469477"/>
            <a:ext cx="0" cy="758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a:off x="5182376" y="5211842"/>
            <a:ext cx="100571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2" name="Freeform 40"/>
          <p:cNvSpPr>
            <a:spLocks noEditPoints="1"/>
          </p:cNvSpPr>
          <p:nvPr/>
        </p:nvSpPr>
        <p:spPr bwMode="black">
          <a:xfrm>
            <a:off x="4827634" y="5054442"/>
            <a:ext cx="298433" cy="300803"/>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w="19050">
            <a:solidFill>
              <a:schemeClr val="accent4"/>
            </a:solidFill>
          </a:ln>
          <a:extLst/>
        </p:spPr>
        <p:txBody>
          <a:bodyPr vert="horz" wrap="square" lIns="91440" tIns="45720" rIns="91440" bIns="45720" numCol="1" anchor="t" anchorCtr="0" compatLnSpc="1">
            <a:prstTxWarp prst="textNoShape">
              <a:avLst/>
            </a:prstTxWarp>
          </a:bodyPr>
          <a:lstStyle/>
          <a:p>
            <a:endParaRPr lang="en-US"/>
          </a:p>
        </p:txBody>
      </p:sp>
      <p:sp>
        <p:nvSpPr>
          <p:cNvPr id="283" name="Freeform 5"/>
          <p:cNvSpPr>
            <a:spLocks noEditPoints="1"/>
          </p:cNvSpPr>
          <p:nvPr/>
        </p:nvSpPr>
        <p:spPr bwMode="auto">
          <a:xfrm>
            <a:off x="4979149" y="5306758"/>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5" name="Oval 4"/>
          <p:cNvSpPr/>
          <p:nvPr/>
        </p:nvSpPr>
        <p:spPr bwMode="auto">
          <a:xfrm>
            <a:off x="6691956" y="2984911"/>
            <a:ext cx="338187" cy="338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gear right"/>
          <p:cNvSpPr>
            <a:spLocks noChangeAspect="1" noEditPoints="1"/>
          </p:cNvSpPr>
          <p:nvPr/>
        </p:nvSpPr>
        <p:spPr bwMode="auto">
          <a:xfrm>
            <a:off x="6597397" y="2893234"/>
            <a:ext cx="527306" cy="525082"/>
          </a:xfrm>
          <a:custGeom>
            <a:avLst/>
            <a:gdLst>
              <a:gd name="T0" fmla="*/ 90 w 98"/>
              <a:gd name="T1" fmla="*/ 35 h 98"/>
              <a:gd name="T2" fmla="*/ 86 w 98"/>
              <a:gd name="T3" fmla="*/ 28 h 98"/>
              <a:gd name="T4" fmla="*/ 90 w 98"/>
              <a:gd name="T5" fmla="*/ 19 h 98"/>
              <a:gd name="T6" fmla="*/ 79 w 98"/>
              <a:gd name="T7" fmla="*/ 7 h 98"/>
              <a:gd name="T8" fmla="*/ 70 w 98"/>
              <a:gd name="T9" fmla="*/ 10 h 98"/>
              <a:gd name="T10" fmla="*/ 63 w 98"/>
              <a:gd name="T11" fmla="*/ 8 h 98"/>
              <a:gd name="T12" fmla="*/ 59 w 98"/>
              <a:gd name="T13" fmla="*/ 0 h 98"/>
              <a:gd name="T14" fmla="*/ 42 w 98"/>
              <a:gd name="T15" fmla="*/ 0 h 98"/>
              <a:gd name="T16" fmla="*/ 38 w 98"/>
              <a:gd name="T17" fmla="*/ 7 h 98"/>
              <a:gd name="T18" fmla="*/ 32 w 98"/>
              <a:gd name="T19" fmla="*/ 10 h 98"/>
              <a:gd name="T20" fmla="*/ 22 w 98"/>
              <a:gd name="T21" fmla="*/ 7 h 98"/>
              <a:gd name="T22" fmla="*/ 10 w 98"/>
              <a:gd name="T23" fmla="*/ 17 h 98"/>
              <a:gd name="T24" fmla="*/ 13 w 98"/>
              <a:gd name="T25" fmla="*/ 27 h 98"/>
              <a:gd name="T26" fmla="*/ 11 w 98"/>
              <a:gd name="T27" fmla="*/ 34 h 98"/>
              <a:gd name="T28" fmla="*/ 2 w 98"/>
              <a:gd name="T29" fmla="*/ 38 h 98"/>
              <a:gd name="T30" fmla="*/ 0 w 98"/>
              <a:gd name="T31" fmla="*/ 54 h 98"/>
              <a:gd name="T32" fmla="*/ 10 w 98"/>
              <a:gd name="T33" fmla="*/ 58 h 98"/>
              <a:gd name="T34" fmla="*/ 13 w 98"/>
              <a:gd name="T35" fmla="*/ 65 h 98"/>
              <a:gd name="T36" fmla="*/ 9 w 98"/>
              <a:gd name="T37" fmla="*/ 74 h 98"/>
              <a:gd name="T38" fmla="*/ 20 w 98"/>
              <a:gd name="T39" fmla="*/ 86 h 98"/>
              <a:gd name="T40" fmla="*/ 29 w 98"/>
              <a:gd name="T41" fmla="*/ 83 h 98"/>
              <a:gd name="T42" fmla="*/ 37 w 98"/>
              <a:gd name="T43" fmla="*/ 85 h 98"/>
              <a:gd name="T44" fmla="*/ 41 w 98"/>
              <a:gd name="T45" fmla="*/ 96 h 98"/>
              <a:gd name="T46" fmla="*/ 57 w 98"/>
              <a:gd name="T47" fmla="*/ 98 h 98"/>
              <a:gd name="T48" fmla="*/ 61 w 98"/>
              <a:gd name="T49" fmla="*/ 87 h 98"/>
              <a:gd name="T50" fmla="*/ 68 w 98"/>
              <a:gd name="T51" fmla="*/ 83 h 98"/>
              <a:gd name="T52" fmla="*/ 77 w 98"/>
              <a:gd name="T53" fmla="*/ 87 h 98"/>
              <a:gd name="T54" fmla="*/ 90 w 98"/>
              <a:gd name="T55" fmla="*/ 76 h 98"/>
              <a:gd name="T56" fmla="*/ 86 w 98"/>
              <a:gd name="T57" fmla="*/ 67 h 98"/>
              <a:gd name="T58" fmla="*/ 89 w 98"/>
              <a:gd name="T59" fmla="*/ 60 h 98"/>
              <a:gd name="T60" fmla="*/ 97 w 98"/>
              <a:gd name="T61" fmla="*/ 56 h 98"/>
              <a:gd name="T62" fmla="*/ 98 w 98"/>
              <a:gd name="T63" fmla="*/ 39 h 98"/>
              <a:gd name="T64" fmla="*/ 50 w 98"/>
              <a:gd name="T65" fmla="*/ 73 h 98"/>
              <a:gd name="T66" fmla="*/ 50 w 98"/>
              <a:gd name="T67" fmla="*/ 24 h 98"/>
              <a:gd name="T68" fmla="*/ 50 w 98"/>
              <a:gd name="T69" fmla="*/ 7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8">
                <a:moveTo>
                  <a:pt x="97" y="38"/>
                </a:moveTo>
                <a:cubicBezTo>
                  <a:pt x="90" y="35"/>
                  <a:pt x="90" y="35"/>
                  <a:pt x="90" y="35"/>
                </a:cubicBezTo>
                <a:cubicBezTo>
                  <a:pt x="89" y="35"/>
                  <a:pt x="89" y="35"/>
                  <a:pt x="88" y="34"/>
                </a:cubicBezTo>
                <a:cubicBezTo>
                  <a:pt x="86" y="28"/>
                  <a:pt x="86" y="28"/>
                  <a:pt x="86" y="28"/>
                </a:cubicBezTo>
                <a:cubicBezTo>
                  <a:pt x="86" y="28"/>
                  <a:pt x="86" y="27"/>
                  <a:pt x="86" y="27"/>
                </a:cubicBezTo>
                <a:cubicBezTo>
                  <a:pt x="90" y="19"/>
                  <a:pt x="90" y="19"/>
                  <a:pt x="90" y="19"/>
                </a:cubicBezTo>
                <a:cubicBezTo>
                  <a:pt x="90" y="18"/>
                  <a:pt x="90" y="18"/>
                  <a:pt x="90" y="17"/>
                </a:cubicBezTo>
                <a:cubicBezTo>
                  <a:pt x="79" y="7"/>
                  <a:pt x="79" y="7"/>
                  <a:pt x="79" y="7"/>
                </a:cubicBezTo>
                <a:cubicBezTo>
                  <a:pt x="79" y="6"/>
                  <a:pt x="78" y="6"/>
                  <a:pt x="77" y="7"/>
                </a:cubicBezTo>
                <a:cubicBezTo>
                  <a:pt x="70" y="10"/>
                  <a:pt x="70" y="10"/>
                  <a:pt x="70" y="10"/>
                </a:cubicBezTo>
                <a:cubicBezTo>
                  <a:pt x="69" y="10"/>
                  <a:pt x="68" y="11"/>
                  <a:pt x="68" y="10"/>
                </a:cubicBezTo>
                <a:cubicBezTo>
                  <a:pt x="63" y="8"/>
                  <a:pt x="63" y="8"/>
                  <a:pt x="63" y="8"/>
                </a:cubicBezTo>
                <a:cubicBezTo>
                  <a:pt x="62" y="8"/>
                  <a:pt x="62" y="7"/>
                  <a:pt x="61" y="7"/>
                </a:cubicBezTo>
                <a:cubicBezTo>
                  <a:pt x="59" y="0"/>
                  <a:pt x="59" y="0"/>
                  <a:pt x="59" y="0"/>
                </a:cubicBezTo>
                <a:cubicBezTo>
                  <a:pt x="58" y="0"/>
                  <a:pt x="58" y="0"/>
                  <a:pt x="57" y="0"/>
                </a:cubicBezTo>
                <a:cubicBezTo>
                  <a:pt x="42" y="0"/>
                  <a:pt x="42" y="0"/>
                  <a:pt x="42" y="0"/>
                </a:cubicBezTo>
                <a:cubicBezTo>
                  <a:pt x="42" y="0"/>
                  <a:pt x="41" y="0"/>
                  <a:pt x="41" y="0"/>
                </a:cubicBezTo>
                <a:cubicBezTo>
                  <a:pt x="38" y="7"/>
                  <a:pt x="38" y="7"/>
                  <a:pt x="38" y="7"/>
                </a:cubicBezTo>
                <a:cubicBezTo>
                  <a:pt x="38" y="8"/>
                  <a:pt x="38" y="8"/>
                  <a:pt x="37" y="8"/>
                </a:cubicBezTo>
                <a:cubicBezTo>
                  <a:pt x="32" y="10"/>
                  <a:pt x="32" y="10"/>
                  <a:pt x="32" y="10"/>
                </a:cubicBezTo>
                <a:cubicBezTo>
                  <a:pt x="31" y="11"/>
                  <a:pt x="30" y="11"/>
                  <a:pt x="30" y="10"/>
                </a:cubicBezTo>
                <a:cubicBezTo>
                  <a:pt x="22" y="7"/>
                  <a:pt x="22" y="7"/>
                  <a:pt x="22" y="7"/>
                </a:cubicBezTo>
                <a:cubicBezTo>
                  <a:pt x="21" y="6"/>
                  <a:pt x="21" y="7"/>
                  <a:pt x="20" y="7"/>
                </a:cubicBezTo>
                <a:cubicBezTo>
                  <a:pt x="10" y="17"/>
                  <a:pt x="10" y="17"/>
                  <a:pt x="10" y="17"/>
                </a:cubicBezTo>
                <a:cubicBezTo>
                  <a:pt x="9" y="18"/>
                  <a:pt x="9" y="18"/>
                  <a:pt x="10" y="19"/>
                </a:cubicBezTo>
                <a:cubicBezTo>
                  <a:pt x="13" y="27"/>
                  <a:pt x="13" y="27"/>
                  <a:pt x="13" y="27"/>
                </a:cubicBezTo>
                <a:cubicBezTo>
                  <a:pt x="13" y="27"/>
                  <a:pt x="14" y="28"/>
                  <a:pt x="13" y="29"/>
                </a:cubicBezTo>
                <a:cubicBezTo>
                  <a:pt x="11" y="34"/>
                  <a:pt x="11" y="34"/>
                  <a:pt x="11" y="34"/>
                </a:cubicBezTo>
                <a:cubicBezTo>
                  <a:pt x="11" y="35"/>
                  <a:pt x="10" y="35"/>
                  <a:pt x="10" y="35"/>
                </a:cubicBezTo>
                <a:cubicBezTo>
                  <a:pt x="2" y="38"/>
                  <a:pt x="2" y="38"/>
                  <a:pt x="2" y="38"/>
                </a:cubicBezTo>
                <a:cubicBezTo>
                  <a:pt x="1" y="38"/>
                  <a:pt x="0" y="39"/>
                  <a:pt x="0" y="39"/>
                </a:cubicBezTo>
                <a:cubicBezTo>
                  <a:pt x="0" y="54"/>
                  <a:pt x="0" y="54"/>
                  <a:pt x="0" y="54"/>
                </a:cubicBezTo>
                <a:cubicBezTo>
                  <a:pt x="0" y="55"/>
                  <a:pt x="1" y="56"/>
                  <a:pt x="2" y="56"/>
                </a:cubicBezTo>
                <a:cubicBezTo>
                  <a:pt x="10" y="58"/>
                  <a:pt x="10" y="58"/>
                  <a:pt x="10" y="58"/>
                </a:cubicBezTo>
                <a:cubicBezTo>
                  <a:pt x="10" y="58"/>
                  <a:pt x="11" y="59"/>
                  <a:pt x="11" y="60"/>
                </a:cubicBezTo>
                <a:cubicBezTo>
                  <a:pt x="13" y="65"/>
                  <a:pt x="13" y="65"/>
                  <a:pt x="13" y="65"/>
                </a:cubicBezTo>
                <a:cubicBezTo>
                  <a:pt x="13" y="65"/>
                  <a:pt x="13" y="66"/>
                  <a:pt x="13" y="66"/>
                </a:cubicBezTo>
                <a:cubicBezTo>
                  <a:pt x="9" y="74"/>
                  <a:pt x="9" y="74"/>
                  <a:pt x="9" y="74"/>
                </a:cubicBezTo>
                <a:cubicBezTo>
                  <a:pt x="9" y="75"/>
                  <a:pt x="9" y="75"/>
                  <a:pt x="10" y="76"/>
                </a:cubicBezTo>
                <a:cubicBezTo>
                  <a:pt x="20" y="86"/>
                  <a:pt x="20" y="86"/>
                  <a:pt x="20" y="86"/>
                </a:cubicBezTo>
                <a:cubicBezTo>
                  <a:pt x="21" y="87"/>
                  <a:pt x="21" y="87"/>
                  <a:pt x="22" y="87"/>
                </a:cubicBezTo>
                <a:cubicBezTo>
                  <a:pt x="29" y="83"/>
                  <a:pt x="29" y="83"/>
                  <a:pt x="29" y="83"/>
                </a:cubicBezTo>
                <a:cubicBezTo>
                  <a:pt x="30" y="83"/>
                  <a:pt x="31" y="83"/>
                  <a:pt x="31" y="83"/>
                </a:cubicBezTo>
                <a:cubicBezTo>
                  <a:pt x="37" y="85"/>
                  <a:pt x="37" y="85"/>
                  <a:pt x="37" y="85"/>
                </a:cubicBezTo>
                <a:cubicBezTo>
                  <a:pt x="38" y="86"/>
                  <a:pt x="38" y="86"/>
                  <a:pt x="38" y="87"/>
                </a:cubicBezTo>
                <a:cubicBezTo>
                  <a:pt x="41" y="96"/>
                  <a:pt x="41" y="96"/>
                  <a:pt x="41" y="96"/>
                </a:cubicBezTo>
                <a:cubicBezTo>
                  <a:pt x="41" y="96"/>
                  <a:pt x="42" y="98"/>
                  <a:pt x="42" y="98"/>
                </a:cubicBezTo>
                <a:cubicBezTo>
                  <a:pt x="57" y="98"/>
                  <a:pt x="57" y="98"/>
                  <a:pt x="57" y="98"/>
                </a:cubicBezTo>
                <a:cubicBezTo>
                  <a:pt x="58" y="98"/>
                  <a:pt x="58" y="96"/>
                  <a:pt x="59" y="96"/>
                </a:cubicBezTo>
                <a:cubicBezTo>
                  <a:pt x="61" y="87"/>
                  <a:pt x="61" y="87"/>
                  <a:pt x="61" y="87"/>
                </a:cubicBezTo>
                <a:cubicBezTo>
                  <a:pt x="62" y="87"/>
                  <a:pt x="62" y="86"/>
                  <a:pt x="63" y="86"/>
                </a:cubicBezTo>
                <a:cubicBezTo>
                  <a:pt x="68" y="83"/>
                  <a:pt x="68" y="83"/>
                  <a:pt x="68" y="83"/>
                </a:cubicBezTo>
                <a:cubicBezTo>
                  <a:pt x="69" y="83"/>
                  <a:pt x="70" y="83"/>
                  <a:pt x="70" y="83"/>
                </a:cubicBezTo>
                <a:cubicBezTo>
                  <a:pt x="77" y="87"/>
                  <a:pt x="77" y="87"/>
                  <a:pt x="77" y="87"/>
                </a:cubicBezTo>
                <a:cubicBezTo>
                  <a:pt x="78" y="87"/>
                  <a:pt x="79" y="87"/>
                  <a:pt x="79" y="86"/>
                </a:cubicBezTo>
                <a:cubicBezTo>
                  <a:pt x="90" y="76"/>
                  <a:pt x="90" y="76"/>
                  <a:pt x="90" y="76"/>
                </a:cubicBezTo>
                <a:cubicBezTo>
                  <a:pt x="90" y="75"/>
                  <a:pt x="90" y="75"/>
                  <a:pt x="90" y="74"/>
                </a:cubicBezTo>
                <a:cubicBezTo>
                  <a:pt x="86" y="67"/>
                  <a:pt x="86" y="67"/>
                  <a:pt x="86" y="67"/>
                </a:cubicBezTo>
                <a:cubicBezTo>
                  <a:pt x="86" y="66"/>
                  <a:pt x="86" y="65"/>
                  <a:pt x="86" y="65"/>
                </a:cubicBezTo>
                <a:cubicBezTo>
                  <a:pt x="89" y="60"/>
                  <a:pt x="89" y="60"/>
                  <a:pt x="89" y="60"/>
                </a:cubicBezTo>
                <a:cubicBezTo>
                  <a:pt x="89" y="59"/>
                  <a:pt x="89" y="58"/>
                  <a:pt x="90" y="58"/>
                </a:cubicBezTo>
                <a:cubicBezTo>
                  <a:pt x="97" y="56"/>
                  <a:pt x="97" y="56"/>
                  <a:pt x="97" y="56"/>
                </a:cubicBezTo>
                <a:cubicBezTo>
                  <a:pt x="98" y="56"/>
                  <a:pt x="98" y="55"/>
                  <a:pt x="98" y="54"/>
                </a:cubicBezTo>
                <a:cubicBezTo>
                  <a:pt x="98" y="39"/>
                  <a:pt x="98" y="39"/>
                  <a:pt x="98" y="39"/>
                </a:cubicBezTo>
                <a:cubicBezTo>
                  <a:pt x="98" y="39"/>
                  <a:pt x="98" y="38"/>
                  <a:pt x="97" y="38"/>
                </a:cubicBezTo>
                <a:close/>
                <a:moveTo>
                  <a:pt x="50" y="73"/>
                </a:moveTo>
                <a:cubicBezTo>
                  <a:pt x="36" y="73"/>
                  <a:pt x="25" y="62"/>
                  <a:pt x="25" y="48"/>
                </a:cubicBezTo>
                <a:cubicBezTo>
                  <a:pt x="25" y="35"/>
                  <a:pt x="36" y="24"/>
                  <a:pt x="50" y="24"/>
                </a:cubicBezTo>
                <a:cubicBezTo>
                  <a:pt x="63" y="24"/>
                  <a:pt x="74" y="35"/>
                  <a:pt x="74" y="48"/>
                </a:cubicBezTo>
                <a:cubicBezTo>
                  <a:pt x="74" y="62"/>
                  <a:pt x="63" y="73"/>
                  <a:pt x="50" y="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32578"/>
            <a:endParaRPr lang="en-US" dirty="0">
              <a:solidFill>
                <a:srgbClr val="505050"/>
              </a:solidFill>
            </a:endParaRPr>
          </a:p>
        </p:txBody>
      </p:sp>
      <p:grpSp>
        <p:nvGrpSpPr>
          <p:cNvPr id="284" name="Group 283"/>
          <p:cNvGrpSpPr/>
          <p:nvPr/>
        </p:nvGrpSpPr>
        <p:grpSpPr>
          <a:xfrm>
            <a:off x="7508007" y="2041270"/>
            <a:ext cx="1597339" cy="939269"/>
            <a:chOff x="8550671" y="5613930"/>
            <a:chExt cx="1597339" cy="939269"/>
          </a:xfrm>
        </p:grpSpPr>
        <p:sp>
          <p:nvSpPr>
            <p:cNvPr id="285" name="Rectangle 284"/>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Massive data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processing needs </a:t>
              </a:r>
            </a:p>
          </p:txBody>
        </p:sp>
        <p:grpSp>
          <p:nvGrpSpPr>
            <p:cNvPr id="286" name="Group 285"/>
            <p:cNvGrpSpPr/>
            <p:nvPr/>
          </p:nvGrpSpPr>
          <p:grpSpPr>
            <a:xfrm>
              <a:off x="8550671" y="5613930"/>
              <a:ext cx="1597338" cy="453446"/>
              <a:chOff x="8550671" y="5613930"/>
              <a:chExt cx="1597338" cy="453446"/>
            </a:xfrm>
          </p:grpSpPr>
          <p:sp>
            <p:nvSpPr>
              <p:cNvPr id="287" name="Arrow: Pentagon 286"/>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88"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89" name="Group 288"/>
          <p:cNvGrpSpPr/>
          <p:nvPr/>
        </p:nvGrpSpPr>
        <p:grpSpPr>
          <a:xfrm>
            <a:off x="9589676" y="4100693"/>
            <a:ext cx="1597339" cy="939269"/>
            <a:chOff x="8550671" y="5613930"/>
            <a:chExt cx="1597339" cy="939269"/>
          </a:xfrm>
        </p:grpSpPr>
        <p:sp>
          <p:nvSpPr>
            <p:cNvPr id="290" name="Rectangle 289"/>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Additional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infrastructure needed</a:t>
              </a:r>
            </a:p>
          </p:txBody>
        </p:sp>
        <p:grpSp>
          <p:nvGrpSpPr>
            <p:cNvPr id="291" name="Group 290"/>
            <p:cNvGrpSpPr/>
            <p:nvPr/>
          </p:nvGrpSpPr>
          <p:grpSpPr>
            <a:xfrm>
              <a:off x="8550671" y="5613930"/>
              <a:ext cx="1597338" cy="453446"/>
              <a:chOff x="8550671" y="5613930"/>
              <a:chExt cx="1597338" cy="453446"/>
            </a:xfrm>
          </p:grpSpPr>
          <p:sp>
            <p:nvSpPr>
              <p:cNvPr id="292" name="Arrow: Pentagon 291"/>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93"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94" name="Group 293"/>
          <p:cNvGrpSpPr/>
          <p:nvPr/>
        </p:nvGrpSpPr>
        <p:grpSpPr>
          <a:xfrm>
            <a:off x="5509247" y="5424756"/>
            <a:ext cx="1597339" cy="939269"/>
            <a:chOff x="8550671" y="5613930"/>
            <a:chExt cx="1597339" cy="939269"/>
          </a:xfrm>
        </p:grpSpPr>
        <p:sp>
          <p:nvSpPr>
            <p:cNvPr id="295" name="Rectangle 294"/>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Compatibility issues </a:t>
              </a:r>
              <a:b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b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with existing code </a:t>
              </a:r>
            </a:p>
          </p:txBody>
        </p:sp>
        <p:grpSp>
          <p:nvGrpSpPr>
            <p:cNvPr id="296" name="Group 295"/>
            <p:cNvGrpSpPr/>
            <p:nvPr/>
          </p:nvGrpSpPr>
          <p:grpSpPr>
            <a:xfrm>
              <a:off x="8550671" y="5613930"/>
              <a:ext cx="1597338" cy="453446"/>
              <a:chOff x="8550671" y="5613930"/>
              <a:chExt cx="1597338" cy="453446"/>
            </a:xfrm>
          </p:grpSpPr>
          <p:sp>
            <p:nvSpPr>
              <p:cNvPr id="297" name="Arrow: Pentagon 296"/>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98"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732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wipe(left)">
                                      <p:cBhvr>
                                        <p:cTn id="12" dur="750"/>
                                        <p:tgtEl>
                                          <p:spTgt spid="143"/>
                                        </p:tgtEl>
                                      </p:cBhvr>
                                    </p:animEffect>
                                  </p:childTnLst>
                                </p:cTn>
                              </p:par>
                            </p:childTnLst>
                          </p:cTn>
                        </p:par>
                        <p:par>
                          <p:cTn id="13" fill="hold">
                            <p:stCondLst>
                              <p:cond delay="152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childTnLst>
                          </p:cTn>
                        </p:par>
                        <p:par>
                          <p:cTn id="17" fill="hold">
                            <p:stCondLst>
                              <p:cond delay="2020"/>
                            </p:stCondLst>
                            <p:childTnLst>
                              <p:par>
                                <p:cTn id="18" presetID="10" presetClass="entr" presetSubtype="0" fill="hold" grpId="1" nodeType="afterEffect">
                                  <p:stCondLst>
                                    <p:cond delay="50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par>
                                <p:cTn id="21" presetID="1" presetClass="entr" presetSubtype="0"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3020"/>
                            </p:stCondLst>
                            <p:childTnLst>
                              <p:par>
                                <p:cTn id="24" presetID="8" presetClass="emph" presetSubtype="0" repeatCount="indefinite" fill="hold" grpId="0" nodeType="afterEffect">
                                  <p:stCondLst>
                                    <p:cond delay="0"/>
                                  </p:stCondLst>
                                  <p:childTnLst>
                                    <p:animRot by="21600000">
                                      <p:cBhvr>
                                        <p:cTn id="25" dur="2750" fill="hold"/>
                                        <p:tgtEl>
                                          <p:spTgt spid="276"/>
                                        </p:tgtEl>
                                        <p:attrNameLst>
                                          <p:attrName>r</p:attrName>
                                        </p:attrNameLst>
                                      </p:cBhvr>
                                    </p:animRot>
                                  </p:childTnLst>
                                </p:cTn>
                              </p:par>
                            </p:childTnLst>
                          </p:cTn>
                        </p:par>
                        <p:par>
                          <p:cTn id="26" fill="hold">
                            <p:stCondLst>
                              <p:cond delay="5770"/>
                            </p:stCondLst>
                            <p:childTnLst>
                              <p:par>
                                <p:cTn id="27" presetID="10" presetClass="entr" presetSubtype="0" fill="hold" grpId="0" nodeType="afterEffect">
                                  <p:stCondLst>
                                    <p:cond delay="0"/>
                                  </p:stCondLst>
                                  <p:childTnLst>
                                    <p:set>
                                      <p:cBhvr>
                                        <p:cTn id="28" dur="1" fill="hold">
                                          <p:stCondLst>
                                            <p:cond delay="0"/>
                                          </p:stCondLst>
                                        </p:cTn>
                                        <p:tgtEl>
                                          <p:spTgt spid="277"/>
                                        </p:tgtEl>
                                        <p:attrNameLst>
                                          <p:attrName>style.visibility</p:attrName>
                                        </p:attrNameLst>
                                      </p:cBhvr>
                                      <p:to>
                                        <p:strVal val="visible"/>
                                      </p:to>
                                    </p:set>
                                    <p:animEffect transition="in" filter="fade">
                                      <p:cBhvr>
                                        <p:cTn id="29" dur="500"/>
                                        <p:tgtEl>
                                          <p:spTgt spid="277"/>
                                        </p:tgtEl>
                                      </p:cBhvr>
                                    </p:animEffect>
                                  </p:childTnLst>
                                </p:cTn>
                              </p:par>
                            </p:childTnLst>
                          </p:cTn>
                        </p:par>
                        <p:par>
                          <p:cTn id="30" fill="hold">
                            <p:stCondLst>
                              <p:cond delay="6270"/>
                            </p:stCondLst>
                            <p:childTnLst>
                              <p:par>
                                <p:cTn id="31" presetID="22" presetClass="entr" presetSubtype="1" fill="hold" nodeType="afterEffect">
                                  <p:stCondLst>
                                    <p:cond delay="0"/>
                                  </p:stCondLst>
                                  <p:childTnLst>
                                    <p:set>
                                      <p:cBhvr>
                                        <p:cTn id="32" dur="1" fill="hold">
                                          <p:stCondLst>
                                            <p:cond delay="0"/>
                                          </p:stCondLst>
                                        </p:cTn>
                                        <p:tgtEl>
                                          <p:spTgt spid="284"/>
                                        </p:tgtEl>
                                        <p:attrNameLst>
                                          <p:attrName>style.visibility</p:attrName>
                                        </p:attrNameLst>
                                      </p:cBhvr>
                                      <p:to>
                                        <p:strVal val="visible"/>
                                      </p:to>
                                    </p:set>
                                    <p:animEffect transition="in" filter="wipe(up)">
                                      <p:cBhvr>
                                        <p:cTn id="33" dur="1000"/>
                                        <p:tgtEl>
                                          <p:spTgt spid="284"/>
                                        </p:tgtEl>
                                      </p:cBhvr>
                                    </p:animEffect>
                                  </p:childTnLst>
                                </p:cTn>
                              </p:par>
                            </p:childTnLst>
                          </p:cTn>
                        </p:par>
                        <p:par>
                          <p:cTn id="34" fill="hold">
                            <p:stCondLst>
                              <p:cond delay="7270"/>
                            </p:stCondLst>
                            <p:childTnLst>
                              <p:par>
                                <p:cTn id="35" presetID="22" presetClass="entr" presetSubtype="8" fill="hold" nodeType="afterEffect">
                                  <p:stCondLst>
                                    <p:cond delay="500"/>
                                  </p:stCondLst>
                                  <p:childTnLst>
                                    <p:set>
                                      <p:cBhvr>
                                        <p:cTn id="36" dur="1" fill="hold">
                                          <p:stCondLst>
                                            <p:cond delay="0"/>
                                          </p:stCondLst>
                                        </p:cTn>
                                        <p:tgtEl>
                                          <p:spTgt spid="145"/>
                                        </p:tgtEl>
                                        <p:attrNameLst>
                                          <p:attrName>style.visibility</p:attrName>
                                        </p:attrNameLst>
                                      </p:cBhvr>
                                      <p:to>
                                        <p:strVal val="visible"/>
                                      </p:to>
                                    </p:set>
                                    <p:animEffect transition="in" filter="wipe(left)">
                                      <p:cBhvr>
                                        <p:cTn id="37" dur="500"/>
                                        <p:tgtEl>
                                          <p:spTgt spid="145"/>
                                        </p:tgtEl>
                                      </p:cBhvr>
                                    </p:animEffect>
                                  </p:childTnLst>
                                </p:cTn>
                              </p:par>
                            </p:childTnLst>
                          </p:cTn>
                        </p:par>
                        <p:par>
                          <p:cTn id="38" fill="hold">
                            <p:stCondLst>
                              <p:cond delay="8270"/>
                            </p:stCondLst>
                            <p:childTnLst>
                              <p:par>
                                <p:cTn id="39" presetID="10" presetClass="entr" presetSubtype="0" fill="hold" nodeType="afterEffect">
                                  <p:stCondLst>
                                    <p:cond delay="0"/>
                                  </p:stCondLst>
                                  <p:childTnLst>
                                    <p:set>
                                      <p:cBhvr>
                                        <p:cTn id="40" dur="1" fill="hold">
                                          <p:stCondLst>
                                            <p:cond delay="0"/>
                                          </p:stCondLst>
                                        </p:cTn>
                                        <p:tgtEl>
                                          <p:spTgt spid="273"/>
                                        </p:tgtEl>
                                        <p:attrNameLst>
                                          <p:attrName>style.visibility</p:attrName>
                                        </p:attrNameLst>
                                      </p:cBhvr>
                                      <p:to>
                                        <p:strVal val="visible"/>
                                      </p:to>
                                    </p:set>
                                    <p:animEffect transition="in" filter="fade">
                                      <p:cBhvr>
                                        <p:cTn id="41" dur="500"/>
                                        <p:tgtEl>
                                          <p:spTgt spid="273"/>
                                        </p:tgtEl>
                                      </p:cBhvr>
                                    </p:animEffect>
                                  </p:childTnLst>
                                </p:cTn>
                              </p:par>
                            </p:childTnLst>
                          </p:cTn>
                        </p:par>
                        <p:par>
                          <p:cTn id="42" fill="hold">
                            <p:stCondLst>
                              <p:cond delay="8770"/>
                            </p:stCondLst>
                            <p:childTnLst>
                              <p:par>
                                <p:cTn id="43" presetID="10" presetClass="entr" presetSubtype="0" fill="hold" grpId="0" nodeType="afterEffect">
                                  <p:stCondLst>
                                    <p:cond delay="0"/>
                                  </p:stCondLst>
                                  <p:childTnLst>
                                    <p:set>
                                      <p:cBhvr>
                                        <p:cTn id="44" dur="1" fill="hold">
                                          <p:stCondLst>
                                            <p:cond delay="0"/>
                                          </p:stCondLst>
                                        </p:cTn>
                                        <p:tgtEl>
                                          <p:spTgt spid="278"/>
                                        </p:tgtEl>
                                        <p:attrNameLst>
                                          <p:attrName>style.visibility</p:attrName>
                                        </p:attrNameLst>
                                      </p:cBhvr>
                                      <p:to>
                                        <p:strVal val="visible"/>
                                      </p:to>
                                    </p:set>
                                    <p:animEffect transition="in" filter="fade">
                                      <p:cBhvr>
                                        <p:cTn id="45" dur="500"/>
                                        <p:tgtEl>
                                          <p:spTgt spid="278"/>
                                        </p:tgtEl>
                                      </p:cBhvr>
                                    </p:animEffect>
                                  </p:childTnLst>
                                </p:cTn>
                              </p:par>
                            </p:childTnLst>
                          </p:cTn>
                        </p:par>
                        <p:par>
                          <p:cTn id="46" fill="hold">
                            <p:stCondLst>
                              <p:cond delay="9270"/>
                            </p:stCondLst>
                            <p:childTnLst>
                              <p:par>
                                <p:cTn id="47" presetID="22" presetClass="entr" presetSubtype="1" fill="hold" nodeType="afterEffect">
                                  <p:stCondLst>
                                    <p:cond delay="0"/>
                                  </p:stCondLst>
                                  <p:childTnLst>
                                    <p:set>
                                      <p:cBhvr>
                                        <p:cTn id="48" dur="1" fill="hold">
                                          <p:stCondLst>
                                            <p:cond delay="0"/>
                                          </p:stCondLst>
                                        </p:cTn>
                                        <p:tgtEl>
                                          <p:spTgt spid="289"/>
                                        </p:tgtEl>
                                        <p:attrNameLst>
                                          <p:attrName>style.visibility</p:attrName>
                                        </p:attrNameLst>
                                      </p:cBhvr>
                                      <p:to>
                                        <p:strVal val="visible"/>
                                      </p:to>
                                    </p:set>
                                    <p:animEffect transition="in" filter="wipe(up)">
                                      <p:cBhvr>
                                        <p:cTn id="49" dur="1000"/>
                                        <p:tgtEl>
                                          <p:spTgt spid="289"/>
                                        </p:tgtEl>
                                      </p:cBhvr>
                                    </p:animEffect>
                                  </p:childTnLst>
                                </p:cTn>
                              </p:par>
                            </p:childTnLst>
                          </p:cTn>
                        </p:par>
                        <p:par>
                          <p:cTn id="50" fill="hold">
                            <p:stCondLst>
                              <p:cond delay="10270"/>
                            </p:stCondLst>
                            <p:childTnLst>
                              <p:par>
                                <p:cTn id="51" presetID="22" presetClass="entr" presetSubtype="1" fill="hold" nodeType="afterEffect">
                                  <p:stCondLst>
                                    <p:cond delay="1000"/>
                                  </p:stCondLst>
                                  <p:childTnLst>
                                    <p:set>
                                      <p:cBhvr>
                                        <p:cTn id="52" dur="1" fill="hold">
                                          <p:stCondLst>
                                            <p:cond delay="0"/>
                                          </p:stCondLst>
                                        </p:cTn>
                                        <p:tgtEl>
                                          <p:spTgt spid="280"/>
                                        </p:tgtEl>
                                        <p:attrNameLst>
                                          <p:attrName>style.visibility</p:attrName>
                                        </p:attrNameLst>
                                      </p:cBhvr>
                                      <p:to>
                                        <p:strVal val="visible"/>
                                      </p:to>
                                    </p:set>
                                    <p:animEffect transition="in" filter="wipe(up)">
                                      <p:cBhvr>
                                        <p:cTn id="53" dur="500"/>
                                        <p:tgtEl>
                                          <p:spTgt spid="280"/>
                                        </p:tgtEl>
                                      </p:cBhvr>
                                    </p:animEffect>
                                  </p:childTnLst>
                                </p:cTn>
                              </p:par>
                            </p:childTnLst>
                          </p:cTn>
                        </p:par>
                        <p:par>
                          <p:cTn id="54" fill="hold">
                            <p:stCondLst>
                              <p:cond delay="11770"/>
                            </p:stCondLst>
                            <p:childTnLst>
                              <p:par>
                                <p:cTn id="55" presetID="22" presetClass="entr" presetSubtype="2" fill="hold" nodeType="afterEffect">
                                  <p:stCondLst>
                                    <p:cond delay="0"/>
                                  </p:stCondLst>
                                  <p:childTnLst>
                                    <p:set>
                                      <p:cBhvr>
                                        <p:cTn id="56" dur="1" fill="hold">
                                          <p:stCondLst>
                                            <p:cond delay="0"/>
                                          </p:stCondLst>
                                        </p:cTn>
                                        <p:tgtEl>
                                          <p:spTgt spid="281"/>
                                        </p:tgtEl>
                                        <p:attrNameLst>
                                          <p:attrName>style.visibility</p:attrName>
                                        </p:attrNameLst>
                                      </p:cBhvr>
                                      <p:to>
                                        <p:strVal val="visible"/>
                                      </p:to>
                                    </p:set>
                                    <p:animEffect transition="in" filter="wipe(right)">
                                      <p:cBhvr>
                                        <p:cTn id="57" dur="500"/>
                                        <p:tgtEl>
                                          <p:spTgt spid="281"/>
                                        </p:tgtEl>
                                      </p:cBhvr>
                                    </p:animEffect>
                                  </p:childTnLst>
                                </p:cTn>
                              </p:par>
                              <p:par>
                                <p:cTn id="58" presetID="22" presetClass="entr" presetSubtype="8" fill="hold" nodeType="withEffect">
                                  <p:stCondLst>
                                    <p:cond delay="0"/>
                                  </p:stCondLst>
                                  <p:childTnLst>
                                    <p:set>
                                      <p:cBhvr>
                                        <p:cTn id="59" dur="1" fill="hold">
                                          <p:stCondLst>
                                            <p:cond delay="0"/>
                                          </p:stCondLst>
                                        </p:cTn>
                                        <p:tgtEl>
                                          <p:spTgt spid="279"/>
                                        </p:tgtEl>
                                        <p:attrNameLst>
                                          <p:attrName>style.visibility</p:attrName>
                                        </p:attrNameLst>
                                      </p:cBhvr>
                                      <p:to>
                                        <p:strVal val="visible"/>
                                      </p:to>
                                    </p:set>
                                    <p:animEffect transition="in" filter="wipe(left)">
                                      <p:cBhvr>
                                        <p:cTn id="60" dur="500"/>
                                        <p:tgtEl>
                                          <p:spTgt spid="279"/>
                                        </p:tgtEl>
                                      </p:cBhvr>
                                    </p:animEffect>
                                  </p:childTnLst>
                                </p:cTn>
                              </p:par>
                            </p:childTnLst>
                          </p:cTn>
                        </p:par>
                        <p:par>
                          <p:cTn id="61" fill="hold">
                            <p:stCondLst>
                              <p:cond delay="12270"/>
                            </p:stCondLst>
                            <p:childTnLst>
                              <p:par>
                                <p:cTn id="62" presetID="10" presetClass="entr" presetSubtype="0" fill="hold" grpId="0" nodeType="afterEffect">
                                  <p:stCondLst>
                                    <p:cond delay="0"/>
                                  </p:stCondLst>
                                  <p:childTnLst>
                                    <p:set>
                                      <p:cBhvr>
                                        <p:cTn id="63" dur="1" fill="hold">
                                          <p:stCondLst>
                                            <p:cond delay="0"/>
                                          </p:stCondLst>
                                        </p:cTn>
                                        <p:tgtEl>
                                          <p:spTgt spid="282"/>
                                        </p:tgtEl>
                                        <p:attrNameLst>
                                          <p:attrName>style.visibility</p:attrName>
                                        </p:attrNameLst>
                                      </p:cBhvr>
                                      <p:to>
                                        <p:strVal val="visible"/>
                                      </p:to>
                                    </p:set>
                                    <p:animEffect transition="in" filter="fade">
                                      <p:cBhvr>
                                        <p:cTn id="64" dur="500"/>
                                        <p:tgtEl>
                                          <p:spTgt spid="282"/>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283"/>
                                        </p:tgtEl>
                                        <p:attrNameLst>
                                          <p:attrName>style.visibility</p:attrName>
                                        </p:attrNameLst>
                                      </p:cBhvr>
                                      <p:to>
                                        <p:strVal val="visible"/>
                                      </p:to>
                                    </p:set>
                                    <p:animEffect transition="in" filter="fade">
                                      <p:cBhvr>
                                        <p:cTn id="67" dur="500"/>
                                        <p:tgtEl>
                                          <p:spTgt spid="283"/>
                                        </p:tgtEl>
                                      </p:cBhvr>
                                    </p:animEffect>
                                  </p:childTnLst>
                                </p:cTn>
                              </p:par>
                            </p:childTnLst>
                          </p:cTn>
                        </p:par>
                        <p:par>
                          <p:cTn id="68" fill="hold">
                            <p:stCondLst>
                              <p:cond delay="1377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7" grpId="0" animBg="1"/>
      <p:bldP spid="278" grpId="0" animBg="1"/>
      <p:bldP spid="282" grpId="0" animBg="1"/>
      <p:bldP spid="283" grpId="0" animBg="1"/>
      <p:bldP spid="5" grpId="0" animBg="1"/>
      <p:bldP spid="276" grpId="0" animBg="1"/>
      <p:bldP spid="27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2" name="Group 81"/>
          <p:cNvGrpSpPr/>
          <p:nvPr/>
        </p:nvGrpSpPr>
        <p:grpSpPr>
          <a:xfrm>
            <a:off x="5084556" y="2844880"/>
            <a:ext cx="2054244" cy="1343985"/>
            <a:chOff x="9210545" y="5074015"/>
            <a:chExt cx="2021653" cy="1322662"/>
          </a:xfrm>
        </p:grpSpPr>
        <p:pic>
          <p:nvPicPr>
            <p:cNvPr id="83" name="Graphic 8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84" name="Graphic 8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endPar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7200" y="289511"/>
            <a:ext cx="10563225" cy="899665"/>
          </a:xfrm>
        </p:spPr>
        <p:txBody>
          <a:bodyPr/>
          <a:lstStyle/>
          <a:p>
            <a:r>
              <a:rPr lang="en-US" dirty="0"/>
              <a:t>Process unstructured Big Data using U-SQL</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4.3</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2471770" y="2842501"/>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1758115" y="3618585"/>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3288685" y="2626202"/>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50" name="TextBox 249"/>
          <p:cNvSpPr txBox="1"/>
          <p:nvPr/>
        </p:nvSpPr>
        <p:spPr>
          <a:xfrm>
            <a:off x="1685958" y="4633763"/>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73" name="Freeform 5"/>
          <p:cNvSpPr>
            <a:spLocks noEditPoints="1"/>
          </p:cNvSpPr>
          <p:nvPr/>
        </p:nvSpPr>
        <p:spPr bwMode="auto">
          <a:xfrm>
            <a:off x="8384237" y="2373347"/>
            <a:ext cx="1027732" cy="81564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3"/>
          </a:solidFill>
          <a:ln w="0">
            <a:noFill/>
            <a:prstDash val="solid"/>
            <a:round/>
            <a:headEnd/>
            <a:tailEnd/>
          </a:ln>
        </p:spPr>
        <p:txBody>
          <a:bodyPr vert="horz" wrap="square" lIns="74702" tIns="37351" rIns="74702" bIns="37351" numCol="1" anchor="t" anchorCtr="0" compatLnSpc="1">
            <a:prstTxWarp prst="textNoShape">
              <a:avLst/>
            </a:prstTxWarp>
          </a:bodyPr>
          <a:lstStyle/>
          <a:p>
            <a:pPr defTabSz="896350" fontAlgn="base">
              <a:spcBef>
                <a:spcPct val="0"/>
              </a:spcBef>
              <a:spcAft>
                <a:spcPct val="0"/>
              </a:spcAft>
            </a:pPr>
            <a:endParaRPr lang="en-US" sz="2353" dirty="0">
              <a:solidFill>
                <a:prstClr val="white"/>
              </a:solidFill>
            </a:endParaRPr>
          </a:p>
        </p:txBody>
      </p:sp>
      <p:cxnSp>
        <p:nvCxnSpPr>
          <p:cNvPr id="74" name="Straight Connector 73"/>
          <p:cNvCxnSpPr/>
          <p:nvPr/>
        </p:nvCxnSpPr>
        <p:spPr>
          <a:xfrm flipV="1">
            <a:off x="7341793" y="2851528"/>
            <a:ext cx="1015457" cy="1155188"/>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619982" y="4801504"/>
            <a:ext cx="0" cy="52278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73912" y="6196536"/>
            <a:ext cx="1467877" cy="166199"/>
          </a:xfrm>
          <a:prstGeom prst="rect">
            <a:avLst/>
          </a:prstGeom>
          <a:noFill/>
        </p:spPr>
        <p:txBody>
          <a:bodyPr wrap="square" lIns="0" tIns="0" rIns="0" bIns="0" rtlCol="0">
            <a:spAutoFit/>
          </a:bodyPr>
          <a:lstStyle/>
          <a:p>
            <a:pPr algn="ctr">
              <a:lnSpc>
                <a:spcPct val="90000"/>
              </a:lnSpc>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Business insights</a:t>
            </a:r>
          </a:p>
        </p:txBody>
      </p:sp>
      <p:sp>
        <p:nvSpPr>
          <p:cNvPr id="79" name="Freeform: Shape 78"/>
          <p:cNvSpPr/>
          <p:nvPr/>
        </p:nvSpPr>
        <p:spPr bwMode="auto">
          <a:xfrm>
            <a:off x="6130482" y="5297563"/>
            <a:ext cx="1050392" cy="853475"/>
          </a:xfrm>
          <a:custGeom>
            <a:avLst/>
            <a:gdLst>
              <a:gd name="connsiteX0" fmla="*/ 0 w 1050392"/>
              <a:gd name="connsiteY0" fmla="*/ 530807 h 853475"/>
              <a:gd name="connsiteX1" fmla="*/ 128432 w 1050392"/>
              <a:gd name="connsiteY1" fmla="*/ 659239 h 853475"/>
              <a:gd name="connsiteX2" fmla="*/ 137303 w 1050392"/>
              <a:gd name="connsiteY2" fmla="*/ 650368 h 853475"/>
              <a:gd name="connsiteX3" fmla="*/ 137303 w 1050392"/>
              <a:gd name="connsiteY3" fmla="*/ 853475 h 853475"/>
              <a:gd name="connsiteX4" fmla="*/ 0 w 1050392"/>
              <a:gd name="connsiteY4" fmla="*/ 853475 h 853475"/>
              <a:gd name="connsiteX5" fmla="*/ 570598 w 1050392"/>
              <a:gd name="connsiteY5" fmla="*/ 508263 h 853475"/>
              <a:gd name="connsiteX6" fmla="*/ 652680 w 1050392"/>
              <a:gd name="connsiteY6" fmla="*/ 590345 h 853475"/>
              <a:gd name="connsiteX7" fmla="*/ 707901 w 1050392"/>
              <a:gd name="connsiteY7" fmla="*/ 535124 h 853475"/>
              <a:gd name="connsiteX8" fmla="*/ 707901 w 1050392"/>
              <a:gd name="connsiteY8" fmla="*/ 853472 h 853475"/>
              <a:gd name="connsiteX9" fmla="*/ 570598 w 1050392"/>
              <a:gd name="connsiteY9" fmla="*/ 853472 h 853475"/>
              <a:gd name="connsiteX10" fmla="*/ 330654 w 1050392"/>
              <a:gd name="connsiteY10" fmla="*/ 457017 h 853475"/>
              <a:gd name="connsiteX11" fmla="*/ 330654 w 1050392"/>
              <a:gd name="connsiteY11" fmla="*/ 853474 h 853475"/>
              <a:gd name="connsiteX12" fmla="*/ 193351 w 1050392"/>
              <a:gd name="connsiteY12" fmla="*/ 853474 h 853475"/>
              <a:gd name="connsiteX13" fmla="*/ 193351 w 1050392"/>
              <a:gd name="connsiteY13" fmla="*/ 594320 h 853475"/>
              <a:gd name="connsiteX14" fmla="*/ 425003 w 1050392"/>
              <a:gd name="connsiteY14" fmla="*/ 362668 h 853475"/>
              <a:gd name="connsiteX15" fmla="*/ 514550 w 1050392"/>
              <a:gd name="connsiteY15" fmla="*/ 452215 h 853475"/>
              <a:gd name="connsiteX16" fmla="*/ 514550 w 1050392"/>
              <a:gd name="connsiteY16" fmla="*/ 853473 h 853475"/>
              <a:gd name="connsiteX17" fmla="*/ 377247 w 1050392"/>
              <a:gd name="connsiteY17" fmla="*/ 853473 h 853475"/>
              <a:gd name="connsiteX18" fmla="*/ 377247 w 1050392"/>
              <a:gd name="connsiteY18" fmla="*/ 410424 h 853475"/>
              <a:gd name="connsiteX19" fmla="*/ 901251 w 1050392"/>
              <a:gd name="connsiteY19" fmla="*/ 341773 h 853475"/>
              <a:gd name="connsiteX20" fmla="*/ 901251 w 1050392"/>
              <a:gd name="connsiteY20" fmla="*/ 853471 h 853475"/>
              <a:gd name="connsiteX21" fmla="*/ 763948 w 1050392"/>
              <a:gd name="connsiteY21" fmla="*/ 853471 h 853475"/>
              <a:gd name="connsiteX22" fmla="*/ 763948 w 1050392"/>
              <a:gd name="connsiteY22" fmla="*/ 479077 h 853475"/>
              <a:gd name="connsiteX23" fmla="*/ 1050392 w 1050392"/>
              <a:gd name="connsiteY23" fmla="*/ 0 h 853475"/>
              <a:gd name="connsiteX24" fmla="*/ 1029146 w 1050392"/>
              <a:gd name="connsiteY24" fmla="*/ 323369 h 853475"/>
              <a:gd name="connsiteX25" fmla="*/ 934121 w 1050392"/>
              <a:gd name="connsiteY25" fmla="*/ 228345 h 853475"/>
              <a:gd name="connsiteX26" fmla="*/ 646638 w 1050392"/>
              <a:gd name="connsiteY26" fmla="*/ 517638 h 853475"/>
              <a:gd name="connsiteX27" fmla="*/ 428174 w 1050392"/>
              <a:gd name="connsiteY27" fmla="*/ 299174 h 853475"/>
              <a:gd name="connsiteX28" fmla="*/ 122368 w 1050392"/>
              <a:gd name="connsiteY28" fmla="*/ 604980 h 853475"/>
              <a:gd name="connsiteX29" fmla="*/ 10295 w 1050392"/>
              <a:gd name="connsiteY29" fmla="*/ 492907 h 853475"/>
              <a:gd name="connsiteX30" fmla="*/ 428135 w 1050392"/>
              <a:gd name="connsiteY30" fmla="*/ 75068 h 853475"/>
              <a:gd name="connsiteX31" fmla="*/ 645733 w 1050392"/>
              <a:gd name="connsiteY31" fmla="*/ 292586 h 853475"/>
              <a:gd name="connsiteX32" fmla="*/ 822048 w 1050392"/>
              <a:gd name="connsiteY32" fmla="*/ 116271 h 853475"/>
              <a:gd name="connsiteX33" fmla="*/ 727023 w 1050392"/>
              <a:gd name="connsiteY33" fmla="*/ 21247 h 85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50392" h="853475">
                <a:moveTo>
                  <a:pt x="0" y="530807"/>
                </a:moveTo>
                <a:lnTo>
                  <a:pt x="128432" y="659239"/>
                </a:lnTo>
                <a:lnTo>
                  <a:pt x="137303" y="650368"/>
                </a:lnTo>
                <a:lnTo>
                  <a:pt x="137303" y="853475"/>
                </a:lnTo>
                <a:lnTo>
                  <a:pt x="0" y="853475"/>
                </a:lnTo>
                <a:close/>
                <a:moveTo>
                  <a:pt x="570598" y="508263"/>
                </a:moveTo>
                <a:lnTo>
                  <a:pt x="652680" y="590345"/>
                </a:lnTo>
                <a:lnTo>
                  <a:pt x="707901" y="535124"/>
                </a:lnTo>
                <a:lnTo>
                  <a:pt x="707901" y="853472"/>
                </a:lnTo>
                <a:lnTo>
                  <a:pt x="570598" y="853472"/>
                </a:lnTo>
                <a:close/>
                <a:moveTo>
                  <a:pt x="330654" y="457017"/>
                </a:moveTo>
                <a:lnTo>
                  <a:pt x="330654" y="853474"/>
                </a:lnTo>
                <a:lnTo>
                  <a:pt x="193351" y="853474"/>
                </a:lnTo>
                <a:lnTo>
                  <a:pt x="193351" y="594320"/>
                </a:lnTo>
                <a:close/>
                <a:moveTo>
                  <a:pt x="425003" y="362668"/>
                </a:moveTo>
                <a:lnTo>
                  <a:pt x="514550" y="452215"/>
                </a:lnTo>
                <a:lnTo>
                  <a:pt x="514550" y="853473"/>
                </a:lnTo>
                <a:lnTo>
                  <a:pt x="377247" y="853473"/>
                </a:lnTo>
                <a:lnTo>
                  <a:pt x="377247" y="410424"/>
                </a:lnTo>
                <a:close/>
                <a:moveTo>
                  <a:pt x="901251" y="341773"/>
                </a:moveTo>
                <a:lnTo>
                  <a:pt x="901251" y="853471"/>
                </a:lnTo>
                <a:lnTo>
                  <a:pt x="763948" y="853471"/>
                </a:lnTo>
                <a:lnTo>
                  <a:pt x="763948" y="479077"/>
                </a:lnTo>
                <a:close/>
                <a:moveTo>
                  <a:pt x="1050392" y="0"/>
                </a:moveTo>
                <a:lnTo>
                  <a:pt x="1029146" y="323369"/>
                </a:lnTo>
                <a:lnTo>
                  <a:pt x="934121" y="228345"/>
                </a:lnTo>
                <a:cubicBezTo>
                  <a:pt x="838293" y="324775"/>
                  <a:pt x="742466" y="421207"/>
                  <a:pt x="646638" y="517638"/>
                </a:cubicBezTo>
                <a:lnTo>
                  <a:pt x="428174" y="299174"/>
                </a:lnTo>
                <a:lnTo>
                  <a:pt x="122368" y="604980"/>
                </a:lnTo>
                <a:lnTo>
                  <a:pt x="10295" y="492907"/>
                </a:lnTo>
                <a:lnTo>
                  <a:pt x="428135" y="75068"/>
                </a:lnTo>
                <a:lnTo>
                  <a:pt x="645733" y="292586"/>
                </a:lnTo>
                <a:lnTo>
                  <a:pt x="822048" y="116271"/>
                </a:lnTo>
                <a:lnTo>
                  <a:pt x="727023" y="21247"/>
                </a:ln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TextBox 79"/>
          <p:cNvSpPr txBox="1"/>
          <p:nvPr/>
        </p:nvSpPr>
        <p:spPr>
          <a:xfrm>
            <a:off x="9669457" y="3852868"/>
            <a:ext cx="1047226" cy="166199"/>
          </a:xfrm>
          <a:prstGeom prst="rect">
            <a:avLst/>
          </a:prstGeom>
          <a:noFill/>
        </p:spPr>
        <p:txBody>
          <a:bodyPr wrap="square" lIns="0" tIns="0" rIns="0" bIns="0" rtlCol="0">
            <a:spAutoFit/>
          </a:bodyPr>
          <a:lstStyle/>
          <a:p>
            <a:pPr algn="ctr">
              <a:lnSpc>
                <a:spcPct val="90000"/>
              </a:lnSpc>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Output saved</a:t>
            </a:r>
          </a:p>
        </p:txBody>
      </p:sp>
      <p:sp>
        <p:nvSpPr>
          <p:cNvPr id="81" name="Rectangle 80"/>
          <p:cNvSpPr/>
          <p:nvPr/>
        </p:nvSpPr>
        <p:spPr>
          <a:xfrm>
            <a:off x="8076783" y="2152913"/>
            <a:ext cx="1531214" cy="394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 lake store </a:t>
            </a:r>
          </a:p>
        </p:txBody>
      </p:sp>
      <p:cxnSp>
        <p:nvCxnSpPr>
          <p:cNvPr id="93" name="Straight Connector 92"/>
          <p:cNvCxnSpPr/>
          <p:nvPr/>
        </p:nvCxnSpPr>
        <p:spPr>
          <a:xfrm>
            <a:off x="3691754" y="4475074"/>
            <a:ext cx="218215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7348876" y="4006715"/>
            <a:ext cx="1063316" cy="9416"/>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341790" y="4016130"/>
            <a:ext cx="967325" cy="1040981"/>
          </a:xfrm>
          <a:prstGeom prst="line">
            <a:avLst/>
          </a:prstGeom>
          <a:solidFill>
            <a:schemeClr val="bg1">
              <a:alpha val="70000"/>
            </a:schemeClr>
          </a:solidFill>
          <a:ln w="15875" cap="sq">
            <a:solidFill>
              <a:schemeClr val="accent3"/>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163"/>
          <p:cNvSpPr/>
          <p:nvPr/>
        </p:nvSpPr>
        <p:spPr bwMode="auto">
          <a:xfrm>
            <a:off x="8359473" y="4749441"/>
            <a:ext cx="953820" cy="824571"/>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Freeform 182"/>
          <p:cNvSpPr/>
          <p:nvPr/>
        </p:nvSpPr>
        <p:spPr bwMode="auto">
          <a:xfrm>
            <a:off x="8461518" y="3500519"/>
            <a:ext cx="750430" cy="94883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9" name="Group 98"/>
          <p:cNvGrpSpPr/>
          <p:nvPr/>
        </p:nvGrpSpPr>
        <p:grpSpPr>
          <a:xfrm>
            <a:off x="9058341" y="5324285"/>
            <a:ext cx="405307" cy="411663"/>
            <a:chOff x="9971675" y="582625"/>
            <a:chExt cx="504255" cy="509507"/>
          </a:xfrm>
        </p:grpSpPr>
        <p:sp>
          <p:nvSpPr>
            <p:cNvPr id="100" name="Rectangle 99"/>
            <p:cNvSpPr/>
            <p:nvPr/>
          </p:nvSpPr>
          <p:spPr bwMode="auto">
            <a:xfrm>
              <a:off x="10003808" y="582626"/>
              <a:ext cx="446965" cy="5095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1" name="Freeform 97"/>
            <p:cNvSpPr>
              <a:spLocks noChangeAspect="1" noEditPoints="1"/>
            </p:cNvSpPr>
            <p:nvPr/>
          </p:nvSpPr>
          <p:spPr bwMode="black">
            <a:xfrm>
              <a:off x="9971675" y="582625"/>
              <a:ext cx="504255" cy="509507"/>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4"/>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latin typeface="Segoe UI"/>
              </a:endParaRPr>
            </a:p>
          </p:txBody>
        </p:sp>
      </p:grpSp>
      <p:cxnSp>
        <p:nvCxnSpPr>
          <p:cNvPr id="102" name="Straight Connector 101"/>
          <p:cNvCxnSpPr/>
          <p:nvPr/>
        </p:nvCxnSpPr>
        <p:spPr>
          <a:xfrm flipH="1" flipV="1">
            <a:off x="7536397" y="4083502"/>
            <a:ext cx="789814" cy="870223"/>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481054" y="4593064"/>
            <a:ext cx="1531214" cy="1125958"/>
            <a:chOff x="2481054" y="4593064"/>
            <a:chExt cx="1531214" cy="1125958"/>
          </a:xfrm>
        </p:grpSpPr>
        <p:sp>
          <p:nvSpPr>
            <p:cNvPr id="104" name="Freeform 5"/>
            <p:cNvSpPr>
              <a:spLocks noEditPoints="1"/>
            </p:cNvSpPr>
            <p:nvPr/>
          </p:nvSpPr>
          <p:spPr bwMode="auto">
            <a:xfrm>
              <a:off x="2838571" y="4593064"/>
              <a:ext cx="861033" cy="683347"/>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3"/>
            </a:solidFill>
            <a:ln w="0">
              <a:noFill/>
              <a:prstDash val="solid"/>
              <a:round/>
              <a:headEnd/>
              <a:tailEnd/>
            </a:ln>
          </p:spPr>
          <p:txBody>
            <a:bodyPr vert="horz" wrap="square" lIns="74702" tIns="37351" rIns="74702" bIns="37351" numCol="1" anchor="t" anchorCtr="0" compatLnSpc="1">
              <a:prstTxWarp prst="textNoShape">
                <a:avLst/>
              </a:prstTxWarp>
            </a:bodyPr>
            <a:lstStyle/>
            <a:p>
              <a:pPr defTabSz="896350" fontAlgn="base">
                <a:spcBef>
                  <a:spcPct val="0"/>
                </a:spcBef>
                <a:spcAft>
                  <a:spcPct val="0"/>
                </a:spcAft>
              </a:pPr>
              <a:endParaRPr lang="en-US" sz="2353" dirty="0">
                <a:solidFill>
                  <a:prstClr val="white"/>
                </a:solidFill>
              </a:endParaRPr>
            </a:p>
          </p:txBody>
        </p:sp>
        <p:sp>
          <p:nvSpPr>
            <p:cNvPr id="105" name="Rectangle 104"/>
            <p:cNvSpPr/>
            <p:nvPr/>
          </p:nvSpPr>
          <p:spPr>
            <a:xfrm>
              <a:off x="2481054" y="5324285"/>
              <a:ext cx="1531214" cy="394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marR="0" lvl="0" indent="0" algn="ctr" fontAlgn="auto">
                <a:lnSpc>
                  <a:spcPct val="90000"/>
                </a:lnSpc>
                <a:spcBef>
                  <a:spcPts val="0"/>
                </a:spcBef>
                <a:spcAft>
                  <a:spcPts val="0"/>
                </a:spcAft>
                <a:buClrTx/>
                <a:buSzTx/>
                <a:buFontTx/>
                <a:buNone/>
                <a:tabLst/>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Native store </a:t>
              </a:r>
            </a:p>
          </p:txBody>
        </p:sp>
      </p:grpSp>
      <p:grpSp>
        <p:nvGrpSpPr>
          <p:cNvPr id="106" name="Group 105"/>
          <p:cNvGrpSpPr/>
          <p:nvPr/>
        </p:nvGrpSpPr>
        <p:grpSpPr>
          <a:xfrm>
            <a:off x="5898171" y="3300464"/>
            <a:ext cx="1443622" cy="1431332"/>
            <a:chOff x="5898171" y="3300464"/>
            <a:chExt cx="1443622" cy="1431332"/>
          </a:xfrm>
        </p:grpSpPr>
        <p:sp>
          <p:nvSpPr>
            <p:cNvPr id="107" name="Rectangle 106"/>
            <p:cNvSpPr/>
            <p:nvPr/>
          </p:nvSpPr>
          <p:spPr>
            <a:xfrm>
              <a:off x="5898171" y="3300464"/>
              <a:ext cx="1443622" cy="1431332"/>
            </a:xfrm>
            <a:prstGeom prst="rect">
              <a:avLst/>
            </a:prstGeom>
            <a:solidFill>
              <a:schemeClr val="bg1">
                <a:alpha val="7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t"/>
            <a:lstStyle/>
            <a:p>
              <a:pPr algn="ctr">
                <a:lnSpc>
                  <a:spcPct val="90000"/>
                </a:lnSpc>
                <a:defRPr/>
              </a:pPr>
              <a: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 LAKE    ANALYTICS ACCOUNT</a:t>
              </a:r>
            </a:p>
          </p:txBody>
        </p:sp>
        <p:sp>
          <p:nvSpPr>
            <p:cNvPr id="108" name="Freeform 5"/>
            <p:cNvSpPr>
              <a:spLocks noEditPoints="1"/>
            </p:cNvSpPr>
            <p:nvPr/>
          </p:nvSpPr>
          <p:spPr bwMode="auto">
            <a:xfrm>
              <a:off x="6160083" y="3693987"/>
              <a:ext cx="919798" cy="919798"/>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chemeClr val="accent3"/>
            </a:solidFill>
            <a:ln w="0">
              <a:noFill/>
              <a:prstDash val="solid"/>
              <a:round/>
              <a:headEnd/>
              <a:tailEnd/>
            </a:ln>
          </p:spPr>
          <p:txBody>
            <a:bodyPr vert="horz" wrap="square" lIns="76200" tIns="38100" rIns="76200" bIns="38100" numCol="1" anchor="t" anchorCtr="0" compatLnSpc="1">
              <a:prstTxWarp prst="textNoShape">
                <a:avLst/>
              </a:prstTxWarp>
            </a:bodyPr>
            <a:lstStyle/>
            <a:p>
              <a:pPr defTabSz="914363"/>
              <a:endParaRPr lang="en-US" dirty="0">
                <a:solidFill>
                  <a:prstClr val="white"/>
                </a:solidFill>
              </a:endParaRPr>
            </a:p>
          </p:txBody>
        </p:sp>
      </p:grpSp>
      <p:sp>
        <p:nvSpPr>
          <p:cNvPr id="109" name="Rectangle 108"/>
          <p:cNvSpPr/>
          <p:nvPr/>
        </p:nvSpPr>
        <p:spPr>
          <a:xfrm>
            <a:off x="8076783" y="3273405"/>
            <a:ext cx="1531214" cy="394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SQL DB</a:t>
            </a:r>
          </a:p>
        </p:txBody>
      </p:sp>
      <p:sp>
        <p:nvSpPr>
          <p:cNvPr id="110" name="Rectangle 109"/>
          <p:cNvSpPr/>
          <p:nvPr/>
        </p:nvSpPr>
        <p:spPr>
          <a:xfrm>
            <a:off x="8076783" y="4511735"/>
            <a:ext cx="1531214" cy="394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Blob storage</a:t>
            </a:r>
          </a:p>
        </p:txBody>
      </p:sp>
      <p:cxnSp>
        <p:nvCxnSpPr>
          <p:cNvPr id="111" name="Straight Connector 110"/>
          <p:cNvCxnSpPr/>
          <p:nvPr/>
        </p:nvCxnSpPr>
        <p:spPr>
          <a:xfrm flipH="1">
            <a:off x="7494196" y="3916194"/>
            <a:ext cx="909063" cy="14072"/>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7417866" y="2768084"/>
            <a:ext cx="853832" cy="1009809"/>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9082735" y="4030929"/>
            <a:ext cx="405307" cy="411663"/>
            <a:chOff x="9971675" y="582625"/>
            <a:chExt cx="504255" cy="509507"/>
          </a:xfrm>
        </p:grpSpPr>
        <p:sp>
          <p:nvSpPr>
            <p:cNvPr id="114" name="Rectangle 113"/>
            <p:cNvSpPr/>
            <p:nvPr/>
          </p:nvSpPr>
          <p:spPr bwMode="auto">
            <a:xfrm>
              <a:off x="10003808" y="582626"/>
              <a:ext cx="446965" cy="5095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5" name="Freeform 97"/>
            <p:cNvSpPr>
              <a:spLocks noChangeAspect="1" noEditPoints="1"/>
            </p:cNvSpPr>
            <p:nvPr/>
          </p:nvSpPr>
          <p:spPr bwMode="black">
            <a:xfrm>
              <a:off x="9971675" y="582625"/>
              <a:ext cx="504255" cy="509507"/>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4"/>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116" name="Group 115"/>
          <p:cNvGrpSpPr/>
          <p:nvPr/>
        </p:nvGrpSpPr>
        <p:grpSpPr>
          <a:xfrm>
            <a:off x="9120896" y="2812833"/>
            <a:ext cx="405307" cy="411663"/>
            <a:chOff x="9971675" y="582625"/>
            <a:chExt cx="504255" cy="509507"/>
          </a:xfrm>
        </p:grpSpPr>
        <p:sp>
          <p:nvSpPr>
            <p:cNvPr id="117" name="Rectangle 116"/>
            <p:cNvSpPr/>
            <p:nvPr/>
          </p:nvSpPr>
          <p:spPr bwMode="auto">
            <a:xfrm>
              <a:off x="10003808" y="582626"/>
              <a:ext cx="446965" cy="5095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8" name="Freeform 97"/>
            <p:cNvSpPr>
              <a:spLocks noChangeAspect="1" noEditPoints="1"/>
            </p:cNvSpPr>
            <p:nvPr/>
          </p:nvSpPr>
          <p:spPr bwMode="black">
            <a:xfrm>
              <a:off x="9971675" y="582625"/>
              <a:ext cx="504255" cy="509507"/>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4"/>
            </a:solidFill>
            <a:ln>
              <a:noFill/>
            </a:ln>
            <a:extLst/>
          </p:spPr>
          <p:txBody>
            <a:bodyPr vert="horz" wrap="square" lIns="91444" tIns="45722" rIns="91444" bIns="45722" numCol="1" anchor="t" anchorCtr="0" compatLnSpc="1">
              <a:prstTxWarp prst="textNoShape">
                <a:avLst/>
              </a:prstTxWarp>
            </a:bodyPr>
            <a:lstStyle/>
            <a:p>
              <a:pPr defTabSz="914367"/>
              <a:endParaRPr lang="en-US" sz="1765" dirty="0">
                <a:solidFill>
                  <a:srgbClr val="000000"/>
                </a:solidFill>
                <a:latin typeface="Segoe UI"/>
              </a:endParaRPr>
            </a:p>
          </p:txBody>
        </p:sp>
      </p:grpSp>
      <p:sp>
        <p:nvSpPr>
          <p:cNvPr id="121" name="Rectangle 120"/>
          <p:cNvSpPr/>
          <p:nvPr/>
        </p:nvSpPr>
        <p:spPr>
          <a:xfrm>
            <a:off x="5231109" y="2368324"/>
            <a:ext cx="2486972" cy="374904"/>
          </a:xfrm>
          <a:prstGeom prst="rect">
            <a:avLst/>
          </a:prstGeom>
          <a:solidFill>
            <a:srgbClr val="00B294"/>
          </a:solidFill>
          <a:ln w="12700">
            <a:noFill/>
          </a:ln>
        </p:spPr>
        <p:txBody>
          <a:bodyPr wrap="square" lIns="18288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U-SQL QUERY LANGUAGE </a:t>
            </a:r>
          </a:p>
        </p:txBody>
      </p:sp>
      <p:sp>
        <p:nvSpPr>
          <p:cNvPr id="122" name="Oval 121"/>
          <p:cNvSpPr/>
          <p:nvPr/>
        </p:nvSpPr>
        <p:spPr>
          <a:xfrm>
            <a:off x="4719142" y="2245445"/>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Group 122"/>
          <p:cNvGrpSpPr/>
          <p:nvPr/>
        </p:nvGrpSpPr>
        <p:grpSpPr>
          <a:xfrm>
            <a:off x="3685791" y="4155241"/>
            <a:ext cx="437786" cy="531012"/>
            <a:chOff x="3695589" y="4162925"/>
            <a:chExt cx="437786" cy="531012"/>
          </a:xfrm>
        </p:grpSpPr>
        <p:sp>
          <p:nvSpPr>
            <p:cNvPr id="124" name="Rectangle: Top Corners One Rounded and One Snipped 123"/>
            <p:cNvSpPr/>
            <p:nvPr/>
          </p:nvSpPr>
          <p:spPr bwMode="auto">
            <a:xfrm rot="16200000">
              <a:off x="3677044" y="4224684"/>
              <a:ext cx="480177" cy="410630"/>
            </a:xfrm>
            <a:prstGeom prst="snipRoundRect">
              <a:avLst>
                <a:gd name="adj1" fmla="val 0"/>
                <a:gd name="adj2" fmla="val 32667"/>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5" name="Group 124"/>
            <p:cNvGrpSpPr/>
            <p:nvPr/>
          </p:nvGrpSpPr>
          <p:grpSpPr>
            <a:xfrm>
              <a:off x="3695589" y="4162925"/>
              <a:ext cx="437786" cy="531012"/>
              <a:chOff x="3546727" y="5106262"/>
              <a:chExt cx="437786" cy="531012"/>
            </a:xfrm>
          </p:grpSpPr>
          <p:sp>
            <p:nvSpPr>
              <p:cNvPr id="126" name="Rectangle 21"/>
              <p:cNvSpPr/>
              <p:nvPr/>
            </p:nvSpPr>
            <p:spPr>
              <a:xfrm>
                <a:off x="3566503" y="5108797"/>
                <a:ext cx="394783" cy="51073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w="12700" cap="flat" cmpd="sng" algn="ctr">
                <a:solidFill>
                  <a:srgbClr val="F8FB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27" name="Group 126"/>
              <p:cNvGrpSpPr/>
              <p:nvPr/>
            </p:nvGrpSpPr>
            <p:grpSpPr>
              <a:xfrm>
                <a:off x="3546727" y="5106262"/>
                <a:ext cx="437786" cy="531012"/>
                <a:chOff x="4747958" y="4958503"/>
                <a:chExt cx="437786" cy="531012"/>
              </a:xfrm>
            </p:grpSpPr>
            <p:sp>
              <p:nvSpPr>
                <p:cNvPr id="128" name="TextBox 127"/>
                <p:cNvSpPr txBox="1"/>
                <p:nvPr/>
              </p:nvSpPr>
              <p:spPr>
                <a:xfrm>
                  <a:off x="4747958" y="4958503"/>
                  <a:ext cx="437786" cy="531012"/>
                </a:xfrm>
                <a:custGeom>
                  <a:avLst/>
                  <a:gdLst/>
                  <a:ahLst/>
                  <a:cxnLst/>
                  <a:rect l="l" t="t" r="r" b="b"/>
                  <a:pathLst>
                    <a:path w="506079" h="613849">
                      <a:moveTo>
                        <a:pt x="183049" y="313961"/>
                      </a:moveTo>
                      <a:lnTo>
                        <a:pt x="183049" y="350628"/>
                      </a:lnTo>
                      <a:lnTo>
                        <a:pt x="94771" y="380264"/>
                      </a:lnTo>
                      <a:lnTo>
                        <a:pt x="94771" y="380766"/>
                      </a:lnTo>
                      <a:lnTo>
                        <a:pt x="183049" y="410401"/>
                      </a:lnTo>
                      <a:lnTo>
                        <a:pt x="183049" y="447069"/>
                      </a:lnTo>
                      <a:lnTo>
                        <a:pt x="58606" y="395207"/>
                      </a:lnTo>
                      <a:lnTo>
                        <a:pt x="58606" y="365069"/>
                      </a:lnTo>
                      <a:close/>
                      <a:moveTo>
                        <a:pt x="315781" y="311324"/>
                      </a:moveTo>
                      <a:lnTo>
                        <a:pt x="440224" y="362558"/>
                      </a:lnTo>
                      <a:lnTo>
                        <a:pt x="440224" y="392570"/>
                      </a:lnTo>
                      <a:lnTo>
                        <a:pt x="315781" y="444557"/>
                      </a:lnTo>
                      <a:lnTo>
                        <a:pt x="315781" y="407513"/>
                      </a:lnTo>
                      <a:lnTo>
                        <a:pt x="403682" y="378255"/>
                      </a:lnTo>
                      <a:lnTo>
                        <a:pt x="403682" y="377752"/>
                      </a:lnTo>
                      <a:lnTo>
                        <a:pt x="315781" y="348368"/>
                      </a:lnTo>
                      <a:close/>
                      <a:moveTo>
                        <a:pt x="190644" y="269884"/>
                      </a:moveTo>
                      <a:lnTo>
                        <a:pt x="225930" y="269884"/>
                      </a:lnTo>
                      <a:lnTo>
                        <a:pt x="311320" y="479844"/>
                      </a:lnTo>
                      <a:lnTo>
                        <a:pt x="276285" y="479844"/>
                      </a:lnTo>
                      <a:close/>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Rectangle 128"/>
                <p:cNvSpPr/>
                <p:nvPr/>
              </p:nvSpPr>
              <p:spPr bwMode="auto">
                <a:xfrm>
                  <a:off x="4768218" y="5142278"/>
                  <a:ext cx="407969" cy="25957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900" b="1" dirty="0">
                      <a:gradFill>
                        <a:gsLst>
                          <a:gs pos="0">
                            <a:srgbClr val="FFFFFF"/>
                          </a:gs>
                          <a:gs pos="100000">
                            <a:srgbClr val="FFFFFF"/>
                          </a:gs>
                        </a:gsLst>
                        <a:lin ang="5400000" scaled="0"/>
                      </a:gradFill>
                      <a:latin typeface="Segoe UI" panose="020B0502040204020203" pitchFamily="34" charset="0"/>
                      <a:ea typeface="Segoe UI Black" panose="020B0A02040204020203" pitchFamily="34" charset="0"/>
                      <a:cs typeface="Segoe UI" panose="020B0502040204020203" pitchFamily="34" charset="0"/>
                    </a:rPr>
                    <a:t>U-SQL</a:t>
                  </a:r>
                </a:p>
              </p:txBody>
            </p:sp>
          </p:grpSp>
        </p:grpSp>
      </p:grpSp>
    </p:spTree>
    <p:extLst>
      <p:ext uri="{BB962C8B-B14F-4D97-AF65-F5344CB8AC3E}">
        <p14:creationId xmlns:p14="http://schemas.microsoft.com/office/powerpoint/2010/main" val="338928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10" presetClass="entr" presetSubtype="0" fill="hold"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par>
                                <p:cTn id="13" presetID="22" presetClass="entr" presetSubtype="8" fill="hold" nodeType="withEffect">
                                  <p:stCondLst>
                                    <p:cond delay="50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par>
                                <p:cTn id="16" presetID="10" presetClass="entr" presetSubtype="0" fill="hold" nodeType="withEffect">
                                  <p:stCondLst>
                                    <p:cond delay="50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par>
                                <p:cTn id="19" presetID="63" presetClass="path" presetSubtype="0" accel="50000" decel="50000" fill="hold" nodeType="withEffect">
                                  <p:stCondLst>
                                    <p:cond delay="500"/>
                                  </p:stCondLst>
                                  <p:childTnLst>
                                    <p:animMotion origin="layout" path="M -0.01263 0.00024 L 0.25196 0.00024 " pathEditMode="relative" rAng="0" ptsTypes="AA">
                                      <p:cBhvr>
                                        <p:cTn id="20" dur="2000" fill="hold"/>
                                        <p:tgtEl>
                                          <p:spTgt spid="123"/>
                                        </p:tgtEl>
                                        <p:attrNameLst>
                                          <p:attrName>ppt_x</p:attrName>
                                          <p:attrName>ppt_y</p:attrName>
                                        </p:attrNameLst>
                                      </p:cBhvr>
                                      <p:rCtr x="13229" y="0"/>
                                    </p:animMotion>
                                  </p:childTnLst>
                                </p:cTn>
                              </p:par>
                              <p:par>
                                <p:cTn id="21" presetID="10" presetClass="entr" presetSubtype="0" fill="hold" nodeType="withEffect">
                                  <p:stCondLst>
                                    <p:cond delay="50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par>
                                <p:cTn id="24" presetID="10" presetClass="entr" presetSubtype="0" fill="hold" nodeType="withEffect">
                                  <p:stCondLst>
                                    <p:cond delay="50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par>
                          <p:cTn id="27" fill="hold">
                            <p:stCondLst>
                              <p:cond delay="3270"/>
                            </p:stCondLst>
                            <p:childTnLst>
                              <p:par>
                                <p:cTn id="28" presetID="22" presetClass="entr" presetSubtype="8"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750"/>
                                        <p:tgtEl>
                                          <p:spTgt spid="74"/>
                                        </p:tgtEl>
                                      </p:cBhvr>
                                    </p:animEffect>
                                  </p:childTnLst>
                                </p:cTn>
                              </p:par>
                            </p:childTnLst>
                          </p:cTn>
                        </p:par>
                        <p:par>
                          <p:cTn id="31" fill="hold">
                            <p:stCondLst>
                              <p:cond delay="4020"/>
                            </p:stCondLst>
                            <p:childTnLst>
                              <p:par>
                                <p:cTn id="32" presetID="10" presetClass="entr" presetSubtype="0"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par>
                          <p:cTn id="35" fill="hold">
                            <p:stCondLst>
                              <p:cond delay="4520"/>
                            </p:stCondLst>
                            <p:childTnLst>
                              <p:par>
                                <p:cTn id="36" presetID="10" presetClass="entr" presetSubtype="0" fill="hold" grpId="0" nodeType="after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childTnLst>
                          </p:cTn>
                        </p:par>
                        <p:par>
                          <p:cTn id="39" fill="hold">
                            <p:stCondLst>
                              <p:cond delay="5020"/>
                            </p:stCondLst>
                            <p:childTnLst>
                              <p:par>
                                <p:cTn id="40" presetID="22" presetClass="entr" presetSubtype="8" fill="hold" nodeType="after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left)">
                                      <p:cBhvr>
                                        <p:cTn id="42" dur="750"/>
                                        <p:tgtEl>
                                          <p:spTgt spid="95"/>
                                        </p:tgtEl>
                                      </p:cBhvr>
                                    </p:animEffect>
                                  </p:childTnLst>
                                </p:cTn>
                              </p:par>
                            </p:childTnLst>
                          </p:cTn>
                        </p:par>
                        <p:par>
                          <p:cTn id="43" fill="hold">
                            <p:stCondLst>
                              <p:cond delay="5770"/>
                            </p:stCondLst>
                            <p:childTnLst>
                              <p:par>
                                <p:cTn id="44" presetID="10" presetClass="entr" presetSubtype="0" fill="hold" grpId="0" nodeType="after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childTnLst>
                          </p:cTn>
                        </p:par>
                        <p:par>
                          <p:cTn id="47" fill="hold">
                            <p:stCondLst>
                              <p:cond delay="6270"/>
                            </p:stCondLst>
                            <p:childTnLst>
                              <p:par>
                                <p:cTn id="48" presetID="10" presetClass="entr" presetSubtype="0" fill="hold" grpId="0"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500"/>
                                        <p:tgtEl>
                                          <p:spTgt spid="109"/>
                                        </p:tgtEl>
                                      </p:cBhvr>
                                    </p:animEffect>
                                  </p:childTnLst>
                                </p:cTn>
                              </p:par>
                            </p:childTnLst>
                          </p:cTn>
                        </p:par>
                        <p:par>
                          <p:cTn id="51" fill="hold">
                            <p:stCondLst>
                              <p:cond delay="6770"/>
                            </p:stCondLst>
                            <p:childTnLst>
                              <p:par>
                                <p:cTn id="52" presetID="22" presetClass="entr" presetSubtype="8" fill="hold" nodeType="afterEffect">
                                  <p:stCondLst>
                                    <p:cond delay="500"/>
                                  </p:stCondLst>
                                  <p:childTnLst>
                                    <p:set>
                                      <p:cBhvr>
                                        <p:cTn id="53" dur="1" fill="hold">
                                          <p:stCondLst>
                                            <p:cond delay="0"/>
                                          </p:stCondLst>
                                        </p:cTn>
                                        <p:tgtEl>
                                          <p:spTgt spid="96"/>
                                        </p:tgtEl>
                                        <p:attrNameLst>
                                          <p:attrName>style.visibility</p:attrName>
                                        </p:attrNameLst>
                                      </p:cBhvr>
                                      <p:to>
                                        <p:strVal val="visible"/>
                                      </p:to>
                                    </p:set>
                                    <p:animEffect transition="in" filter="wipe(left)">
                                      <p:cBhvr>
                                        <p:cTn id="54" dur="750"/>
                                        <p:tgtEl>
                                          <p:spTgt spid="96"/>
                                        </p:tgtEl>
                                      </p:cBhvr>
                                    </p:animEffect>
                                  </p:childTnLst>
                                </p:cTn>
                              </p:par>
                            </p:childTnLst>
                          </p:cTn>
                        </p:par>
                        <p:par>
                          <p:cTn id="55" fill="hold">
                            <p:stCondLst>
                              <p:cond delay="8020"/>
                            </p:stCondLst>
                            <p:childTnLst>
                              <p:par>
                                <p:cTn id="56" presetID="10" presetClass="entr" presetSubtype="0" fill="hold" grpId="0" nodeType="after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childTnLst>
                          </p:cTn>
                        </p:par>
                        <p:par>
                          <p:cTn id="62" fill="hold">
                            <p:stCondLst>
                              <p:cond delay="8520"/>
                            </p:stCondLst>
                            <p:childTnLst>
                              <p:par>
                                <p:cTn id="63" presetID="10" presetClass="entr" presetSubtype="0" fill="hold" nodeType="after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fade">
                                      <p:cBhvr>
                                        <p:cTn id="65" dur="500"/>
                                        <p:tgtEl>
                                          <p:spTgt spid="116"/>
                                        </p:tgtEl>
                                      </p:cBhvr>
                                    </p:animEffect>
                                  </p:childTnLst>
                                </p:cTn>
                              </p:par>
                            </p:childTnLst>
                          </p:cTn>
                        </p:par>
                        <p:par>
                          <p:cTn id="66" fill="hold">
                            <p:stCondLst>
                              <p:cond delay="9020"/>
                            </p:stCondLst>
                            <p:childTnLst>
                              <p:par>
                                <p:cTn id="67" presetID="10" presetClass="entr" presetSubtype="0" fill="hold" nodeType="after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fade">
                                      <p:cBhvr>
                                        <p:cTn id="69" dur="500"/>
                                        <p:tgtEl>
                                          <p:spTgt spid="113"/>
                                        </p:tgtEl>
                                      </p:cBhvr>
                                    </p:animEffect>
                                  </p:childTnLst>
                                </p:cTn>
                              </p:par>
                            </p:childTnLst>
                          </p:cTn>
                        </p:par>
                        <p:par>
                          <p:cTn id="70" fill="hold">
                            <p:stCondLst>
                              <p:cond delay="9520"/>
                            </p:stCondLst>
                            <p:childTnLst>
                              <p:par>
                                <p:cTn id="71" presetID="10" presetClass="entr" presetSubtype="0" fill="hold" nodeType="after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childTnLst>
                          </p:cTn>
                        </p:par>
                        <p:par>
                          <p:cTn id="74" fill="hold">
                            <p:stCondLst>
                              <p:cond delay="10020"/>
                            </p:stCondLst>
                            <p:childTnLst>
                              <p:par>
                                <p:cTn id="75" presetID="10" presetClass="entr" presetSubtype="0" fill="hold" grpId="0" nodeType="afterEffect">
                                  <p:stCondLst>
                                    <p:cond delay="50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childTnLst>
                          </p:cTn>
                        </p:par>
                        <p:par>
                          <p:cTn id="78" fill="hold">
                            <p:stCondLst>
                              <p:cond delay="11020"/>
                            </p:stCondLst>
                            <p:childTnLst>
                              <p:par>
                                <p:cTn id="79" presetID="22" presetClass="entr" presetSubtype="2" fill="hold" nodeType="after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wipe(right)">
                                      <p:cBhvr>
                                        <p:cTn id="81" dur="500"/>
                                        <p:tgtEl>
                                          <p:spTgt spid="112"/>
                                        </p:tgtEl>
                                      </p:cBhvr>
                                    </p:animEffect>
                                  </p:childTnLst>
                                </p:cTn>
                              </p:par>
                            </p:childTnLst>
                          </p:cTn>
                        </p:par>
                        <p:par>
                          <p:cTn id="82" fill="hold">
                            <p:stCondLst>
                              <p:cond delay="11520"/>
                            </p:stCondLst>
                            <p:childTnLst>
                              <p:par>
                                <p:cTn id="83" presetID="22" presetClass="entr" presetSubtype="2" fill="hold" nodeType="after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wipe(right)">
                                      <p:cBhvr>
                                        <p:cTn id="85" dur="500"/>
                                        <p:tgtEl>
                                          <p:spTgt spid="111"/>
                                        </p:tgtEl>
                                      </p:cBhvr>
                                    </p:animEffect>
                                  </p:childTnLst>
                                </p:cTn>
                              </p:par>
                            </p:childTnLst>
                          </p:cTn>
                        </p:par>
                        <p:par>
                          <p:cTn id="86" fill="hold">
                            <p:stCondLst>
                              <p:cond delay="12020"/>
                            </p:stCondLst>
                            <p:childTnLst>
                              <p:par>
                                <p:cTn id="87" presetID="22" presetClass="entr" presetSubtype="2" fill="hold" nodeType="after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wipe(right)">
                                      <p:cBhvr>
                                        <p:cTn id="89" dur="500"/>
                                        <p:tgtEl>
                                          <p:spTgt spid="102"/>
                                        </p:tgtEl>
                                      </p:cBhvr>
                                    </p:animEffect>
                                  </p:childTnLst>
                                </p:cTn>
                              </p:par>
                            </p:childTnLst>
                          </p:cTn>
                        </p:par>
                        <p:par>
                          <p:cTn id="90" fill="hold">
                            <p:stCondLst>
                              <p:cond delay="12520"/>
                            </p:stCondLst>
                            <p:childTnLst>
                              <p:par>
                                <p:cTn id="91" presetID="22" presetClass="entr" presetSubtype="8" fill="hold" nodeType="after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wipe(left)">
                                      <p:cBhvr>
                                        <p:cTn id="93" dur="500"/>
                                        <p:tgtEl>
                                          <p:spTgt spid="76"/>
                                        </p:tgtEl>
                                      </p:cBhvr>
                                    </p:animEffect>
                                  </p:childTnLst>
                                </p:cTn>
                              </p:par>
                            </p:childTnLst>
                          </p:cTn>
                        </p:par>
                        <p:par>
                          <p:cTn id="94" fill="hold">
                            <p:stCondLst>
                              <p:cond delay="13020"/>
                            </p:stCondLst>
                            <p:childTnLst>
                              <p:par>
                                <p:cTn id="95" presetID="10" presetClass="entr" presetSubtype="0" fill="hold" grpId="0" nodeType="after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childTnLst>
                          </p:cTn>
                        </p:par>
                        <p:par>
                          <p:cTn id="101" fill="hold">
                            <p:stCondLst>
                              <p:cond delay="13520"/>
                            </p:stCondLst>
                            <p:childTnLst>
                              <p:par>
                                <p:cTn id="102" presetID="53" presetClass="entr" presetSubtype="16" fill="hold" grpId="0" nodeType="after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p:cTn id="104" dur="500" fill="hold"/>
                                        <p:tgtEl>
                                          <p:spTgt spid="122"/>
                                        </p:tgtEl>
                                        <p:attrNameLst>
                                          <p:attrName>ppt_w</p:attrName>
                                        </p:attrNameLst>
                                      </p:cBhvr>
                                      <p:tavLst>
                                        <p:tav tm="0">
                                          <p:val>
                                            <p:fltVal val="0"/>
                                          </p:val>
                                        </p:tav>
                                        <p:tav tm="100000">
                                          <p:val>
                                            <p:strVal val="#ppt_w"/>
                                          </p:val>
                                        </p:tav>
                                      </p:tavLst>
                                    </p:anim>
                                    <p:anim calcmode="lin" valueType="num">
                                      <p:cBhvr>
                                        <p:cTn id="105" dur="500" fill="hold"/>
                                        <p:tgtEl>
                                          <p:spTgt spid="122"/>
                                        </p:tgtEl>
                                        <p:attrNameLst>
                                          <p:attrName>ppt_h</p:attrName>
                                        </p:attrNameLst>
                                      </p:cBhvr>
                                      <p:tavLst>
                                        <p:tav tm="0">
                                          <p:val>
                                            <p:fltVal val="0"/>
                                          </p:val>
                                        </p:tav>
                                        <p:tav tm="100000">
                                          <p:val>
                                            <p:strVal val="#ppt_h"/>
                                          </p:val>
                                        </p:tav>
                                      </p:tavLst>
                                    </p:anim>
                                    <p:animEffect transition="in" filter="fade">
                                      <p:cBhvr>
                                        <p:cTn id="106" dur="500"/>
                                        <p:tgtEl>
                                          <p:spTgt spid="122"/>
                                        </p:tgtEl>
                                      </p:cBhvr>
                                    </p:animEffect>
                                  </p:childTnLst>
                                </p:cTn>
                              </p:par>
                            </p:childTnLst>
                          </p:cTn>
                        </p:par>
                        <p:par>
                          <p:cTn id="107" fill="hold">
                            <p:stCondLst>
                              <p:cond delay="14020"/>
                            </p:stCondLst>
                            <p:childTnLst>
                              <p:par>
                                <p:cTn id="108" presetID="22" presetClass="entr" presetSubtype="8" fill="hold" grpId="0" nodeType="afterEffect">
                                  <p:stCondLst>
                                    <p:cond delay="0"/>
                                  </p:stCondLst>
                                  <p:childTnLst>
                                    <p:set>
                                      <p:cBhvr>
                                        <p:cTn id="109" dur="1" fill="hold">
                                          <p:stCondLst>
                                            <p:cond delay="0"/>
                                          </p:stCondLst>
                                        </p:cTn>
                                        <p:tgtEl>
                                          <p:spTgt spid="121"/>
                                        </p:tgtEl>
                                        <p:attrNameLst>
                                          <p:attrName>style.visibility</p:attrName>
                                        </p:attrNameLst>
                                      </p:cBhvr>
                                      <p:to>
                                        <p:strVal val="visible"/>
                                      </p:to>
                                    </p:set>
                                    <p:animEffect transition="in" filter="wipe(left)">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animBg="1"/>
      <p:bldP spid="78" grpId="0"/>
      <p:bldP spid="79" grpId="0" animBg="1"/>
      <p:bldP spid="80" grpId="0"/>
      <p:bldP spid="81" grpId="0"/>
      <p:bldP spid="97" grpId="0" animBg="1"/>
      <p:bldP spid="98" grpId="0" animBg="1"/>
      <p:bldP spid="109" grpId="0"/>
      <p:bldP spid="110" grpId="0"/>
      <p:bldP spid="121" grpId="0" animBg="1"/>
      <p:bldP spid="1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1182" r="14485"/>
          <a:stretch/>
        </p:blipFill>
        <p:spPr>
          <a:xfrm>
            <a:off x="6597313" y="0"/>
            <a:ext cx="5594687"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pPr lvl="0"/>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Process unstructured </a:t>
            </a:r>
            <a:b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Big Data using U-SQL</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4.3</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209744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43770" cy="899665"/>
          </a:xfrm>
        </p:spPr>
        <p:txBody>
          <a:bodyPr/>
          <a:lstStyle/>
          <a:p>
            <a:r>
              <a:rPr lang="en-US" sz="4400" dirty="0"/>
              <a:t>Build SQL-based cloud DW solutions to support business intelligence needs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4.4</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1479452" y="3553421"/>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767497" y="4272326"/>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2296367" y="3337122"/>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50" name="TextBox 249"/>
          <p:cNvSpPr txBox="1"/>
          <p:nvPr/>
        </p:nvSpPr>
        <p:spPr>
          <a:xfrm>
            <a:off x="695340" y="5287504"/>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grpSp>
        <p:nvGrpSpPr>
          <p:cNvPr id="289" name="Group 288"/>
          <p:cNvGrpSpPr/>
          <p:nvPr/>
        </p:nvGrpSpPr>
        <p:grpSpPr>
          <a:xfrm>
            <a:off x="9269718" y="4180167"/>
            <a:ext cx="1597339" cy="939269"/>
            <a:chOff x="8550671" y="5613930"/>
            <a:chExt cx="1597339" cy="939269"/>
          </a:xfrm>
        </p:grpSpPr>
        <p:sp>
          <p:nvSpPr>
            <p:cNvPr id="290" name="Rectangle 289"/>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Fixed data storage capacity</a:t>
              </a:r>
            </a:p>
          </p:txBody>
        </p:sp>
        <p:grpSp>
          <p:nvGrpSpPr>
            <p:cNvPr id="291" name="Group 290"/>
            <p:cNvGrpSpPr/>
            <p:nvPr/>
          </p:nvGrpSpPr>
          <p:grpSpPr>
            <a:xfrm>
              <a:off x="8550671" y="5613930"/>
              <a:ext cx="1597338" cy="453446"/>
              <a:chOff x="8550671" y="5613930"/>
              <a:chExt cx="1597338" cy="453446"/>
            </a:xfrm>
          </p:grpSpPr>
          <p:sp>
            <p:nvSpPr>
              <p:cNvPr id="292" name="Arrow: Pentagon 291"/>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293"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72" name="Freeform 182"/>
          <p:cNvSpPr/>
          <p:nvPr/>
        </p:nvSpPr>
        <p:spPr bwMode="auto">
          <a:xfrm>
            <a:off x="3964934" y="3039951"/>
            <a:ext cx="1124592" cy="151001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3" name="Straight Connector 72"/>
          <p:cNvCxnSpPr/>
          <p:nvPr/>
        </p:nvCxnSpPr>
        <p:spPr>
          <a:xfrm flipH="1">
            <a:off x="3547936" y="3802369"/>
            <a:ext cx="394035" cy="1"/>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988996" y="3632406"/>
            <a:ext cx="1076468" cy="523220"/>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400" b="1" kern="0" dirty="0">
                <a:gradFill>
                  <a:gsLst>
                    <a:gs pos="1250">
                      <a:schemeClr val="bg1"/>
                    </a:gs>
                    <a:gs pos="100000">
                      <a:schemeClr val="bg1"/>
                    </a:gs>
                  </a:gsLst>
                  <a:lin ang="5400000" scaled="0"/>
                </a:gradFill>
              </a:rPr>
              <a:t>SQL SERVER</a:t>
            </a:r>
          </a:p>
        </p:txBody>
      </p:sp>
      <p:sp>
        <p:nvSpPr>
          <p:cNvPr id="76" name="TextBox 75"/>
          <p:cNvSpPr txBox="1"/>
          <p:nvPr/>
        </p:nvSpPr>
        <p:spPr>
          <a:xfrm>
            <a:off x="5427674" y="2868623"/>
            <a:ext cx="1231172" cy="1646227"/>
          </a:xfrm>
          <a:prstGeom prst="rect">
            <a:avLst/>
          </a:prstGeom>
          <a:solidFill>
            <a:schemeClr val="bg1"/>
          </a:solidFill>
          <a:ln w="28575">
            <a:solidFill>
              <a:schemeClr val="accent4"/>
            </a:solidFill>
          </a:ln>
        </p:spPr>
        <p:txBody>
          <a:bodyPr wrap="square" rtlCol="0">
            <a:noAutofit/>
          </a:bodyPr>
          <a:lstStyle/>
          <a:p>
            <a:pPr marR="0" lvl="0" indent="0" algn="ctr" fontAlgn="auto">
              <a:lnSpc>
                <a:spcPct val="90000"/>
              </a:lnSpc>
              <a:spcBef>
                <a:spcPts val="0"/>
              </a:spcBef>
              <a:spcAft>
                <a:spcPts val="0"/>
              </a:spcAft>
              <a:buClrTx/>
              <a:buSzTx/>
              <a:buFontTx/>
              <a:buNone/>
              <a:tabLst/>
              <a:defRPr/>
            </a:pPr>
            <a:r>
              <a:rPr lang="en-US" sz="11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BIKE STORE TRANSACTIONS</a:t>
            </a:r>
          </a:p>
        </p:txBody>
      </p:sp>
      <p:grpSp>
        <p:nvGrpSpPr>
          <p:cNvPr id="78" name="Group 77"/>
          <p:cNvGrpSpPr/>
          <p:nvPr/>
        </p:nvGrpSpPr>
        <p:grpSpPr>
          <a:xfrm>
            <a:off x="5645050" y="3260583"/>
            <a:ext cx="788797" cy="919584"/>
            <a:chOff x="8389628" y="4445392"/>
            <a:chExt cx="788797" cy="919584"/>
          </a:xfrm>
        </p:grpSpPr>
        <p:sp>
          <p:nvSpPr>
            <p:cNvPr id="79" name="Rectangle 78"/>
            <p:cNvSpPr/>
            <p:nvPr/>
          </p:nvSpPr>
          <p:spPr bwMode="auto">
            <a:xfrm>
              <a:off x="8473620" y="4522664"/>
              <a:ext cx="620814" cy="7726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rPr>
                <a:t>000111010110010</a:t>
              </a:r>
            </a:p>
          </p:txBody>
        </p:sp>
        <p:sp>
          <p:nvSpPr>
            <p:cNvPr id="80" name="Rectangle 79"/>
            <p:cNvSpPr/>
            <p:nvPr/>
          </p:nvSpPr>
          <p:spPr bwMode="auto">
            <a:xfrm>
              <a:off x="8389628" y="4445392"/>
              <a:ext cx="788797" cy="919584"/>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algn="ctr" defTabSz="932472" fontAlgn="base">
                <a:spcBef>
                  <a:spcPct val="0"/>
                </a:spcBef>
                <a:spcAft>
                  <a:spcPct val="0"/>
                </a:spcAft>
              </a:pPr>
              <a:endParaRPr lang="en-US" sz="1400" b="1" dirty="0">
                <a:gradFill>
                  <a:gsLst>
                    <a:gs pos="0">
                      <a:srgbClr val="FFFFFF"/>
                    </a:gs>
                    <a:gs pos="100000">
                      <a:srgbClr val="FFFFFF"/>
                    </a:gs>
                  </a:gsLst>
                  <a:lin ang="5400000" scaled="0"/>
                </a:gradFill>
              </a:endParaRPr>
            </a:p>
          </p:txBody>
        </p:sp>
      </p:grpSp>
      <p:sp>
        <p:nvSpPr>
          <p:cNvPr id="81" name="TextBox 80"/>
          <p:cNvSpPr txBox="1"/>
          <p:nvPr/>
        </p:nvSpPr>
        <p:spPr>
          <a:xfrm>
            <a:off x="5424656" y="4203519"/>
            <a:ext cx="1234189" cy="237757"/>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Relational data</a:t>
            </a:r>
          </a:p>
        </p:txBody>
      </p:sp>
      <p:cxnSp>
        <p:nvCxnSpPr>
          <p:cNvPr id="82" name="Straight Connector 81"/>
          <p:cNvCxnSpPr/>
          <p:nvPr/>
        </p:nvCxnSpPr>
        <p:spPr>
          <a:xfrm flipH="1">
            <a:off x="5071353" y="3811705"/>
            <a:ext cx="340737" cy="0"/>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232456" y="2540838"/>
            <a:ext cx="2023068" cy="258532"/>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 warehouse</a:t>
            </a:r>
          </a:p>
        </p:txBody>
      </p:sp>
      <p:cxnSp>
        <p:nvCxnSpPr>
          <p:cNvPr id="84" name="Straight Connector 83"/>
          <p:cNvCxnSpPr/>
          <p:nvPr/>
        </p:nvCxnSpPr>
        <p:spPr>
          <a:xfrm>
            <a:off x="6689639" y="3691088"/>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7624795" y="2871038"/>
            <a:ext cx="1238390" cy="1548913"/>
            <a:chOff x="1722037" y="3379472"/>
            <a:chExt cx="822962" cy="1066216"/>
          </a:xfrm>
          <a:solidFill>
            <a:schemeClr val="accent4"/>
          </a:solidFill>
        </p:grpSpPr>
        <p:sp>
          <p:nvSpPr>
            <p:cNvPr id="86" name="Oval 85"/>
            <p:cNvSpPr>
              <a:spLocks noChangeArrowheads="1"/>
            </p:cNvSpPr>
            <p:nvPr/>
          </p:nvSpPr>
          <p:spPr bwMode="auto">
            <a:xfrm>
              <a:off x="1736117" y="3379472"/>
              <a:ext cx="794803" cy="151025"/>
            </a:xfrm>
            <a:prstGeom prst="ellipse">
              <a:avLst/>
            </a:prstGeom>
            <a:solidFill>
              <a:schemeClr val="accent3"/>
            </a:solidFill>
            <a:ln w="9525">
              <a:noFill/>
              <a:round/>
              <a:headEnd/>
              <a:tailEnd/>
            </a:ln>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sp>
          <p:nvSpPr>
            <p:cNvPr id="87" name="Freeform 123"/>
            <p:cNvSpPr>
              <a:spLocks noEditPoints="1"/>
            </p:cNvSpPr>
            <p:nvPr/>
          </p:nvSpPr>
          <p:spPr bwMode="auto">
            <a:xfrm>
              <a:off x="1722037" y="3481945"/>
              <a:ext cx="822962"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grpSp>
      <p:sp>
        <p:nvSpPr>
          <p:cNvPr id="93" name="Freeform 5"/>
          <p:cNvSpPr>
            <a:spLocks noEditPoints="1"/>
          </p:cNvSpPr>
          <p:nvPr/>
        </p:nvSpPr>
        <p:spPr bwMode="auto">
          <a:xfrm>
            <a:off x="6497899" y="4271270"/>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94" name="Group 93"/>
          <p:cNvGrpSpPr/>
          <p:nvPr/>
        </p:nvGrpSpPr>
        <p:grpSpPr>
          <a:xfrm>
            <a:off x="7624795" y="2868623"/>
            <a:ext cx="1238390" cy="1553747"/>
            <a:chOff x="1724043" y="3378852"/>
            <a:chExt cx="822962" cy="1069543"/>
          </a:xfrm>
          <a:solidFill>
            <a:schemeClr val="tx2"/>
          </a:solidFill>
        </p:grpSpPr>
        <p:sp>
          <p:nvSpPr>
            <p:cNvPr id="95" name="Oval 94"/>
            <p:cNvSpPr>
              <a:spLocks noChangeArrowheads="1"/>
            </p:cNvSpPr>
            <p:nvPr/>
          </p:nvSpPr>
          <p:spPr bwMode="auto">
            <a:xfrm>
              <a:off x="1734694" y="3378852"/>
              <a:ext cx="812311" cy="154352"/>
            </a:xfrm>
            <a:prstGeom prst="ellipse">
              <a:avLst/>
            </a:prstGeom>
            <a:grpFill/>
            <a:ln w="9525">
              <a:noFill/>
              <a:round/>
              <a:headEnd/>
              <a:tailEnd/>
            </a:ln>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sp>
          <p:nvSpPr>
            <p:cNvPr id="96" name="Freeform 123"/>
            <p:cNvSpPr>
              <a:spLocks noEditPoints="1"/>
            </p:cNvSpPr>
            <p:nvPr/>
          </p:nvSpPr>
          <p:spPr bwMode="auto">
            <a:xfrm>
              <a:off x="1724043" y="3481324"/>
              <a:ext cx="822962" cy="96707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grpSp>
      <p:cxnSp>
        <p:nvCxnSpPr>
          <p:cNvPr id="97" name="Straight Connector 96"/>
          <p:cNvCxnSpPr/>
          <p:nvPr/>
        </p:nvCxnSpPr>
        <p:spPr>
          <a:xfrm>
            <a:off x="6689639" y="3691088"/>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89639" y="3691088"/>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689639" y="3691088"/>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675973" y="3691088"/>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682496" y="3691088"/>
            <a:ext cx="904363" cy="0"/>
          </a:xfrm>
          <a:prstGeom prst="line">
            <a:avLst/>
          </a:prstGeom>
          <a:ln w="38100">
            <a:solidFill>
              <a:srgbClr val="D83B0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Freeform 5"/>
          <p:cNvSpPr>
            <a:spLocks noEditPoints="1"/>
          </p:cNvSpPr>
          <p:nvPr/>
        </p:nvSpPr>
        <p:spPr bwMode="auto">
          <a:xfrm>
            <a:off x="8674875" y="4045152"/>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108" name="Group 107"/>
          <p:cNvGrpSpPr/>
          <p:nvPr/>
        </p:nvGrpSpPr>
        <p:grpSpPr>
          <a:xfrm>
            <a:off x="6497899" y="4799295"/>
            <a:ext cx="1597339" cy="939269"/>
            <a:chOff x="8550671" y="5613930"/>
            <a:chExt cx="1597339" cy="939269"/>
          </a:xfrm>
        </p:grpSpPr>
        <p:sp>
          <p:nvSpPr>
            <p:cNvPr id="109" name="Rectangle 108"/>
            <p:cNvSpPr/>
            <p:nvPr/>
          </p:nvSpPr>
          <p:spPr>
            <a:xfrm>
              <a:off x="8550672" y="6156808"/>
              <a:ext cx="1597338" cy="3963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lvl="0" algn="ctr">
                <a:defRPr/>
              </a:pPr>
              <a:r>
                <a:rPr lang="en-US" sz="1100" kern="0" dirty="0">
                  <a:gradFill>
                    <a:gsLst>
                      <a:gs pos="83000">
                        <a:srgbClr val="D83B01"/>
                      </a:gs>
                      <a:gs pos="100000">
                        <a:srgbClr val="D83B01"/>
                      </a:gs>
                    </a:gsLst>
                    <a:lin ang="5400000" scaled="1"/>
                  </a:gradFill>
                  <a:latin typeface="Segoe UI Semibold" panose="020B0702040204020203" pitchFamily="34" charset="0"/>
                  <a:cs typeface="Segoe UI Semibold" panose="020B0702040204020203" pitchFamily="34" charset="0"/>
                </a:rPr>
                <a:t>Limitations in storing non-relational data</a:t>
              </a:r>
            </a:p>
          </p:txBody>
        </p:sp>
        <p:grpSp>
          <p:nvGrpSpPr>
            <p:cNvPr id="110" name="Group 109"/>
            <p:cNvGrpSpPr/>
            <p:nvPr/>
          </p:nvGrpSpPr>
          <p:grpSpPr>
            <a:xfrm>
              <a:off x="8550671" y="5613930"/>
              <a:ext cx="1597338" cy="453446"/>
              <a:chOff x="8550671" y="5613930"/>
              <a:chExt cx="1597338" cy="453446"/>
            </a:xfrm>
          </p:grpSpPr>
          <p:sp>
            <p:nvSpPr>
              <p:cNvPr id="111" name="Arrow: Pentagon 110"/>
              <p:cNvSpPr/>
              <p:nvPr/>
            </p:nvSpPr>
            <p:spPr>
              <a:xfrm rot="5400000">
                <a:off x="9122617" y="5041984"/>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12" name="Freeform 5"/>
              <p:cNvSpPr>
                <a:spLocks noEditPoints="1"/>
              </p:cNvSpPr>
              <p:nvPr/>
            </p:nvSpPr>
            <p:spPr bwMode="auto">
              <a:xfrm>
                <a:off x="9793395" y="5653021"/>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17660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770"/>
                            </p:stCondLst>
                            <p:childTnLst>
                              <p:par>
                                <p:cTn id="10" presetID="22" presetClass="entr" presetSubtype="8"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750"/>
                                        <p:tgtEl>
                                          <p:spTgt spid="73"/>
                                        </p:tgtEl>
                                      </p:cBhvr>
                                    </p:animEffect>
                                  </p:childTnLst>
                                </p:cTn>
                              </p:par>
                            </p:childTnLst>
                          </p:cTn>
                        </p:par>
                        <p:par>
                          <p:cTn id="13" fill="hold">
                            <p:stCondLst>
                              <p:cond delay="2520"/>
                            </p:stCondLst>
                            <p:childTnLst>
                              <p:par>
                                <p:cTn id="14" presetID="22" presetClass="entr" presetSubtype="8"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wipe(left)">
                                      <p:cBhvr>
                                        <p:cTn id="16" dur="750"/>
                                        <p:tgtEl>
                                          <p:spTgt spid="82"/>
                                        </p:tgtEl>
                                      </p:cBhvr>
                                    </p:animEffect>
                                  </p:childTnLst>
                                </p:cTn>
                              </p:par>
                            </p:childTnLst>
                          </p:cTn>
                        </p:par>
                        <p:par>
                          <p:cTn id="17" fill="hold">
                            <p:stCondLst>
                              <p:cond delay="3270"/>
                            </p:stCondLst>
                            <p:childTnLst>
                              <p:par>
                                <p:cTn id="18" presetID="10" presetClass="entr" presetSubtype="0"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par>
                                <p:cTn id="21" presetID="10"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3770"/>
                            </p:stCondLst>
                            <p:childTnLst>
                              <p:par>
                                <p:cTn id="25" presetID="10"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4270"/>
                            </p:stCondLst>
                            <p:childTnLst>
                              <p:par>
                                <p:cTn id="29" presetID="10" presetClass="entr" presetSubtype="0" fill="hold" grpId="0" nodeType="after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childTnLst>
                          </p:cTn>
                        </p:par>
                        <p:par>
                          <p:cTn id="32" fill="hold">
                            <p:stCondLst>
                              <p:cond delay="4770"/>
                            </p:stCondLst>
                            <p:childTnLst>
                              <p:par>
                                <p:cTn id="33" presetID="22" presetClass="entr" presetSubtype="1" fill="hold" nodeType="after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wipe(up)">
                                      <p:cBhvr>
                                        <p:cTn id="35" dur="1000"/>
                                        <p:tgtEl>
                                          <p:spTgt spid="108"/>
                                        </p:tgtEl>
                                      </p:cBhvr>
                                    </p:animEffect>
                                  </p:childTnLst>
                                </p:cTn>
                              </p:par>
                            </p:childTnLst>
                          </p:cTn>
                        </p:par>
                        <p:par>
                          <p:cTn id="36" fill="hold">
                            <p:stCondLst>
                              <p:cond delay="5770"/>
                            </p:stCondLst>
                            <p:childTnLst>
                              <p:par>
                                <p:cTn id="37" presetID="10" presetClass="entr" presetSubtype="0" fill="hold" grpId="0" nodeType="afterEffect">
                                  <p:stCondLst>
                                    <p:cond delay="50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6770"/>
                            </p:stCondLst>
                            <p:childTnLst>
                              <p:par>
                                <p:cTn id="41" presetID="10" presetClass="entr" presetSubtype="0"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par>
                          <p:cTn id="44" fill="hold">
                            <p:stCondLst>
                              <p:cond delay="7270"/>
                            </p:stCondLst>
                            <p:childTnLst>
                              <p:par>
                                <p:cTn id="45" presetID="22" presetClass="entr" presetSubtype="8"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wipe(left)">
                                      <p:cBhvr>
                                        <p:cTn id="47" dur="500"/>
                                        <p:tgtEl>
                                          <p:spTgt spid="84"/>
                                        </p:tgtEl>
                                      </p:cBhvr>
                                    </p:animEffect>
                                  </p:childTnLst>
                                </p:cTn>
                              </p:par>
                            </p:childTnLst>
                          </p:cTn>
                        </p:par>
                        <p:par>
                          <p:cTn id="48" fill="hold">
                            <p:stCondLst>
                              <p:cond delay="7770"/>
                            </p:stCondLst>
                            <p:childTnLst>
                              <p:par>
                                <p:cTn id="49" presetID="22" presetClass="entr" presetSubtype="4"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down)">
                                      <p:cBhvr>
                                        <p:cTn id="51" dur="5000"/>
                                        <p:tgtEl>
                                          <p:spTgt spid="94"/>
                                        </p:tgtEl>
                                      </p:cBhvr>
                                    </p:animEffect>
                                  </p:childTnLst>
                                </p:cTn>
                              </p:par>
                              <p:par>
                                <p:cTn id="52" presetID="1" presetClass="exit" presetSubtype="0" fill="hold" nodeType="withEffect">
                                  <p:stCondLst>
                                    <p:cond delay="0"/>
                                  </p:stCondLst>
                                  <p:childTnLst>
                                    <p:set>
                                      <p:cBhvr>
                                        <p:cTn id="53" dur="1" fill="hold">
                                          <p:stCondLst>
                                            <p:cond delay="0"/>
                                          </p:stCondLst>
                                        </p:cTn>
                                        <p:tgtEl>
                                          <p:spTgt spid="84"/>
                                        </p:tgtEl>
                                        <p:attrNameLst>
                                          <p:attrName>style.visibility</p:attrName>
                                        </p:attrNameLst>
                                      </p:cBhvr>
                                      <p:to>
                                        <p:strVal val="hidden"/>
                                      </p:to>
                                    </p:set>
                                  </p:childTnLst>
                                </p:cTn>
                              </p:par>
                              <p:par>
                                <p:cTn id="54" presetID="22" presetClass="entr" presetSubtype="8" fill="hold" nodeType="withEffect">
                                  <p:stCondLst>
                                    <p:cond delay="500"/>
                                  </p:stCondLst>
                                  <p:childTnLst>
                                    <p:set>
                                      <p:cBhvr>
                                        <p:cTn id="55" dur="1" fill="hold">
                                          <p:stCondLst>
                                            <p:cond delay="0"/>
                                          </p:stCondLst>
                                        </p:cTn>
                                        <p:tgtEl>
                                          <p:spTgt spid="97"/>
                                        </p:tgtEl>
                                        <p:attrNameLst>
                                          <p:attrName>style.visibility</p:attrName>
                                        </p:attrNameLst>
                                      </p:cBhvr>
                                      <p:to>
                                        <p:strVal val="visible"/>
                                      </p:to>
                                    </p:set>
                                    <p:animEffect transition="in" filter="wipe(left)">
                                      <p:cBhvr>
                                        <p:cTn id="56" dur="500"/>
                                        <p:tgtEl>
                                          <p:spTgt spid="97"/>
                                        </p:tgtEl>
                                      </p:cBhvr>
                                    </p:animEffect>
                                  </p:childTnLst>
                                </p:cTn>
                              </p:par>
                              <p:par>
                                <p:cTn id="57" presetID="1" presetClass="exit" presetSubtype="0" fill="hold" nodeType="withEffect">
                                  <p:stCondLst>
                                    <p:cond delay="1000"/>
                                  </p:stCondLst>
                                  <p:childTnLst>
                                    <p:set>
                                      <p:cBhvr>
                                        <p:cTn id="58" dur="1" fill="hold">
                                          <p:stCondLst>
                                            <p:cond delay="0"/>
                                          </p:stCondLst>
                                        </p:cTn>
                                        <p:tgtEl>
                                          <p:spTgt spid="97"/>
                                        </p:tgtEl>
                                        <p:attrNameLst>
                                          <p:attrName>style.visibility</p:attrName>
                                        </p:attrNameLst>
                                      </p:cBhvr>
                                      <p:to>
                                        <p:strVal val="hidden"/>
                                      </p:to>
                                    </p:set>
                                  </p:childTnLst>
                                </p:cTn>
                              </p:par>
                              <p:par>
                                <p:cTn id="59" presetID="22" presetClass="entr" presetSubtype="8" fill="hold" nodeType="withEffect">
                                  <p:stCondLst>
                                    <p:cond delay="1500"/>
                                  </p:stCondLst>
                                  <p:childTnLst>
                                    <p:set>
                                      <p:cBhvr>
                                        <p:cTn id="60" dur="1" fill="hold">
                                          <p:stCondLst>
                                            <p:cond delay="0"/>
                                          </p:stCondLst>
                                        </p:cTn>
                                        <p:tgtEl>
                                          <p:spTgt spid="98"/>
                                        </p:tgtEl>
                                        <p:attrNameLst>
                                          <p:attrName>style.visibility</p:attrName>
                                        </p:attrNameLst>
                                      </p:cBhvr>
                                      <p:to>
                                        <p:strVal val="visible"/>
                                      </p:to>
                                    </p:set>
                                    <p:animEffect transition="in" filter="wipe(left)">
                                      <p:cBhvr>
                                        <p:cTn id="61" dur="500"/>
                                        <p:tgtEl>
                                          <p:spTgt spid="98"/>
                                        </p:tgtEl>
                                      </p:cBhvr>
                                    </p:animEffect>
                                  </p:childTnLst>
                                </p:cTn>
                              </p:par>
                              <p:par>
                                <p:cTn id="62" presetID="1" presetClass="exit" presetSubtype="0" fill="hold" nodeType="withEffect">
                                  <p:stCondLst>
                                    <p:cond delay="2000"/>
                                  </p:stCondLst>
                                  <p:childTnLst>
                                    <p:set>
                                      <p:cBhvr>
                                        <p:cTn id="63" dur="1" fill="hold">
                                          <p:stCondLst>
                                            <p:cond delay="0"/>
                                          </p:stCondLst>
                                        </p:cTn>
                                        <p:tgtEl>
                                          <p:spTgt spid="98"/>
                                        </p:tgtEl>
                                        <p:attrNameLst>
                                          <p:attrName>style.visibility</p:attrName>
                                        </p:attrNameLst>
                                      </p:cBhvr>
                                      <p:to>
                                        <p:strVal val="hidden"/>
                                      </p:to>
                                    </p:set>
                                  </p:childTnLst>
                                </p:cTn>
                              </p:par>
                              <p:par>
                                <p:cTn id="64" presetID="22" presetClass="entr" presetSubtype="8" fill="hold" nodeType="withEffect">
                                  <p:stCondLst>
                                    <p:cond delay="2500"/>
                                  </p:stCondLst>
                                  <p:childTnLst>
                                    <p:set>
                                      <p:cBhvr>
                                        <p:cTn id="65" dur="1" fill="hold">
                                          <p:stCondLst>
                                            <p:cond delay="0"/>
                                          </p:stCondLst>
                                        </p:cTn>
                                        <p:tgtEl>
                                          <p:spTgt spid="99"/>
                                        </p:tgtEl>
                                        <p:attrNameLst>
                                          <p:attrName>style.visibility</p:attrName>
                                        </p:attrNameLst>
                                      </p:cBhvr>
                                      <p:to>
                                        <p:strVal val="visible"/>
                                      </p:to>
                                    </p:set>
                                    <p:animEffect transition="in" filter="wipe(left)">
                                      <p:cBhvr>
                                        <p:cTn id="66" dur="500"/>
                                        <p:tgtEl>
                                          <p:spTgt spid="99"/>
                                        </p:tgtEl>
                                      </p:cBhvr>
                                    </p:animEffect>
                                  </p:childTnLst>
                                </p:cTn>
                              </p:par>
                              <p:par>
                                <p:cTn id="67" presetID="1" presetClass="exit" presetSubtype="0" fill="hold" nodeType="withEffect">
                                  <p:stCondLst>
                                    <p:cond delay="3000"/>
                                  </p:stCondLst>
                                  <p:childTnLst>
                                    <p:set>
                                      <p:cBhvr>
                                        <p:cTn id="68" dur="1" fill="hold">
                                          <p:stCondLst>
                                            <p:cond delay="0"/>
                                          </p:stCondLst>
                                        </p:cTn>
                                        <p:tgtEl>
                                          <p:spTgt spid="99"/>
                                        </p:tgtEl>
                                        <p:attrNameLst>
                                          <p:attrName>style.visibility</p:attrName>
                                        </p:attrNameLst>
                                      </p:cBhvr>
                                      <p:to>
                                        <p:strVal val="hidden"/>
                                      </p:to>
                                    </p:set>
                                  </p:childTnLst>
                                </p:cTn>
                              </p:par>
                              <p:par>
                                <p:cTn id="69" presetID="22" presetClass="entr" presetSubtype="8" fill="hold" nodeType="withEffect">
                                  <p:stCondLst>
                                    <p:cond delay="350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par>
                                <p:cTn id="72" presetID="1" presetClass="exit" presetSubtype="0" fill="hold" nodeType="withEffect">
                                  <p:stCondLst>
                                    <p:cond delay="4000"/>
                                  </p:stCondLst>
                                  <p:childTnLst>
                                    <p:set>
                                      <p:cBhvr>
                                        <p:cTn id="73" dur="1" fill="hold">
                                          <p:stCondLst>
                                            <p:cond delay="0"/>
                                          </p:stCondLst>
                                        </p:cTn>
                                        <p:tgtEl>
                                          <p:spTgt spid="100"/>
                                        </p:tgtEl>
                                        <p:attrNameLst>
                                          <p:attrName>style.visibility</p:attrName>
                                        </p:attrNameLst>
                                      </p:cBhvr>
                                      <p:to>
                                        <p:strVal val="hidden"/>
                                      </p:to>
                                    </p:set>
                                  </p:childTnLst>
                                </p:cTn>
                              </p:par>
                              <p:par>
                                <p:cTn id="74" presetID="22" presetClass="entr" presetSubtype="8" fill="hold" nodeType="withEffect">
                                  <p:stCondLst>
                                    <p:cond delay="4500"/>
                                  </p:stCondLst>
                                  <p:childTnLst>
                                    <p:set>
                                      <p:cBhvr>
                                        <p:cTn id="75" dur="1" fill="hold">
                                          <p:stCondLst>
                                            <p:cond delay="0"/>
                                          </p:stCondLst>
                                        </p:cTn>
                                        <p:tgtEl>
                                          <p:spTgt spid="101"/>
                                        </p:tgtEl>
                                        <p:attrNameLst>
                                          <p:attrName>style.visibility</p:attrName>
                                        </p:attrNameLst>
                                      </p:cBhvr>
                                      <p:to>
                                        <p:strVal val="visible"/>
                                      </p:to>
                                    </p:set>
                                    <p:animEffect transition="in" filter="wipe(left)">
                                      <p:cBhvr>
                                        <p:cTn id="76" dur="500"/>
                                        <p:tgtEl>
                                          <p:spTgt spid="101"/>
                                        </p:tgtEl>
                                      </p:cBhvr>
                                    </p:animEffect>
                                  </p:childTnLst>
                                </p:cTn>
                              </p:par>
                            </p:childTnLst>
                          </p:cTn>
                        </p:par>
                        <p:par>
                          <p:cTn id="77" fill="hold">
                            <p:stCondLst>
                              <p:cond delay="12770"/>
                            </p:stCondLst>
                            <p:childTnLst>
                              <p:par>
                                <p:cTn id="78" presetID="1" presetClass="exit" presetSubtype="0" fill="hold" nodeType="afterEffect">
                                  <p:stCondLst>
                                    <p:cond delay="0"/>
                                  </p:stCondLst>
                                  <p:childTnLst>
                                    <p:set>
                                      <p:cBhvr>
                                        <p:cTn id="79" dur="1" fill="hold">
                                          <p:stCondLst>
                                            <p:cond delay="0"/>
                                          </p:stCondLst>
                                        </p:cTn>
                                        <p:tgtEl>
                                          <p:spTgt spid="85"/>
                                        </p:tgtEl>
                                        <p:attrNameLst>
                                          <p:attrName>style.visibility</p:attrName>
                                        </p:attrNameLst>
                                      </p:cBhvr>
                                      <p:to>
                                        <p:strVal val="hidden"/>
                                      </p:to>
                                    </p:set>
                                  </p:childTnLst>
                                </p:cTn>
                              </p:par>
                            </p:childTnLst>
                          </p:cTn>
                        </p:par>
                        <p:par>
                          <p:cTn id="80" fill="hold">
                            <p:stCondLst>
                              <p:cond delay="12770"/>
                            </p:stCondLst>
                            <p:childTnLst>
                              <p:par>
                                <p:cTn id="81" presetID="10" presetClass="entr" presetSubtype="0" fill="hold" grpId="0" nodeType="afterEffect">
                                  <p:stCondLst>
                                    <p:cond delay="50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childTnLst>
                          </p:cTn>
                        </p:par>
                        <p:par>
                          <p:cTn id="84" fill="hold">
                            <p:stCondLst>
                              <p:cond delay="13770"/>
                            </p:stCondLst>
                            <p:childTnLst>
                              <p:par>
                                <p:cTn id="85" presetID="22" presetClass="entr" presetSubtype="1" fill="hold" nodeType="afterEffect">
                                  <p:stCondLst>
                                    <p:cond delay="0"/>
                                  </p:stCondLst>
                                  <p:childTnLst>
                                    <p:set>
                                      <p:cBhvr>
                                        <p:cTn id="86" dur="1" fill="hold">
                                          <p:stCondLst>
                                            <p:cond delay="0"/>
                                          </p:stCondLst>
                                        </p:cTn>
                                        <p:tgtEl>
                                          <p:spTgt spid="289"/>
                                        </p:tgtEl>
                                        <p:attrNameLst>
                                          <p:attrName>style.visibility</p:attrName>
                                        </p:attrNameLst>
                                      </p:cBhvr>
                                      <p:to>
                                        <p:strVal val="visible"/>
                                      </p:to>
                                    </p:set>
                                    <p:animEffect transition="in" filter="wipe(up)">
                                      <p:cBhvr>
                                        <p:cTn id="87"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animBg="1"/>
      <p:bldP spid="81" grpId="0"/>
      <p:bldP spid="83" grpId="0"/>
      <p:bldP spid="93" grpId="0" animBg="1"/>
      <p:bldP spid="10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26954" y="174495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43770" cy="899665"/>
          </a:xfrm>
          <a:ln>
            <a:solidFill>
              <a:schemeClr val="tx1"/>
            </a:solidFill>
            <a:prstDash val="sysDash"/>
          </a:ln>
        </p:spPr>
        <p:txBody>
          <a:bodyPr/>
          <a:lstStyle/>
          <a:p>
            <a:r>
              <a:rPr lang="en-US" sz="4400" dirty="0"/>
              <a:t>Build SQL-based cloud DW solutions to support business intelligence needs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4.4</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7" name="Group 56"/>
          <p:cNvGrpSpPr/>
          <p:nvPr/>
        </p:nvGrpSpPr>
        <p:grpSpPr>
          <a:xfrm>
            <a:off x="843861" y="4007817"/>
            <a:ext cx="2006980" cy="1282903"/>
            <a:chOff x="606749" y="3189249"/>
            <a:chExt cx="2671290" cy="1552314"/>
          </a:xfrm>
        </p:grpSpPr>
        <p:grpSp>
          <p:nvGrpSpPr>
            <p:cNvPr id="88" name="Group 87"/>
            <p:cNvGrpSpPr/>
            <p:nvPr/>
          </p:nvGrpSpPr>
          <p:grpSpPr>
            <a:xfrm>
              <a:off x="606749" y="3189249"/>
              <a:ext cx="2267310" cy="1460810"/>
              <a:chOff x="9210545" y="5074015"/>
              <a:chExt cx="2021653" cy="1322662"/>
            </a:xfrm>
          </p:grpSpPr>
          <p:pic>
            <p:nvPicPr>
              <p:cNvPr id="103" name="Graphic 10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104" name="Graphic 10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sp>
          <p:nvSpPr>
            <p:cNvPr id="92" name="Freeform 100"/>
            <p:cNvSpPr/>
            <p:nvPr/>
          </p:nvSpPr>
          <p:spPr>
            <a:xfrm>
              <a:off x="1686980" y="3586806"/>
              <a:ext cx="1591059" cy="1154757"/>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90" name="Picture 89"/>
            <p:cNvPicPr>
              <a:picLocks noChangeAspect="1"/>
            </p:cNvPicPr>
            <p:nvPr/>
          </p:nvPicPr>
          <p:blipFill rotWithShape="1">
            <a:blip r:embed="rId7">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58" name="TextBox 198"/>
          <p:cNvSpPr txBox="1"/>
          <p:nvPr/>
        </p:nvSpPr>
        <p:spPr>
          <a:xfrm>
            <a:off x="1668382" y="4968350"/>
            <a:ext cx="1650116"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ContosoAir APP</a:t>
            </a:r>
          </a:p>
        </p:txBody>
      </p:sp>
      <p:pic>
        <p:nvPicPr>
          <p:cNvPr id="105" name="Picture 10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842238" y="4195532"/>
            <a:ext cx="979325" cy="971533"/>
          </a:xfrm>
          <a:prstGeom prst="rect">
            <a:avLst/>
          </a:prstGeom>
        </p:spPr>
      </p:pic>
      <p:cxnSp>
        <p:nvCxnSpPr>
          <p:cNvPr id="106" name="Straight Connector 105"/>
          <p:cNvCxnSpPr/>
          <p:nvPr/>
        </p:nvCxnSpPr>
        <p:spPr>
          <a:xfrm>
            <a:off x="2938292" y="4611262"/>
            <a:ext cx="608948"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4999055" y="4611262"/>
            <a:ext cx="508860" cy="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814994" y="4108919"/>
            <a:ext cx="768112" cy="1031358"/>
            <a:chOff x="5145923" y="4108919"/>
            <a:chExt cx="768112" cy="1031358"/>
          </a:xfrm>
        </p:grpSpPr>
        <p:sp>
          <p:nvSpPr>
            <p:cNvPr id="72" name="Freeform 182"/>
            <p:cNvSpPr/>
            <p:nvPr/>
          </p:nvSpPr>
          <p:spPr bwMode="auto">
            <a:xfrm>
              <a:off x="5145923" y="4108919"/>
              <a:ext cx="768112" cy="103135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3788" y="4467888"/>
              <a:ext cx="487005" cy="487005"/>
            </a:xfrm>
            <a:prstGeom prst="rect">
              <a:avLst/>
            </a:prstGeom>
          </p:spPr>
        </p:pic>
      </p:grpSp>
      <p:sp>
        <p:nvSpPr>
          <p:cNvPr id="12" name="TextBox 11"/>
          <p:cNvSpPr txBox="1"/>
          <p:nvPr/>
        </p:nvSpPr>
        <p:spPr>
          <a:xfrm>
            <a:off x="3933005" y="5096613"/>
            <a:ext cx="276214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err="1">
                <a:gradFill>
                  <a:gsLst>
                    <a:gs pos="2917">
                      <a:schemeClr val="tx1"/>
                    </a:gs>
                    <a:gs pos="30000">
                      <a:schemeClr val="tx1"/>
                    </a:gs>
                  </a:gsLst>
                  <a:lin ang="5400000" scaled="0"/>
                </a:gradFill>
              </a:rPr>
              <a:t>CosmosDB</a:t>
            </a:r>
            <a:r>
              <a:rPr lang="en-US" sz="1400" b="1" dirty="0">
                <a:gradFill>
                  <a:gsLst>
                    <a:gs pos="2917">
                      <a:schemeClr val="tx1"/>
                    </a:gs>
                    <a:gs pos="30000">
                      <a:schemeClr val="tx1"/>
                    </a:gs>
                  </a:gsLst>
                  <a:lin ang="5400000" scaled="0"/>
                </a:gradFill>
              </a:rPr>
              <a:t> (DocumentDB)</a:t>
            </a:r>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4410" y="4305813"/>
            <a:ext cx="1482689" cy="778412"/>
          </a:xfrm>
          <a:prstGeom prst="rect">
            <a:avLst/>
          </a:prstGeom>
        </p:spPr>
      </p:pic>
      <p:cxnSp>
        <p:nvCxnSpPr>
          <p:cNvPr id="113" name="Straight Connector 112"/>
          <p:cNvCxnSpPr/>
          <p:nvPr/>
        </p:nvCxnSpPr>
        <p:spPr>
          <a:xfrm>
            <a:off x="7167095" y="4611262"/>
            <a:ext cx="1932300"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3555044" y="3468029"/>
            <a:ext cx="2762148" cy="2092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555044" y="3748839"/>
            <a:ext cx="3522841" cy="1929934"/>
          </a:xfrm>
          <a:prstGeom prst="rect">
            <a:avLst/>
          </a:prstGeom>
          <a:noFill/>
          <a:ln w="63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261" y="2121913"/>
            <a:ext cx="2397205" cy="635845"/>
          </a:xfrm>
          <a:prstGeom prst="rect">
            <a:avLst/>
          </a:prstGeom>
        </p:spPr>
      </p:pic>
      <p:sp>
        <p:nvSpPr>
          <p:cNvPr id="228" name="Freeform: Shape 227"/>
          <p:cNvSpPr/>
          <p:nvPr/>
        </p:nvSpPr>
        <p:spPr bwMode="auto">
          <a:xfrm>
            <a:off x="3612995" y="2542478"/>
            <a:ext cx="5029200" cy="1483112"/>
          </a:xfrm>
          <a:custGeom>
            <a:avLst/>
            <a:gdLst>
              <a:gd name="connsiteX0" fmla="*/ 5029200 w 5029200"/>
              <a:gd name="connsiteY0" fmla="*/ 1483112 h 1483112"/>
              <a:gd name="connsiteX1" fmla="*/ 5018049 w 5029200"/>
              <a:gd name="connsiteY1" fmla="*/ 1427356 h 1483112"/>
              <a:gd name="connsiteX2" fmla="*/ 4995746 w 5029200"/>
              <a:gd name="connsiteY2" fmla="*/ 1393902 h 1483112"/>
              <a:gd name="connsiteX3" fmla="*/ 4951142 w 5029200"/>
              <a:gd name="connsiteY3" fmla="*/ 1315844 h 1483112"/>
              <a:gd name="connsiteX4" fmla="*/ 4917688 w 5029200"/>
              <a:gd name="connsiteY4" fmla="*/ 1282390 h 1483112"/>
              <a:gd name="connsiteX5" fmla="*/ 4895385 w 5029200"/>
              <a:gd name="connsiteY5" fmla="*/ 1248937 h 1483112"/>
              <a:gd name="connsiteX6" fmla="*/ 4828478 w 5029200"/>
              <a:gd name="connsiteY6" fmla="*/ 1182029 h 1483112"/>
              <a:gd name="connsiteX7" fmla="*/ 4806176 w 5029200"/>
              <a:gd name="connsiteY7" fmla="*/ 1148576 h 1483112"/>
              <a:gd name="connsiteX8" fmla="*/ 4772722 w 5029200"/>
              <a:gd name="connsiteY8" fmla="*/ 1137424 h 1483112"/>
              <a:gd name="connsiteX9" fmla="*/ 4683512 w 5029200"/>
              <a:gd name="connsiteY9" fmla="*/ 1059366 h 1483112"/>
              <a:gd name="connsiteX10" fmla="*/ 4638907 w 5029200"/>
              <a:gd name="connsiteY10" fmla="*/ 1037063 h 1483112"/>
              <a:gd name="connsiteX11" fmla="*/ 4616605 w 5029200"/>
              <a:gd name="connsiteY11" fmla="*/ 1003610 h 1483112"/>
              <a:gd name="connsiteX12" fmla="*/ 4572000 w 5029200"/>
              <a:gd name="connsiteY12" fmla="*/ 981307 h 1483112"/>
              <a:gd name="connsiteX13" fmla="*/ 4538546 w 5029200"/>
              <a:gd name="connsiteY13" fmla="*/ 959005 h 1483112"/>
              <a:gd name="connsiteX14" fmla="*/ 4438185 w 5029200"/>
              <a:gd name="connsiteY14" fmla="*/ 914400 h 1483112"/>
              <a:gd name="connsiteX15" fmla="*/ 4360127 w 5029200"/>
              <a:gd name="connsiteY15" fmla="*/ 869795 h 1483112"/>
              <a:gd name="connsiteX16" fmla="*/ 4237464 w 5029200"/>
              <a:gd name="connsiteY16" fmla="*/ 791737 h 1483112"/>
              <a:gd name="connsiteX17" fmla="*/ 4114800 w 5029200"/>
              <a:gd name="connsiteY17" fmla="*/ 758283 h 1483112"/>
              <a:gd name="connsiteX18" fmla="*/ 4059044 w 5029200"/>
              <a:gd name="connsiteY18" fmla="*/ 735981 h 1483112"/>
              <a:gd name="connsiteX19" fmla="*/ 3958683 w 5029200"/>
              <a:gd name="connsiteY19" fmla="*/ 713678 h 1483112"/>
              <a:gd name="connsiteX20" fmla="*/ 3914078 w 5029200"/>
              <a:gd name="connsiteY20" fmla="*/ 691376 h 1483112"/>
              <a:gd name="connsiteX21" fmla="*/ 3858322 w 5029200"/>
              <a:gd name="connsiteY21" fmla="*/ 669073 h 1483112"/>
              <a:gd name="connsiteX22" fmla="*/ 3691054 w 5029200"/>
              <a:gd name="connsiteY22" fmla="*/ 591015 h 1483112"/>
              <a:gd name="connsiteX23" fmla="*/ 3635298 w 5029200"/>
              <a:gd name="connsiteY23" fmla="*/ 579863 h 1483112"/>
              <a:gd name="connsiteX24" fmla="*/ 3568390 w 5029200"/>
              <a:gd name="connsiteY24" fmla="*/ 546410 h 1483112"/>
              <a:gd name="connsiteX25" fmla="*/ 3501483 w 5029200"/>
              <a:gd name="connsiteY25" fmla="*/ 535259 h 1483112"/>
              <a:gd name="connsiteX26" fmla="*/ 3456878 w 5029200"/>
              <a:gd name="connsiteY26" fmla="*/ 524107 h 1483112"/>
              <a:gd name="connsiteX27" fmla="*/ 3356517 w 5029200"/>
              <a:gd name="connsiteY27" fmla="*/ 501805 h 1483112"/>
              <a:gd name="connsiteX28" fmla="*/ 3311912 w 5029200"/>
              <a:gd name="connsiteY28" fmla="*/ 490654 h 1483112"/>
              <a:gd name="connsiteX29" fmla="*/ 3233854 w 5029200"/>
              <a:gd name="connsiteY29" fmla="*/ 468351 h 1483112"/>
              <a:gd name="connsiteX30" fmla="*/ 3166946 w 5029200"/>
              <a:gd name="connsiteY30" fmla="*/ 457200 h 1483112"/>
              <a:gd name="connsiteX31" fmla="*/ 3088888 w 5029200"/>
              <a:gd name="connsiteY31" fmla="*/ 434898 h 1483112"/>
              <a:gd name="connsiteX32" fmla="*/ 3055434 w 5029200"/>
              <a:gd name="connsiteY32" fmla="*/ 423746 h 1483112"/>
              <a:gd name="connsiteX33" fmla="*/ 2966225 w 5029200"/>
              <a:gd name="connsiteY33" fmla="*/ 412595 h 1483112"/>
              <a:gd name="connsiteX34" fmla="*/ 2910468 w 5029200"/>
              <a:gd name="connsiteY34" fmla="*/ 401444 h 1483112"/>
              <a:gd name="connsiteX35" fmla="*/ 2776654 w 5029200"/>
              <a:gd name="connsiteY35" fmla="*/ 390293 h 1483112"/>
              <a:gd name="connsiteX36" fmla="*/ 2698595 w 5029200"/>
              <a:gd name="connsiteY36" fmla="*/ 379142 h 1483112"/>
              <a:gd name="connsiteX37" fmla="*/ 2553629 w 5029200"/>
              <a:gd name="connsiteY37" fmla="*/ 356839 h 1483112"/>
              <a:gd name="connsiteX38" fmla="*/ 2475571 w 5029200"/>
              <a:gd name="connsiteY38" fmla="*/ 345688 h 1483112"/>
              <a:gd name="connsiteX39" fmla="*/ 2430966 w 5029200"/>
              <a:gd name="connsiteY39" fmla="*/ 334537 h 1483112"/>
              <a:gd name="connsiteX40" fmla="*/ 2397512 w 5029200"/>
              <a:gd name="connsiteY40" fmla="*/ 323385 h 1483112"/>
              <a:gd name="connsiteX41" fmla="*/ 2274849 w 5029200"/>
              <a:gd name="connsiteY41" fmla="*/ 312234 h 1483112"/>
              <a:gd name="connsiteX42" fmla="*/ 2085278 w 5029200"/>
              <a:gd name="connsiteY42" fmla="*/ 278781 h 1483112"/>
              <a:gd name="connsiteX43" fmla="*/ 2051825 w 5029200"/>
              <a:gd name="connsiteY43" fmla="*/ 267629 h 1483112"/>
              <a:gd name="connsiteX44" fmla="*/ 1951464 w 5029200"/>
              <a:gd name="connsiteY44" fmla="*/ 256478 h 1483112"/>
              <a:gd name="connsiteX45" fmla="*/ 1773044 w 5029200"/>
              <a:gd name="connsiteY45" fmla="*/ 223024 h 1483112"/>
              <a:gd name="connsiteX46" fmla="*/ 1706137 w 5029200"/>
              <a:gd name="connsiteY46" fmla="*/ 211873 h 1483112"/>
              <a:gd name="connsiteX47" fmla="*/ 1527717 w 5029200"/>
              <a:gd name="connsiteY47" fmla="*/ 189571 h 1483112"/>
              <a:gd name="connsiteX48" fmla="*/ 836342 w 5029200"/>
              <a:gd name="connsiteY48" fmla="*/ 156117 h 1483112"/>
              <a:gd name="connsiteX49" fmla="*/ 702527 w 5029200"/>
              <a:gd name="connsiteY49" fmla="*/ 133815 h 1483112"/>
              <a:gd name="connsiteX50" fmla="*/ 657922 w 5029200"/>
              <a:gd name="connsiteY50" fmla="*/ 122663 h 1483112"/>
              <a:gd name="connsiteX51" fmla="*/ 434898 w 5029200"/>
              <a:gd name="connsiteY51" fmla="*/ 78059 h 1483112"/>
              <a:gd name="connsiteX52" fmla="*/ 301083 w 5029200"/>
              <a:gd name="connsiteY52" fmla="*/ 55756 h 1483112"/>
              <a:gd name="connsiteX53" fmla="*/ 223025 w 5029200"/>
              <a:gd name="connsiteY53" fmla="*/ 33454 h 1483112"/>
              <a:gd name="connsiteX54" fmla="*/ 167268 w 5029200"/>
              <a:gd name="connsiteY54" fmla="*/ 22302 h 1483112"/>
              <a:gd name="connsiteX55" fmla="*/ 133815 w 5029200"/>
              <a:gd name="connsiteY55" fmla="*/ 11151 h 1483112"/>
              <a:gd name="connsiteX56" fmla="*/ 89210 w 5029200"/>
              <a:gd name="connsiteY56" fmla="*/ 0 h 1483112"/>
              <a:gd name="connsiteX57" fmla="*/ 55756 w 5029200"/>
              <a:gd name="connsiteY57" fmla="*/ 11151 h 1483112"/>
              <a:gd name="connsiteX58" fmla="*/ 22303 w 5029200"/>
              <a:gd name="connsiteY58" fmla="*/ 33454 h 1483112"/>
              <a:gd name="connsiteX59" fmla="*/ 0 w 5029200"/>
              <a:gd name="connsiteY59" fmla="*/ 44605 h 14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29200" h="1483112">
                <a:moveTo>
                  <a:pt x="5029200" y="1483112"/>
                </a:moveTo>
                <a:cubicBezTo>
                  <a:pt x="5025483" y="1464527"/>
                  <a:pt x="5024704" y="1445103"/>
                  <a:pt x="5018049" y="1427356"/>
                </a:cubicBezTo>
                <a:cubicBezTo>
                  <a:pt x="5013343" y="1414807"/>
                  <a:pt x="5002395" y="1405538"/>
                  <a:pt x="4995746" y="1393902"/>
                </a:cubicBezTo>
                <a:cubicBezTo>
                  <a:pt x="4975917" y="1359201"/>
                  <a:pt x="4975839" y="1345480"/>
                  <a:pt x="4951142" y="1315844"/>
                </a:cubicBezTo>
                <a:cubicBezTo>
                  <a:pt x="4941046" y="1303729"/>
                  <a:pt x="4927784" y="1294505"/>
                  <a:pt x="4917688" y="1282390"/>
                </a:cubicBezTo>
                <a:cubicBezTo>
                  <a:pt x="4909108" y="1272094"/>
                  <a:pt x="4904289" y="1258954"/>
                  <a:pt x="4895385" y="1248937"/>
                </a:cubicBezTo>
                <a:cubicBezTo>
                  <a:pt x="4874431" y="1225363"/>
                  <a:pt x="4845974" y="1208272"/>
                  <a:pt x="4828478" y="1182029"/>
                </a:cubicBezTo>
                <a:cubicBezTo>
                  <a:pt x="4821044" y="1170878"/>
                  <a:pt x="4816641" y="1156948"/>
                  <a:pt x="4806176" y="1148576"/>
                </a:cubicBezTo>
                <a:cubicBezTo>
                  <a:pt x="4796997" y="1141233"/>
                  <a:pt x="4783873" y="1141141"/>
                  <a:pt x="4772722" y="1137424"/>
                </a:cubicBezTo>
                <a:cubicBezTo>
                  <a:pt x="4731595" y="1096297"/>
                  <a:pt x="4726544" y="1083956"/>
                  <a:pt x="4683512" y="1059366"/>
                </a:cubicBezTo>
                <a:cubicBezTo>
                  <a:pt x="4669079" y="1051119"/>
                  <a:pt x="4653775" y="1044497"/>
                  <a:pt x="4638907" y="1037063"/>
                </a:cubicBezTo>
                <a:cubicBezTo>
                  <a:pt x="4631473" y="1025912"/>
                  <a:pt x="4626901" y="1012190"/>
                  <a:pt x="4616605" y="1003610"/>
                </a:cubicBezTo>
                <a:cubicBezTo>
                  <a:pt x="4603835" y="992968"/>
                  <a:pt x="4586433" y="989554"/>
                  <a:pt x="4572000" y="981307"/>
                </a:cubicBezTo>
                <a:cubicBezTo>
                  <a:pt x="4560364" y="974658"/>
                  <a:pt x="4550262" y="965514"/>
                  <a:pt x="4538546" y="959005"/>
                </a:cubicBezTo>
                <a:cubicBezTo>
                  <a:pt x="4480477" y="926744"/>
                  <a:pt x="4486172" y="930395"/>
                  <a:pt x="4438185" y="914400"/>
                </a:cubicBezTo>
                <a:cubicBezTo>
                  <a:pt x="4322459" y="837249"/>
                  <a:pt x="4501612" y="954687"/>
                  <a:pt x="4360127" y="869795"/>
                </a:cubicBezTo>
                <a:cubicBezTo>
                  <a:pt x="4341670" y="858721"/>
                  <a:pt x="4262445" y="802146"/>
                  <a:pt x="4237464" y="791737"/>
                </a:cubicBezTo>
                <a:cubicBezTo>
                  <a:pt x="4165368" y="761697"/>
                  <a:pt x="4173935" y="777994"/>
                  <a:pt x="4114800" y="758283"/>
                </a:cubicBezTo>
                <a:cubicBezTo>
                  <a:pt x="4095810" y="751953"/>
                  <a:pt x="4078034" y="742311"/>
                  <a:pt x="4059044" y="735981"/>
                </a:cubicBezTo>
                <a:cubicBezTo>
                  <a:pt x="4035413" y="728104"/>
                  <a:pt x="3980789" y="718099"/>
                  <a:pt x="3958683" y="713678"/>
                </a:cubicBezTo>
                <a:cubicBezTo>
                  <a:pt x="3943815" y="706244"/>
                  <a:pt x="3929268" y="698127"/>
                  <a:pt x="3914078" y="691376"/>
                </a:cubicBezTo>
                <a:cubicBezTo>
                  <a:pt x="3895786" y="683246"/>
                  <a:pt x="3876434" y="677596"/>
                  <a:pt x="3858322" y="669073"/>
                </a:cubicBezTo>
                <a:cubicBezTo>
                  <a:pt x="3824192" y="653012"/>
                  <a:pt x="3745844" y="604713"/>
                  <a:pt x="3691054" y="591015"/>
                </a:cubicBezTo>
                <a:cubicBezTo>
                  <a:pt x="3672666" y="586418"/>
                  <a:pt x="3653883" y="583580"/>
                  <a:pt x="3635298" y="579863"/>
                </a:cubicBezTo>
                <a:cubicBezTo>
                  <a:pt x="3612995" y="568712"/>
                  <a:pt x="3592045" y="554295"/>
                  <a:pt x="3568390" y="546410"/>
                </a:cubicBezTo>
                <a:cubicBezTo>
                  <a:pt x="3546940" y="539260"/>
                  <a:pt x="3523654" y="539693"/>
                  <a:pt x="3501483" y="535259"/>
                </a:cubicBezTo>
                <a:cubicBezTo>
                  <a:pt x="3486455" y="532253"/>
                  <a:pt x="3471812" y="527553"/>
                  <a:pt x="3456878" y="524107"/>
                </a:cubicBezTo>
                <a:lnTo>
                  <a:pt x="3356517" y="501805"/>
                </a:lnTo>
                <a:cubicBezTo>
                  <a:pt x="3341584" y="498359"/>
                  <a:pt x="3326698" y="494687"/>
                  <a:pt x="3311912" y="490654"/>
                </a:cubicBezTo>
                <a:cubicBezTo>
                  <a:pt x="3285805" y="483534"/>
                  <a:pt x="3260222" y="474436"/>
                  <a:pt x="3233854" y="468351"/>
                </a:cubicBezTo>
                <a:cubicBezTo>
                  <a:pt x="3211823" y="463267"/>
                  <a:pt x="3189249" y="460917"/>
                  <a:pt x="3166946" y="457200"/>
                </a:cubicBezTo>
                <a:cubicBezTo>
                  <a:pt x="3086723" y="430459"/>
                  <a:pt x="3186920" y="462908"/>
                  <a:pt x="3088888" y="434898"/>
                </a:cubicBezTo>
                <a:cubicBezTo>
                  <a:pt x="3077586" y="431669"/>
                  <a:pt x="3066999" y="425849"/>
                  <a:pt x="3055434" y="423746"/>
                </a:cubicBezTo>
                <a:cubicBezTo>
                  <a:pt x="3025950" y="418385"/>
                  <a:pt x="2995844" y="417152"/>
                  <a:pt x="2966225" y="412595"/>
                </a:cubicBezTo>
                <a:cubicBezTo>
                  <a:pt x="2947492" y="409713"/>
                  <a:pt x="2929292" y="403659"/>
                  <a:pt x="2910468" y="401444"/>
                </a:cubicBezTo>
                <a:cubicBezTo>
                  <a:pt x="2866015" y="396214"/>
                  <a:pt x="2821167" y="394979"/>
                  <a:pt x="2776654" y="390293"/>
                </a:cubicBezTo>
                <a:cubicBezTo>
                  <a:pt x="2750515" y="387542"/>
                  <a:pt x="2724615" y="382859"/>
                  <a:pt x="2698595" y="379142"/>
                </a:cubicBezTo>
                <a:cubicBezTo>
                  <a:pt x="2626531" y="355119"/>
                  <a:pt x="2686917" y="372520"/>
                  <a:pt x="2553629" y="356839"/>
                </a:cubicBezTo>
                <a:cubicBezTo>
                  <a:pt x="2527526" y="353768"/>
                  <a:pt x="2501431" y="350390"/>
                  <a:pt x="2475571" y="345688"/>
                </a:cubicBezTo>
                <a:cubicBezTo>
                  <a:pt x="2460492" y="342946"/>
                  <a:pt x="2445702" y="338747"/>
                  <a:pt x="2430966" y="334537"/>
                </a:cubicBezTo>
                <a:cubicBezTo>
                  <a:pt x="2419664" y="331308"/>
                  <a:pt x="2409148" y="325047"/>
                  <a:pt x="2397512" y="323385"/>
                </a:cubicBezTo>
                <a:cubicBezTo>
                  <a:pt x="2356868" y="317579"/>
                  <a:pt x="2315737" y="315951"/>
                  <a:pt x="2274849" y="312234"/>
                </a:cubicBezTo>
                <a:cubicBezTo>
                  <a:pt x="2211360" y="248748"/>
                  <a:pt x="2271926" y="299520"/>
                  <a:pt x="2085278" y="278781"/>
                </a:cubicBezTo>
                <a:cubicBezTo>
                  <a:pt x="2073596" y="277483"/>
                  <a:pt x="2063419" y="269561"/>
                  <a:pt x="2051825" y="267629"/>
                </a:cubicBezTo>
                <a:cubicBezTo>
                  <a:pt x="2018623" y="262095"/>
                  <a:pt x="1984918" y="260195"/>
                  <a:pt x="1951464" y="256478"/>
                </a:cubicBezTo>
                <a:cubicBezTo>
                  <a:pt x="1812792" y="221811"/>
                  <a:pt x="1912603" y="242962"/>
                  <a:pt x="1773044" y="223024"/>
                </a:cubicBezTo>
                <a:cubicBezTo>
                  <a:pt x="1750661" y="219826"/>
                  <a:pt x="1728484" y="215311"/>
                  <a:pt x="1706137" y="211873"/>
                </a:cubicBezTo>
                <a:cubicBezTo>
                  <a:pt x="1663916" y="205378"/>
                  <a:pt x="1565635" y="191567"/>
                  <a:pt x="1527717" y="189571"/>
                </a:cubicBezTo>
                <a:cubicBezTo>
                  <a:pt x="597672" y="140621"/>
                  <a:pt x="1270690" y="187141"/>
                  <a:pt x="836342" y="156117"/>
                </a:cubicBezTo>
                <a:cubicBezTo>
                  <a:pt x="735956" y="131021"/>
                  <a:pt x="859167" y="159922"/>
                  <a:pt x="702527" y="133815"/>
                </a:cubicBezTo>
                <a:cubicBezTo>
                  <a:pt x="687410" y="131295"/>
                  <a:pt x="672926" y="125789"/>
                  <a:pt x="657922" y="122663"/>
                </a:cubicBezTo>
                <a:cubicBezTo>
                  <a:pt x="583702" y="107201"/>
                  <a:pt x="509680" y="90523"/>
                  <a:pt x="434898" y="78059"/>
                </a:cubicBezTo>
                <a:cubicBezTo>
                  <a:pt x="390293" y="70625"/>
                  <a:pt x="345529" y="64090"/>
                  <a:pt x="301083" y="55756"/>
                </a:cubicBezTo>
                <a:cubicBezTo>
                  <a:pt x="217650" y="40112"/>
                  <a:pt x="292051" y="50711"/>
                  <a:pt x="223025" y="33454"/>
                </a:cubicBezTo>
                <a:cubicBezTo>
                  <a:pt x="204637" y="28857"/>
                  <a:pt x="185656" y="26899"/>
                  <a:pt x="167268" y="22302"/>
                </a:cubicBezTo>
                <a:cubicBezTo>
                  <a:pt x="155865" y="19451"/>
                  <a:pt x="145117" y="14380"/>
                  <a:pt x="133815" y="11151"/>
                </a:cubicBezTo>
                <a:cubicBezTo>
                  <a:pt x="119079" y="6941"/>
                  <a:pt x="104078" y="3717"/>
                  <a:pt x="89210" y="0"/>
                </a:cubicBezTo>
                <a:cubicBezTo>
                  <a:pt x="78059" y="3717"/>
                  <a:pt x="66270" y="5894"/>
                  <a:pt x="55756" y="11151"/>
                </a:cubicBezTo>
                <a:cubicBezTo>
                  <a:pt x="43769" y="17145"/>
                  <a:pt x="33795" y="26559"/>
                  <a:pt x="22303" y="33454"/>
                </a:cubicBezTo>
                <a:cubicBezTo>
                  <a:pt x="15176" y="37730"/>
                  <a:pt x="7434" y="40888"/>
                  <a:pt x="0" y="4460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30" name="Straight Connector 229"/>
          <p:cNvCxnSpPr/>
          <p:nvPr/>
        </p:nvCxnSpPr>
        <p:spPr>
          <a:xfrm>
            <a:off x="9362505" y="2447630"/>
            <a:ext cx="928" cy="176341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3545841" y="2455132"/>
            <a:ext cx="5816664" cy="401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17188" y="3242256"/>
            <a:ext cx="1208601" cy="515625"/>
            <a:chOff x="7703120" y="2682673"/>
            <a:chExt cx="2213812" cy="818612"/>
          </a:xfrm>
        </p:grpSpPr>
        <p:sp>
          <p:nvSpPr>
            <p:cNvPr id="118" name="Freeform 158"/>
            <p:cNvSpPr>
              <a:spLocks noChangeAspect="1"/>
            </p:cNvSpPr>
            <p:nvPr/>
          </p:nvSpPr>
          <p:spPr bwMode="black">
            <a:xfrm>
              <a:off x="7703120" y="2828092"/>
              <a:ext cx="699360" cy="673193"/>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158"/>
            <p:cNvSpPr>
              <a:spLocks noChangeAspect="1"/>
            </p:cNvSpPr>
            <p:nvPr/>
          </p:nvSpPr>
          <p:spPr bwMode="black">
            <a:xfrm>
              <a:off x="8460346" y="3009199"/>
              <a:ext cx="699360" cy="492086"/>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58"/>
            <p:cNvSpPr>
              <a:spLocks noChangeAspect="1"/>
            </p:cNvSpPr>
            <p:nvPr/>
          </p:nvSpPr>
          <p:spPr bwMode="black">
            <a:xfrm flipH="1">
              <a:off x="9217572" y="2682673"/>
              <a:ext cx="699360" cy="818612"/>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p:cNvCxnSpPr/>
          <p:nvPr/>
        </p:nvCxnSpPr>
        <p:spPr>
          <a:xfrm>
            <a:off x="2411228" y="2657708"/>
            <a:ext cx="0" cy="64208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421847" y="3779964"/>
            <a:ext cx="0" cy="390768"/>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210249" y="4617847"/>
            <a:ext cx="1889146"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Predictive Analysis</a:t>
            </a:r>
          </a:p>
        </p:txBody>
      </p:sp>
    </p:spTree>
    <p:extLst>
      <p:ext uri="{BB962C8B-B14F-4D97-AF65-F5344CB8AC3E}">
        <p14:creationId xmlns:p14="http://schemas.microsoft.com/office/powerpoint/2010/main" val="3661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left)">
                                      <p:cBhvr>
                                        <p:cTn id="15" dur="500"/>
                                        <p:tgtEl>
                                          <p:spTgt spid="1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left)">
                                      <p:cBhvr>
                                        <p:cTn id="1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5565461" y="1810892"/>
            <a:ext cx="1076468" cy="1299166"/>
            <a:chOff x="7162204" y="2407480"/>
            <a:chExt cx="1076468" cy="1299166"/>
          </a:xfrm>
          <a:solidFill>
            <a:schemeClr val="accent1"/>
          </a:solidFill>
        </p:grpSpPr>
        <p:sp>
          <p:nvSpPr>
            <p:cNvPr id="28" name="Freeform 182"/>
            <p:cNvSpPr/>
            <p:nvPr/>
          </p:nvSpPr>
          <p:spPr bwMode="auto">
            <a:xfrm>
              <a:off x="7191083" y="2407480"/>
              <a:ext cx="1018710" cy="1299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TextBox 28"/>
            <p:cNvSpPr txBox="1"/>
            <p:nvPr/>
          </p:nvSpPr>
          <p:spPr>
            <a:xfrm>
              <a:off x="7162204" y="2981524"/>
              <a:ext cx="107646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rPr>
                <a:t>SQL SERVER</a:t>
              </a:r>
            </a:p>
          </p:txBody>
        </p:sp>
      </p:grpSp>
      <p:sp>
        <p:nvSpPr>
          <p:cNvPr id="59" name="TextBox 58"/>
          <p:cNvSpPr txBox="1"/>
          <p:nvPr/>
        </p:nvSpPr>
        <p:spPr>
          <a:xfrm>
            <a:off x="6819788" y="2202229"/>
            <a:ext cx="2015572" cy="369332"/>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gradFill>
                  <a:gsLst>
                    <a:gs pos="1250">
                      <a:schemeClr val="tx1"/>
                    </a:gs>
                    <a:gs pos="100000">
                      <a:schemeClr val="tx1"/>
                    </a:gs>
                  </a:gsLst>
                  <a:lin ang="5400000" scaled="0"/>
                </a:gradFill>
                <a:effectLst/>
                <a:uLnTx/>
                <a:uFillTx/>
              </a:rPr>
              <a:t>SQL Server 2016</a:t>
            </a:r>
          </a:p>
        </p:txBody>
      </p:sp>
      <p:grpSp>
        <p:nvGrpSpPr>
          <p:cNvPr id="62" name="Group 61"/>
          <p:cNvGrpSpPr/>
          <p:nvPr/>
        </p:nvGrpSpPr>
        <p:grpSpPr>
          <a:xfrm>
            <a:off x="4201318" y="4938782"/>
            <a:ext cx="1498960" cy="1146178"/>
            <a:chOff x="2056874" y="2241332"/>
            <a:chExt cx="1478669" cy="1101014"/>
          </a:xfrm>
        </p:grpSpPr>
        <p:grpSp>
          <p:nvGrpSpPr>
            <p:cNvPr id="63" name="Group 62"/>
            <p:cNvGrpSpPr/>
            <p:nvPr/>
          </p:nvGrpSpPr>
          <p:grpSpPr>
            <a:xfrm>
              <a:off x="2056874" y="2241332"/>
              <a:ext cx="1478669" cy="1101014"/>
              <a:chOff x="3237208" y="3914221"/>
              <a:chExt cx="1100790" cy="819646"/>
            </a:xfrm>
          </p:grpSpPr>
          <p:sp>
            <p:nvSpPr>
              <p:cNvPr id="66" name="Rectangle 65"/>
              <p:cNvSpPr/>
              <p:nvPr/>
            </p:nvSpPr>
            <p:spPr>
              <a:xfrm>
                <a:off x="3237208" y="4010928"/>
                <a:ext cx="1100790" cy="72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Freeform 100"/>
              <p:cNvSpPr/>
              <p:nvPr/>
            </p:nvSpPr>
            <p:spPr>
              <a:xfrm>
                <a:off x="3237208" y="3914221"/>
                <a:ext cx="1100790" cy="81964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4" name="Rectangle 63"/>
            <p:cNvSpPr/>
            <p:nvPr/>
          </p:nvSpPr>
          <p:spPr>
            <a:xfrm>
              <a:off x="2136544" y="2936999"/>
              <a:ext cx="1314409" cy="354779"/>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Single Page App </a:t>
              </a:r>
              <a:b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br>
              <a:r>
                <a:rPr kumimoji="0" lang="en-US" sz="1200" b="1" i="0" u="none" strike="noStrike" kern="0" cap="none" spc="0" normalizeH="0" baseline="0" noProof="0" dirty="0">
                  <a:ln>
                    <a:noFill/>
                  </a:ln>
                  <a:gradFill>
                    <a:gsLst>
                      <a:gs pos="1250">
                        <a:schemeClr val="accent1"/>
                      </a:gs>
                      <a:gs pos="100000">
                        <a:schemeClr val="accent1"/>
                      </a:gs>
                    </a:gsLst>
                    <a:lin ang="5400000" scaled="0"/>
                  </a:gradFill>
                  <a:effectLst/>
                  <a:uLnTx/>
                  <a:uFillTx/>
                  <a:ea typeface="Segoe UI Black" panose="020B0A02040204020203" pitchFamily="34" charset="0"/>
                  <a:cs typeface="Segoe UI Black" panose="020B0A02040204020203" pitchFamily="34" charset="0"/>
                </a:rPr>
                <a:t>with AngularJS</a:t>
              </a:r>
            </a:p>
          </p:txBody>
        </p:sp>
        <p:sp>
          <p:nvSpPr>
            <p:cNvPr id="65" name="Freeform 99"/>
            <p:cNvSpPr>
              <a:spLocks noChangeAspect="1"/>
            </p:cNvSpPr>
            <p:nvPr/>
          </p:nvSpPr>
          <p:spPr bwMode="auto">
            <a:xfrm>
              <a:off x="2605699" y="2505235"/>
              <a:ext cx="376098" cy="37276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tx1"/>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68" name="Freeform: Shape 67"/>
          <p:cNvSpPr/>
          <p:nvPr/>
        </p:nvSpPr>
        <p:spPr bwMode="auto">
          <a:xfrm>
            <a:off x="2623861" y="4098687"/>
            <a:ext cx="1043347" cy="10410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 name="Group 1"/>
          <p:cNvGrpSpPr/>
          <p:nvPr/>
        </p:nvGrpSpPr>
        <p:grpSpPr>
          <a:xfrm>
            <a:off x="4273598" y="3259409"/>
            <a:ext cx="1332366" cy="990931"/>
            <a:chOff x="3263717" y="3358854"/>
            <a:chExt cx="1539325" cy="1150472"/>
          </a:xfrm>
        </p:grpSpPr>
        <p:sp>
          <p:nvSpPr>
            <p:cNvPr id="60" name="Rectangle 59"/>
            <p:cNvSpPr/>
            <p:nvPr/>
          </p:nvSpPr>
          <p:spPr bwMode="auto">
            <a:xfrm>
              <a:off x="3263717" y="3358854"/>
              <a:ext cx="1539325" cy="1150472"/>
            </a:xfrm>
            <a:prstGeom prst="rect">
              <a:avLst/>
            </a:prstGeom>
            <a:solidFill>
              <a:schemeClr val="bg1"/>
            </a:solidFill>
            <a:ln w="38100" cap="sq">
              <a:solidFill>
                <a:srgbClr val="83CC2A"/>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Rectangle 60"/>
            <p:cNvSpPr/>
            <p:nvPr/>
          </p:nvSpPr>
          <p:spPr>
            <a:xfrm>
              <a:off x="3346656" y="4195100"/>
              <a:ext cx="1368325" cy="250131"/>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ea typeface="Segoe UI Black" panose="020B0A02040204020203" pitchFamily="34" charset="0"/>
                  <a:cs typeface="Segoe UI Black" panose="020B0A02040204020203" pitchFamily="34" charset="0"/>
                </a:rPr>
                <a:t>Node.js</a:t>
              </a:r>
            </a:p>
          </p:txBody>
        </p:sp>
        <p:pic>
          <p:nvPicPr>
            <p:cNvPr id="69" name="Picture 2" descr="https://cdn2.iconfinder.com/data/icons/nodejs-1/128/nodejs-128.png"/>
            <p:cNvPicPr>
              <a:picLocks noChangeAspect="1" noChangeArrowheads="1"/>
            </p:cNvPicPr>
            <p:nvPr/>
          </p:nvPicPr>
          <p:blipFill rotWithShape="1">
            <a:blip r:embed="rId3">
              <a:extLst>
                <a:ext uri="{28A0092B-C50C-407E-A947-70E740481C1C}">
                  <a14:useLocalDpi xmlns:a14="http://schemas.microsoft.com/office/drawing/2010/main" val="0"/>
                </a:ext>
              </a:extLst>
            </a:blip>
            <a:srcRect l="9559" t="12910" r="9559" b="12910"/>
            <a:stretch/>
          </p:blipFill>
          <p:spPr bwMode="auto">
            <a:xfrm>
              <a:off x="3645666" y="3440425"/>
              <a:ext cx="770306" cy="7064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0" name="Straight Arrow Connector 23"/>
          <p:cNvCxnSpPr/>
          <p:nvPr/>
        </p:nvCxnSpPr>
        <p:spPr>
          <a:xfrm rot="5400000" flipH="1" flipV="1">
            <a:off x="4964805" y="2579273"/>
            <a:ext cx="590715" cy="574105"/>
          </a:xfrm>
          <a:prstGeom prst="bentConnector3">
            <a:avLst>
              <a:gd name="adj1" fmla="val 99879"/>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3950024" y="2595591"/>
            <a:ext cx="9621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rPr>
              <a:t>Tedious</a:t>
            </a:r>
          </a:p>
        </p:txBody>
      </p:sp>
      <p:sp>
        <p:nvSpPr>
          <p:cNvPr id="72" name="TextBox 71"/>
          <p:cNvSpPr txBox="1"/>
          <p:nvPr/>
        </p:nvSpPr>
        <p:spPr>
          <a:xfrm>
            <a:off x="2345143" y="5179711"/>
            <a:ext cx="1514666"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rPr>
              <a:t>Locally</a:t>
            </a:r>
            <a:r>
              <a:rPr kumimoji="0" lang="en-US" sz="1800" b="1" i="0" u="none" strike="noStrike" kern="0" cap="none" spc="0" normalizeH="0" noProof="0" dirty="0">
                <a:ln>
                  <a:noFill/>
                </a:ln>
                <a:gradFill>
                  <a:gsLst>
                    <a:gs pos="1250">
                      <a:schemeClr val="tx1"/>
                    </a:gs>
                    <a:gs pos="100000">
                      <a:schemeClr val="tx1"/>
                    </a:gs>
                  </a:gsLst>
                  <a:lin ang="5400000" scaled="0"/>
                </a:gradFill>
                <a:effectLst/>
                <a:uLnTx/>
                <a:uFillTx/>
              </a:rPr>
              <a:t> hosted </a:t>
            </a: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rPr>
              <a:t>App</a:t>
            </a:r>
          </a:p>
        </p:txBody>
      </p:sp>
      <p:grpSp>
        <p:nvGrpSpPr>
          <p:cNvPr id="73" name="Group 72"/>
          <p:cNvGrpSpPr/>
          <p:nvPr/>
        </p:nvGrpSpPr>
        <p:grpSpPr>
          <a:xfrm>
            <a:off x="3736978" y="3821447"/>
            <a:ext cx="402021" cy="1643743"/>
            <a:chOff x="2737757" y="3957537"/>
            <a:chExt cx="402021" cy="1643743"/>
          </a:xfrm>
        </p:grpSpPr>
        <p:sp>
          <p:nvSpPr>
            <p:cNvPr id="74" name="Left Bracket 73"/>
            <p:cNvSpPr/>
            <p:nvPr/>
          </p:nvSpPr>
          <p:spPr>
            <a:xfrm>
              <a:off x="2931806" y="3957537"/>
              <a:ext cx="207972" cy="1643743"/>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cxnSp>
          <p:nvCxnSpPr>
            <p:cNvPr id="75" name="Straight Connector 74"/>
            <p:cNvCxnSpPr/>
            <p:nvPr/>
          </p:nvCxnSpPr>
          <p:spPr>
            <a:xfrm flipH="1">
              <a:off x="2737757" y="4779408"/>
              <a:ext cx="19404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718299" y="2548191"/>
            <a:ext cx="4706041" cy="3422573"/>
            <a:chOff x="6735688" y="2585657"/>
            <a:chExt cx="4706041" cy="3422573"/>
          </a:xfrm>
        </p:grpSpPr>
        <p:sp>
          <p:nvSpPr>
            <p:cNvPr id="32" name="Rectangle 31"/>
            <p:cNvSpPr/>
            <p:nvPr/>
          </p:nvSpPr>
          <p:spPr bwMode="auto">
            <a:xfrm rot="5400000">
              <a:off x="6811926" y="2509419"/>
              <a:ext cx="3422573" cy="3575050"/>
            </a:xfrm>
            <a:prstGeom prst="rect">
              <a:avLst/>
            </a:prstGeom>
            <a:solidFill>
              <a:schemeClr val="bg1"/>
            </a:solidFill>
            <a:ln w="15875" cap="sq">
              <a:solidFill>
                <a:srgbClr val="0078D7"/>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107C10"/>
                </a:solidFill>
                <a:effectLst/>
                <a:uLnTx/>
                <a:uFillTx/>
                <a:ea typeface="Segoe UI" pitchFamily="34" charset="0"/>
                <a:cs typeface="Segoe UI" pitchFamily="34" charset="0"/>
              </a:endParaRPr>
            </a:p>
          </p:txBody>
        </p:sp>
        <p:grpSp>
          <p:nvGrpSpPr>
            <p:cNvPr id="41" name="Group 40"/>
            <p:cNvGrpSpPr/>
            <p:nvPr/>
          </p:nvGrpSpPr>
          <p:grpSpPr>
            <a:xfrm>
              <a:off x="8024156" y="2654759"/>
              <a:ext cx="1046497" cy="1046496"/>
              <a:chOff x="1879600" y="1898099"/>
              <a:chExt cx="787401" cy="787400"/>
            </a:xfrm>
          </p:grpSpPr>
          <p:sp>
            <p:nvSpPr>
              <p:cNvPr id="42" name="Rectangle 41"/>
              <p:cNvSpPr/>
              <p:nvPr/>
            </p:nvSpPr>
            <p:spPr>
              <a:xfrm>
                <a:off x="1879600" y="1898099"/>
                <a:ext cx="757302" cy="78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43" name="TextBox 42"/>
              <p:cNvSpPr txBox="1"/>
              <p:nvPr/>
            </p:nvSpPr>
            <p:spPr>
              <a:xfrm>
                <a:off x="1887155" y="1923499"/>
                <a:ext cx="779846" cy="166735"/>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 SERVICES</a:t>
                </a:r>
              </a:p>
            </p:txBody>
          </p:sp>
          <p:sp>
            <p:nvSpPr>
              <p:cNvPr id="44" name="Freeform 15"/>
              <p:cNvSpPr>
                <a:spLocks noEditPoints="1"/>
              </p:cNvSpPr>
              <p:nvPr/>
            </p:nvSpPr>
            <p:spPr bwMode="black">
              <a:xfrm>
                <a:off x="2051105" y="2169698"/>
                <a:ext cx="451942" cy="412030"/>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109740" tIns="54871" rIns="1097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endParaRPr>
              </a:p>
            </p:txBody>
          </p:sp>
        </p:grpSp>
        <p:grpSp>
          <p:nvGrpSpPr>
            <p:cNvPr id="45" name="Group 44"/>
            <p:cNvGrpSpPr/>
            <p:nvPr/>
          </p:nvGrpSpPr>
          <p:grpSpPr>
            <a:xfrm>
              <a:off x="10435233" y="4929055"/>
              <a:ext cx="1006496" cy="1006496"/>
              <a:chOff x="5545547" y="4790797"/>
              <a:chExt cx="807051" cy="807051"/>
            </a:xfrm>
          </p:grpSpPr>
          <p:grpSp>
            <p:nvGrpSpPr>
              <p:cNvPr id="46" name="Group 45"/>
              <p:cNvGrpSpPr/>
              <p:nvPr/>
            </p:nvGrpSpPr>
            <p:grpSpPr>
              <a:xfrm>
                <a:off x="5545547" y="4790797"/>
                <a:ext cx="807051" cy="807051"/>
                <a:chOff x="3133758" y="4056722"/>
                <a:chExt cx="807051" cy="807051"/>
              </a:xfrm>
            </p:grpSpPr>
            <p:sp>
              <p:nvSpPr>
                <p:cNvPr id="49" name="Rectangle 48"/>
                <p:cNvSpPr/>
                <p:nvPr/>
              </p:nvSpPr>
              <p:spPr>
                <a:xfrm>
                  <a:off x="3133758" y="4056722"/>
                  <a:ext cx="807051" cy="807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TextBox 75"/>
                <p:cNvSpPr txBox="1"/>
                <p:nvPr/>
              </p:nvSpPr>
              <p:spPr>
                <a:xfrm>
                  <a:off x="3133758" y="4085176"/>
                  <a:ext cx="787400" cy="310953"/>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ALWAYS ENCRYPTED</a:t>
                  </a:r>
                </a:p>
              </p:txBody>
            </p:sp>
          </p:grpSp>
          <p:sp>
            <p:nvSpPr>
              <p:cNvPr id="47" name="Freeform: Shape 46"/>
              <p:cNvSpPr/>
              <p:nvPr/>
            </p:nvSpPr>
            <p:spPr bwMode="auto">
              <a:xfrm>
                <a:off x="5756430" y="5157587"/>
                <a:ext cx="365634" cy="360244"/>
              </a:xfrm>
              <a:custGeom>
                <a:avLst/>
                <a:gdLst>
                  <a:gd name="connsiteX0" fmla="*/ 198732 w 397464"/>
                  <a:gd name="connsiteY0" fmla="*/ 128930 h 391604"/>
                  <a:gd name="connsiteX1" fmla="*/ 237714 w 397464"/>
                  <a:gd name="connsiteY1" fmla="*/ 167912 h 391604"/>
                  <a:gd name="connsiteX2" fmla="*/ 226297 w 397464"/>
                  <a:gd name="connsiteY2" fmla="*/ 195476 h 391604"/>
                  <a:gd name="connsiteX3" fmla="*/ 217834 w 397464"/>
                  <a:gd name="connsiteY3" fmla="*/ 201182 h 391604"/>
                  <a:gd name="connsiteX4" fmla="*/ 229346 w 397464"/>
                  <a:gd name="connsiteY4" fmla="*/ 262031 h 391604"/>
                  <a:gd name="connsiteX5" fmla="*/ 168119 w 397464"/>
                  <a:gd name="connsiteY5" fmla="*/ 262031 h 391604"/>
                  <a:gd name="connsiteX6" fmla="*/ 179630 w 397464"/>
                  <a:gd name="connsiteY6" fmla="*/ 201182 h 391604"/>
                  <a:gd name="connsiteX7" fmla="*/ 171168 w 397464"/>
                  <a:gd name="connsiteY7" fmla="*/ 195476 h 391604"/>
                  <a:gd name="connsiteX8" fmla="*/ 159750 w 397464"/>
                  <a:gd name="connsiteY8" fmla="*/ 167912 h 391604"/>
                  <a:gd name="connsiteX9" fmla="*/ 198732 w 397464"/>
                  <a:gd name="connsiteY9" fmla="*/ 128930 h 391604"/>
                  <a:gd name="connsiteX10" fmla="*/ 364917 w 397464"/>
                  <a:gd name="connsiteY10" fmla="*/ 90149 h 391604"/>
                  <a:gd name="connsiteX11" fmla="*/ 378522 w 397464"/>
                  <a:gd name="connsiteY11" fmla="*/ 111376 h 391604"/>
                  <a:gd name="connsiteX12" fmla="*/ 327604 w 397464"/>
                  <a:gd name="connsiteY12" fmla="*/ 345531 h 391604"/>
                  <a:gd name="connsiteX13" fmla="*/ 88193 w 397464"/>
                  <a:gd name="connsiteY13" fmla="*/ 355709 h 391604"/>
                  <a:gd name="connsiteX14" fmla="*/ 17585 w 397464"/>
                  <a:gd name="connsiteY14" fmla="*/ 126722 h 391604"/>
                  <a:gd name="connsiteX15" fmla="*/ 0 w 397464"/>
                  <a:gd name="connsiteY15" fmla="*/ 113757 h 391604"/>
                  <a:gd name="connsiteX16" fmla="*/ 68791 w 397464"/>
                  <a:gd name="connsiteY16" fmla="*/ 97753 h 391604"/>
                  <a:gd name="connsiteX17" fmla="*/ 88340 w 397464"/>
                  <a:gd name="connsiteY17" fmla="*/ 178890 h 391604"/>
                  <a:gd name="connsiteX18" fmla="*/ 71398 w 397464"/>
                  <a:gd name="connsiteY18" fmla="*/ 166398 h 391604"/>
                  <a:gd name="connsiteX19" fmla="*/ 136186 w 397464"/>
                  <a:gd name="connsiteY19" fmla="*/ 311552 h 391604"/>
                  <a:gd name="connsiteX20" fmla="*/ 293829 w 397464"/>
                  <a:gd name="connsiteY20" fmla="*/ 291150 h 391604"/>
                  <a:gd name="connsiteX21" fmla="*/ 319529 w 397464"/>
                  <a:gd name="connsiteY21" fmla="*/ 134284 h 391604"/>
                  <a:gd name="connsiteX22" fmla="*/ 314085 w 397464"/>
                  <a:gd name="connsiteY22" fmla="*/ 126190 h 391604"/>
                  <a:gd name="connsiteX23" fmla="*/ 316962 w 397464"/>
                  <a:gd name="connsiteY23" fmla="*/ 38290 h 391604"/>
                  <a:gd name="connsiteX24" fmla="*/ 353272 w 397464"/>
                  <a:gd name="connsiteY24" fmla="*/ 71979 h 391604"/>
                  <a:gd name="connsiteX25" fmla="*/ 305922 w 397464"/>
                  <a:gd name="connsiteY25" fmla="*/ 114052 h 391604"/>
                  <a:gd name="connsiteX26" fmla="*/ 281243 w 397464"/>
                  <a:gd name="connsiteY26" fmla="*/ 89663 h 391604"/>
                  <a:gd name="connsiteX27" fmla="*/ 260153 w 397464"/>
                  <a:gd name="connsiteY27" fmla="*/ 8681 h 391604"/>
                  <a:gd name="connsiteX28" fmla="*/ 299115 w 397464"/>
                  <a:gd name="connsiteY28" fmla="*/ 25890 h 391604"/>
                  <a:gd name="connsiteX29" fmla="*/ 268843 w 397464"/>
                  <a:gd name="connsiteY29" fmla="*/ 81587 h 391604"/>
                  <a:gd name="connsiteX30" fmla="*/ 238717 w 397464"/>
                  <a:gd name="connsiteY30" fmla="*/ 68455 h 391604"/>
                  <a:gd name="connsiteX31" fmla="*/ 187047 w 397464"/>
                  <a:gd name="connsiteY31" fmla="*/ 419 h 391604"/>
                  <a:gd name="connsiteX32" fmla="*/ 189739 w 397464"/>
                  <a:gd name="connsiteY32" fmla="*/ 64320 h 391604"/>
                  <a:gd name="connsiteX33" fmla="*/ 176639 w 397464"/>
                  <a:gd name="connsiteY33" fmla="*/ 64643 h 391604"/>
                  <a:gd name="connsiteX34" fmla="*/ 164959 w 397464"/>
                  <a:gd name="connsiteY34" fmla="*/ 2696 h 391604"/>
                  <a:gd name="connsiteX35" fmla="*/ 208352 w 397464"/>
                  <a:gd name="connsiteY35" fmla="*/ 0 h 391604"/>
                  <a:gd name="connsiteX36" fmla="*/ 238430 w 397464"/>
                  <a:gd name="connsiteY36" fmla="*/ 5040 h 391604"/>
                  <a:gd name="connsiteX37" fmla="*/ 223735 w 397464"/>
                  <a:gd name="connsiteY37" fmla="*/ 66517 h 391604"/>
                  <a:gd name="connsiteX38" fmla="*/ 204021 w 397464"/>
                  <a:gd name="connsiteY38" fmla="*/ 63967 h 39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7464" h="391604">
                    <a:moveTo>
                      <a:pt x="198732" y="128930"/>
                    </a:moveTo>
                    <a:cubicBezTo>
                      <a:pt x="220262" y="128930"/>
                      <a:pt x="237714" y="146383"/>
                      <a:pt x="237714" y="167912"/>
                    </a:cubicBezTo>
                    <a:cubicBezTo>
                      <a:pt x="237714" y="178677"/>
                      <a:pt x="233351" y="188422"/>
                      <a:pt x="226297" y="195476"/>
                    </a:cubicBezTo>
                    <a:lnTo>
                      <a:pt x="217834" y="201182"/>
                    </a:lnTo>
                    <a:lnTo>
                      <a:pt x="229346" y="262031"/>
                    </a:lnTo>
                    <a:lnTo>
                      <a:pt x="168119" y="262031"/>
                    </a:lnTo>
                    <a:lnTo>
                      <a:pt x="179630" y="201182"/>
                    </a:lnTo>
                    <a:lnTo>
                      <a:pt x="171168" y="195476"/>
                    </a:lnTo>
                    <a:cubicBezTo>
                      <a:pt x="164113" y="188422"/>
                      <a:pt x="159750" y="178677"/>
                      <a:pt x="159750" y="167912"/>
                    </a:cubicBezTo>
                    <a:cubicBezTo>
                      <a:pt x="159750" y="146383"/>
                      <a:pt x="177203" y="128930"/>
                      <a:pt x="198732" y="128930"/>
                    </a:cubicBezTo>
                    <a:close/>
                    <a:moveTo>
                      <a:pt x="364917" y="90149"/>
                    </a:moveTo>
                    <a:cubicBezTo>
                      <a:pt x="370762" y="96303"/>
                      <a:pt x="374868" y="103676"/>
                      <a:pt x="378522" y="111376"/>
                    </a:cubicBezTo>
                    <a:cubicBezTo>
                      <a:pt x="416737" y="191930"/>
                      <a:pt x="395819" y="288122"/>
                      <a:pt x="327604" y="345531"/>
                    </a:cubicBezTo>
                    <a:cubicBezTo>
                      <a:pt x="259388" y="402939"/>
                      <a:pt x="161036" y="407120"/>
                      <a:pt x="88193" y="355709"/>
                    </a:cubicBezTo>
                    <a:cubicBezTo>
                      <a:pt x="15352" y="304298"/>
                      <a:pt x="-13656" y="210227"/>
                      <a:pt x="17585" y="126722"/>
                    </a:cubicBezTo>
                    <a:lnTo>
                      <a:pt x="0" y="113757"/>
                    </a:lnTo>
                    <a:lnTo>
                      <a:pt x="68791" y="97753"/>
                    </a:lnTo>
                    <a:lnTo>
                      <a:pt x="88340" y="178890"/>
                    </a:lnTo>
                    <a:lnTo>
                      <a:pt x="71398" y="166398"/>
                    </a:lnTo>
                    <a:cubicBezTo>
                      <a:pt x="58563" y="223782"/>
                      <a:pt x="84900" y="282789"/>
                      <a:pt x="136186" y="311552"/>
                    </a:cubicBezTo>
                    <a:cubicBezTo>
                      <a:pt x="187473" y="340317"/>
                      <a:pt x="251556" y="332022"/>
                      <a:pt x="293829" y="291150"/>
                    </a:cubicBezTo>
                    <a:cubicBezTo>
                      <a:pt x="336102" y="250277"/>
                      <a:pt x="346549" y="186509"/>
                      <a:pt x="319529" y="134284"/>
                    </a:cubicBezTo>
                    <a:lnTo>
                      <a:pt x="314085" y="126190"/>
                    </a:lnTo>
                    <a:close/>
                    <a:moveTo>
                      <a:pt x="316962" y="38290"/>
                    </a:moveTo>
                    <a:cubicBezTo>
                      <a:pt x="330556" y="47619"/>
                      <a:pt x="342820" y="58897"/>
                      <a:pt x="353272" y="71979"/>
                    </a:cubicBezTo>
                    <a:lnTo>
                      <a:pt x="305922" y="114052"/>
                    </a:lnTo>
                    <a:cubicBezTo>
                      <a:pt x="299071" y="104453"/>
                      <a:pt x="290632" y="96356"/>
                      <a:pt x="281243" y="89663"/>
                    </a:cubicBezTo>
                    <a:close/>
                    <a:moveTo>
                      <a:pt x="260153" y="8681"/>
                    </a:moveTo>
                    <a:cubicBezTo>
                      <a:pt x="273789" y="12884"/>
                      <a:pt x="286902" y="18582"/>
                      <a:pt x="299115" y="25890"/>
                    </a:cubicBezTo>
                    <a:lnTo>
                      <a:pt x="268843" y="81587"/>
                    </a:lnTo>
                    <a:cubicBezTo>
                      <a:pt x="259574" y="75621"/>
                      <a:pt x="249366" y="71345"/>
                      <a:pt x="238717" y="68455"/>
                    </a:cubicBezTo>
                    <a:close/>
                    <a:moveTo>
                      <a:pt x="187047" y="419"/>
                    </a:moveTo>
                    <a:lnTo>
                      <a:pt x="189739" y="64320"/>
                    </a:lnTo>
                    <a:cubicBezTo>
                      <a:pt x="185292" y="63231"/>
                      <a:pt x="180965" y="63828"/>
                      <a:pt x="176639" y="64643"/>
                    </a:cubicBezTo>
                    <a:lnTo>
                      <a:pt x="164959" y="2696"/>
                    </a:lnTo>
                    <a:close/>
                    <a:moveTo>
                      <a:pt x="208352" y="0"/>
                    </a:moveTo>
                    <a:lnTo>
                      <a:pt x="238430" y="5040"/>
                    </a:lnTo>
                    <a:lnTo>
                      <a:pt x="223735" y="66517"/>
                    </a:lnTo>
                    <a:cubicBezTo>
                      <a:pt x="217383" y="64331"/>
                      <a:pt x="210735" y="63879"/>
                      <a:pt x="204021" y="639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77" name="Group 76"/>
            <p:cNvGrpSpPr/>
            <p:nvPr/>
          </p:nvGrpSpPr>
          <p:grpSpPr>
            <a:xfrm>
              <a:off x="9168241" y="2653025"/>
              <a:ext cx="1059994" cy="1053025"/>
              <a:chOff x="3174197" y="3358032"/>
              <a:chExt cx="792611" cy="787400"/>
            </a:xfrm>
          </p:grpSpPr>
          <p:grpSp>
            <p:nvGrpSpPr>
              <p:cNvPr id="78" name="Group 77"/>
              <p:cNvGrpSpPr/>
              <p:nvPr/>
            </p:nvGrpSpPr>
            <p:grpSpPr>
              <a:xfrm>
                <a:off x="3174197" y="3358032"/>
                <a:ext cx="792611" cy="787400"/>
                <a:chOff x="1154053" y="3169443"/>
                <a:chExt cx="792611" cy="787400"/>
              </a:xfrm>
            </p:grpSpPr>
            <p:sp>
              <p:nvSpPr>
                <p:cNvPr id="80" name="Rectangle 79"/>
                <p:cNvSpPr/>
                <p:nvPr/>
              </p:nvSpPr>
              <p:spPr>
                <a:xfrm>
                  <a:off x="1154053" y="3169443"/>
                  <a:ext cx="759601"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1" name="TextBox 80"/>
                <p:cNvSpPr txBox="1"/>
                <p:nvPr/>
              </p:nvSpPr>
              <p:spPr>
                <a:xfrm>
                  <a:off x="1159264" y="3197897"/>
                  <a:ext cx="787400" cy="165701"/>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TEMPORAL</a:t>
                  </a:r>
                </a:p>
              </p:txBody>
            </p:sp>
          </p:grpSp>
          <p:sp>
            <p:nvSpPr>
              <p:cNvPr id="79" name="Oval 918"/>
              <p:cNvSpPr>
                <a:spLocks noChangeArrowheads="1"/>
              </p:cNvSpPr>
              <p:nvPr/>
            </p:nvSpPr>
            <p:spPr bwMode="auto">
              <a:xfrm>
                <a:off x="3368048" y="3643489"/>
                <a:ext cx="410116" cy="412028"/>
              </a:xfrm>
              <a:custGeom>
                <a:avLst/>
                <a:gdLst/>
                <a:ahLst/>
                <a:cxnLst/>
                <a:rect l="l" t="t" r="r" b="b"/>
                <a:pathLst>
                  <a:path w="1040368" h="1045224">
                    <a:moveTo>
                      <a:pt x="511040" y="855333"/>
                    </a:moveTo>
                    <a:lnTo>
                      <a:pt x="511040" y="987715"/>
                    </a:lnTo>
                    <a:lnTo>
                      <a:pt x="529328" y="987715"/>
                    </a:lnTo>
                    <a:lnTo>
                      <a:pt x="529328" y="855333"/>
                    </a:lnTo>
                    <a:close/>
                    <a:moveTo>
                      <a:pt x="836285" y="513469"/>
                    </a:moveTo>
                    <a:lnTo>
                      <a:pt x="836285" y="531757"/>
                    </a:lnTo>
                    <a:lnTo>
                      <a:pt x="968667" y="531757"/>
                    </a:lnTo>
                    <a:lnTo>
                      <a:pt x="968667" y="513469"/>
                    </a:lnTo>
                    <a:close/>
                    <a:moveTo>
                      <a:pt x="70878" y="513469"/>
                    </a:moveTo>
                    <a:lnTo>
                      <a:pt x="70878" y="531757"/>
                    </a:lnTo>
                    <a:lnTo>
                      <a:pt x="203260" y="531757"/>
                    </a:lnTo>
                    <a:lnTo>
                      <a:pt x="203260" y="513469"/>
                    </a:lnTo>
                    <a:close/>
                    <a:moveTo>
                      <a:pt x="904248" y="281967"/>
                    </a:moveTo>
                    <a:lnTo>
                      <a:pt x="841048" y="296551"/>
                    </a:lnTo>
                    <a:lnTo>
                      <a:pt x="521904" y="493915"/>
                    </a:lnTo>
                    <a:cubicBezTo>
                      <a:pt x="507326" y="485583"/>
                      <a:pt x="490057" y="486336"/>
                      <a:pt x="475042" y="493927"/>
                    </a:cubicBezTo>
                    <a:cubicBezTo>
                      <a:pt x="450039" y="512887"/>
                      <a:pt x="437538" y="550807"/>
                      <a:pt x="456290" y="576086"/>
                    </a:cubicBezTo>
                    <a:cubicBezTo>
                      <a:pt x="467784" y="591581"/>
                      <a:pt x="483974" y="599953"/>
                      <a:pt x="500530" y="598686"/>
                    </a:cubicBezTo>
                    <a:lnTo>
                      <a:pt x="666033" y="797286"/>
                    </a:lnTo>
                    <a:lnTo>
                      <a:pt x="719510" y="807009"/>
                    </a:lnTo>
                    <a:lnTo>
                      <a:pt x="709787" y="758394"/>
                    </a:lnTo>
                    <a:lnTo>
                      <a:pt x="550997" y="567850"/>
                    </a:lnTo>
                    <a:cubicBezTo>
                      <a:pt x="557388" y="558400"/>
                      <a:pt x="560055" y="546614"/>
                      <a:pt x="558438" y="535239"/>
                    </a:cubicBezTo>
                    <a:lnTo>
                      <a:pt x="865356" y="340305"/>
                    </a:lnTo>
                    <a:close/>
                    <a:moveTo>
                      <a:pt x="511040" y="78720"/>
                    </a:moveTo>
                    <a:lnTo>
                      <a:pt x="511040" y="211102"/>
                    </a:lnTo>
                    <a:lnTo>
                      <a:pt x="529328" y="211102"/>
                    </a:lnTo>
                    <a:lnTo>
                      <a:pt x="529328" y="78720"/>
                    </a:lnTo>
                    <a:close/>
                    <a:moveTo>
                      <a:pt x="520184" y="0"/>
                    </a:moveTo>
                    <a:cubicBezTo>
                      <a:pt x="807474" y="0"/>
                      <a:pt x="1040368" y="233981"/>
                      <a:pt x="1040368" y="522612"/>
                    </a:cubicBezTo>
                    <a:cubicBezTo>
                      <a:pt x="1040368" y="811243"/>
                      <a:pt x="807474" y="1045224"/>
                      <a:pt x="520184" y="1045224"/>
                    </a:cubicBezTo>
                    <a:cubicBezTo>
                      <a:pt x="232894" y="1045224"/>
                      <a:pt x="0" y="811243"/>
                      <a:pt x="0" y="522612"/>
                    </a:cubicBezTo>
                    <a:cubicBezTo>
                      <a:pt x="0" y="233981"/>
                      <a:pt x="232894" y="0"/>
                      <a:pt x="520184" y="0"/>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defTabSz="890580" eaLnBrk="1" fontAlgn="auto" latinLnBrk="0" hangingPunct="1">
                  <a:lnSpc>
                    <a:spcPct val="100000"/>
                  </a:lnSpc>
                  <a:spcBef>
                    <a:spcPts val="0"/>
                  </a:spcBef>
                  <a:spcAft>
                    <a:spcPts val="0"/>
                  </a:spcAft>
                  <a:buClrTx/>
                  <a:buSzTx/>
                  <a:buFontTx/>
                  <a:buNone/>
                  <a:tabLst/>
                  <a:defRPr/>
                </a:pPr>
                <a:endParaRPr kumimoji="0" lang="en-GB" sz="1753" b="0" i="0" u="none" strike="noStrike" kern="0" cap="none" spc="0" normalizeH="0" baseline="0" noProof="0" dirty="0">
                  <a:ln>
                    <a:solidFill>
                      <a:srgbClr val="FFFFFF">
                        <a:alpha val="0"/>
                      </a:srgbClr>
                    </a:solidFill>
                  </a:ln>
                  <a:solidFill>
                    <a:srgbClr val="FFFFFF"/>
                  </a:solidFill>
                  <a:effectLst/>
                  <a:uLnTx/>
                  <a:uFillTx/>
                  <a:latin typeface="Segoe UI"/>
                </a:endParaRPr>
              </a:p>
            </p:txBody>
          </p:sp>
        </p:grpSp>
        <p:grpSp>
          <p:nvGrpSpPr>
            <p:cNvPr id="82" name="Group 81"/>
            <p:cNvGrpSpPr/>
            <p:nvPr/>
          </p:nvGrpSpPr>
          <p:grpSpPr>
            <a:xfrm>
              <a:off x="6837178" y="3801400"/>
              <a:ext cx="1027603" cy="1027602"/>
              <a:chOff x="1969440" y="3086299"/>
              <a:chExt cx="787401" cy="787400"/>
            </a:xfrm>
          </p:grpSpPr>
          <p:grpSp>
            <p:nvGrpSpPr>
              <p:cNvPr id="83" name="Group 82"/>
              <p:cNvGrpSpPr/>
              <p:nvPr/>
            </p:nvGrpSpPr>
            <p:grpSpPr>
              <a:xfrm>
                <a:off x="1969440" y="3086299"/>
                <a:ext cx="787401" cy="787400"/>
                <a:chOff x="1200453" y="3169443"/>
                <a:chExt cx="787401" cy="787400"/>
              </a:xfrm>
            </p:grpSpPr>
            <p:sp>
              <p:nvSpPr>
                <p:cNvPr id="85" name="Rectangle 84"/>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86" name="TextBox 85"/>
                <p:cNvSpPr txBox="1"/>
                <p:nvPr/>
              </p:nvSpPr>
              <p:spPr>
                <a:xfrm>
                  <a:off x="1200454" y="3197897"/>
                  <a:ext cx="787400" cy="304699"/>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IN-MEMORY OLTP</a:t>
                  </a:r>
                </a:p>
              </p:txBody>
            </p:sp>
          </p:grpSp>
          <p:sp>
            <p:nvSpPr>
              <p:cNvPr id="84" name="Freeform: Shape 83"/>
              <p:cNvSpPr/>
              <p:nvPr/>
            </p:nvSpPr>
            <p:spPr bwMode="auto">
              <a:xfrm>
                <a:off x="2144558" y="3447906"/>
                <a:ext cx="437164" cy="354458"/>
              </a:xfrm>
              <a:custGeom>
                <a:avLst/>
                <a:gdLst>
                  <a:gd name="connsiteX0" fmla="*/ 247864 w 730334"/>
                  <a:gd name="connsiteY0" fmla="*/ 515053 h 592165"/>
                  <a:gd name="connsiteX1" fmla="*/ 482468 w 730334"/>
                  <a:gd name="connsiteY1" fmla="*/ 515053 h 592165"/>
                  <a:gd name="connsiteX2" fmla="*/ 482468 w 730334"/>
                  <a:gd name="connsiteY2" fmla="*/ 592165 h 592165"/>
                  <a:gd name="connsiteX3" fmla="*/ 247864 w 730334"/>
                  <a:gd name="connsiteY3" fmla="*/ 592165 h 592165"/>
                  <a:gd name="connsiteX4" fmla="*/ 362767 w 730334"/>
                  <a:gd name="connsiteY4" fmla="*/ 299046 h 592165"/>
                  <a:gd name="connsiteX5" fmla="*/ 404523 w 730334"/>
                  <a:gd name="connsiteY5" fmla="*/ 316342 h 592165"/>
                  <a:gd name="connsiteX6" fmla="*/ 408659 w 730334"/>
                  <a:gd name="connsiteY6" fmla="*/ 326327 h 592165"/>
                  <a:gd name="connsiteX7" fmla="*/ 605515 w 730334"/>
                  <a:gd name="connsiteY7" fmla="*/ 358098 h 592165"/>
                  <a:gd name="connsiteX8" fmla="*/ 408660 w 730334"/>
                  <a:gd name="connsiteY8" fmla="*/ 389868 h 592165"/>
                  <a:gd name="connsiteX9" fmla="*/ 404523 w 730334"/>
                  <a:gd name="connsiteY9" fmla="*/ 399854 h 592165"/>
                  <a:gd name="connsiteX10" fmla="*/ 362767 w 730334"/>
                  <a:gd name="connsiteY10" fmla="*/ 417150 h 592165"/>
                  <a:gd name="connsiteX11" fmla="*/ 303715 w 730334"/>
                  <a:gd name="connsiteY11" fmla="*/ 358098 h 592165"/>
                  <a:gd name="connsiteX12" fmla="*/ 362767 w 730334"/>
                  <a:gd name="connsiteY12" fmla="*/ 299046 h 592165"/>
                  <a:gd name="connsiteX13" fmla="*/ 365167 w 730334"/>
                  <a:gd name="connsiteY13" fmla="*/ 0 h 592165"/>
                  <a:gd name="connsiteX14" fmla="*/ 730334 w 730334"/>
                  <a:gd name="connsiteY14" fmla="*/ 365168 h 592165"/>
                  <a:gd name="connsiteX15" fmla="*/ 667968 w 730334"/>
                  <a:gd name="connsiteY15" fmla="*/ 569337 h 592165"/>
                  <a:gd name="connsiteX16" fmla="*/ 662241 w 730334"/>
                  <a:gd name="connsiteY16" fmla="*/ 576279 h 592165"/>
                  <a:gd name="connsiteX17" fmla="*/ 616876 w 730334"/>
                  <a:gd name="connsiteY17" fmla="*/ 549810 h 592165"/>
                  <a:gd name="connsiteX18" fmla="*/ 537142 w 730334"/>
                  <a:gd name="connsiteY18" fmla="*/ 503827 h 592165"/>
                  <a:gd name="connsiteX19" fmla="*/ 560001 w 730334"/>
                  <a:gd name="connsiteY19" fmla="*/ 464233 h 592165"/>
                  <a:gd name="connsiteX20" fmla="*/ 607974 w 730334"/>
                  <a:gd name="connsiteY20" fmla="*/ 491930 h 592165"/>
                  <a:gd name="connsiteX21" fmla="*/ 629366 w 730334"/>
                  <a:gd name="connsiteY21" fmla="*/ 447431 h 592165"/>
                  <a:gd name="connsiteX22" fmla="*/ 641803 w 730334"/>
                  <a:gd name="connsiteY22" fmla="*/ 365168 h 592165"/>
                  <a:gd name="connsiteX23" fmla="*/ 620064 w 730334"/>
                  <a:gd name="connsiteY23" fmla="*/ 257489 h 592165"/>
                  <a:gd name="connsiteX24" fmla="*/ 609562 w 730334"/>
                  <a:gd name="connsiteY24" fmla="*/ 241913 h 592165"/>
                  <a:gd name="connsiteX25" fmla="*/ 574774 w 730334"/>
                  <a:gd name="connsiteY25" fmla="*/ 261998 h 592165"/>
                  <a:gd name="connsiteX26" fmla="*/ 551915 w 730334"/>
                  <a:gd name="connsiteY26" fmla="*/ 222404 h 592165"/>
                  <a:gd name="connsiteX27" fmla="*/ 583942 w 730334"/>
                  <a:gd name="connsiteY27" fmla="*/ 203913 h 592165"/>
                  <a:gd name="connsiteX28" fmla="*/ 560778 w 730334"/>
                  <a:gd name="connsiteY28" fmla="*/ 169556 h 592165"/>
                  <a:gd name="connsiteX29" fmla="*/ 420919 w 730334"/>
                  <a:gd name="connsiteY29" fmla="*/ 94151 h 592165"/>
                  <a:gd name="connsiteX30" fmla="*/ 388026 w 730334"/>
                  <a:gd name="connsiteY30" fmla="*/ 90837 h 592165"/>
                  <a:gd name="connsiteX31" fmla="*/ 388027 w 730334"/>
                  <a:gd name="connsiteY31" fmla="*/ 138727 h 592165"/>
                  <a:gd name="connsiteX32" fmla="*/ 342307 w 730334"/>
                  <a:gd name="connsiteY32" fmla="*/ 138728 h 592165"/>
                  <a:gd name="connsiteX33" fmla="*/ 342308 w 730334"/>
                  <a:gd name="connsiteY33" fmla="*/ 90836 h 592165"/>
                  <a:gd name="connsiteX34" fmla="*/ 309415 w 730334"/>
                  <a:gd name="connsiteY34" fmla="*/ 94153 h 592165"/>
                  <a:gd name="connsiteX35" fmla="*/ 169556 w 730334"/>
                  <a:gd name="connsiteY35" fmla="*/ 169556 h 592165"/>
                  <a:gd name="connsiteX36" fmla="*/ 143127 w 730334"/>
                  <a:gd name="connsiteY36" fmla="*/ 208755 h 592165"/>
                  <a:gd name="connsiteX37" fmla="*/ 166766 w 730334"/>
                  <a:gd name="connsiteY37" fmla="*/ 222405 h 592165"/>
                  <a:gd name="connsiteX38" fmla="*/ 143906 w 730334"/>
                  <a:gd name="connsiteY38" fmla="*/ 261998 h 592165"/>
                  <a:gd name="connsiteX39" fmla="*/ 117506 w 730334"/>
                  <a:gd name="connsiteY39" fmla="*/ 246756 h 592165"/>
                  <a:gd name="connsiteX40" fmla="*/ 110270 w 730334"/>
                  <a:gd name="connsiteY40" fmla="*/ 257489 h 592165"/>
                  <a:gd name="connsiteX41" fmla="*/ 88530 w 730334"/>
                  <a:gd name="connsiteY41" fmla="*/ 365168 h 592165"/>
                  <a:gd name="connsiteX42" fmla="*/ 100968 w 730334"/>
                  <a:gd name="connsiteY42" fmla="*/ 447432 h 592165"/>
                  <a:gd name="connsiteX43" fmla="*/ 122144 w 730334"/>
                  <a:gd name="connsiteY43" fmla="*/ 491481 h 592165"/>
                  <a:gd name="connsiteX44" fmla="*/ 167408 w 730334"/>
                  <a:gd name="connsiteY44" fmla="*/ 465349 h 592165"/>
                  <a:gd name="connsiteX45" fmla="*/ 190268 w 730334"/>
                  <a:gd name="connsiteY45" fmla="*/ 504942 h 592165"/>
                  <a:gd name="connsiteX46" fmla="*/ 68093 w 730334"/>
                  <a:gd name="connsiteY46" fmla="*/ 576278 h 592165"/>
                  <a:gd name="connsiteX47" fmla="*/ 62364 w 730334"/>
                  <a:gd name="connsiteY47" fmla="*/ 569336 h 592165"/>
                  <a:gd name="connsiteX48" fmla="*/ 0 w 730334"/>
                  <a:gd name="connsiteY48" fmla="*/ 365168 h 592165"/>
                  <a:gd name="connsiteX49" fmla="*/ 365167 w 730334"/>
                  <a:gd name="connsiteY49" fmla="*/ 0 h 59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0334" h="592165">
                    <a:moveTo>
                      <a:pt x="247864" y="515053"/>
                    </a:moveTo>
                    <a:lnTo>
                      <a:pt x="482468" y="515053"/>
                    </a:lnTo>
                    <a:lnTo>
                      <a:pt x="482468" y="592165"/>
                    </a:lnTo>
                    <a:lnTo>
                      <a:pt x="247864" y="592165"/>
                    </a:lnTo>
                    <a:close/>
                    <a:moveTo>
                      <a:pt x="362767" y="299046"/>
                    </a:moveTo>
                    <a:cubicBezTo>
                      <a:pt x="379075" y="299046"/>
                      <a:pt x="393837" y="305656"/>
                      <a:pt x="404523" y="316342"/>
                    </a:cubicBezTo>
                    <a:lnTo>
                      <a:pt x="408659" y="326327"/>
                    </a:lnTo>
                    <a:cubicBezTo>
                      <a:pt x="442158" y="333286"/>
                      <a:pt x="605515" y="347508"/>
                      <a:pt x="605515" y="358098"/>
                    </a:cubicBezTo>
                    <a:cubicBezTo>
                      <a:pt x="605515" y="368688"/>
                      <a:pt x="442159" y="382909"/>
                      <a:pt x="408660" y="389868"/>
                    </a:cubicBezTo>
                    <a:lnTo>
                      <a:pt x="404523" y="399854"/>
                    </a:lnTo>
                    <a:cubicBezTo>
                      <a:pt x="393837" y="410541"/>
                      <a:pt x="379075" y="417150"/>
                      <a:pt x="362767" y="417150"/>
                    </a:cubicBezTo>
                    <a:cubicBezTo>
                      <a:pt x="330153" y="417150"/>
                      <a:pt x="303715" y="390712"/>
                      <a:pt x="303715" y="358098"/>
                    </a:cubicBezTo>
                    <a:cubicBezTo>
                      <a:pt x="303715" y="325484"/>
                      <a:pt x="330153" y="299046"/>
                      <a:pt x="362767" y="299046"/>
                    </a:cubicBezTo>
                    <a:close/>
                    <a:moveTo>
                      <a:pt x="365167" y="0"/>
                    </a:moveTo>
                    <a:cubicBezTo>
                      <a:pt x="566842" y="1"/>
                      <a:pt x="730334" y="163491"/>
                      <a:pt x="730334" y="365168"/>
                    </a:cubicBezTo>
                    <a:cubicBezTo>
                      <a:pt x="730334" y="440797"/>
                      <a:pt x="707343" y="511055"/>
                      <a:pt x="667968" y="569337"/>
                    </a:cubicBezTo>
                    <a:lnTo>
                      <a:pt x="662241" y="576279"/>
                    </a:lnTo>
                    <a:cubicBezTo>
                      <a:pt x="647119" y="567457"/>
                      <a:pt x="631998" y="558632"/>
                      <a:pt x="616876" y="549810"/>
                    </a:cubicBezTo>
                    <a:lnTo>
                      <a:pt x="537142" y="503827"/>
                    </a:lnTo>
                    <a:lnTo>
                      <a:pt x="560001" y="464233"/>
                    </a:lnTo>
                    <a:lnTo>
                      <a:pt x="607974" y="491930"/>
                    </a:lnTo>
                    <a:lnTo>
                      <a:pt x="629366" y="447431"/>
                    </a:lnTo>
                    <a:cubicBezTo>
                      <a:pt x="637449" y="421444"/>
                      <a:pt x="641803" y="393815"/>
                      <a:pt x="641803" y="365168"/>
                    </a:cubicBezTo>
                    <a:cubicBezTo>
                      <a:pt x="641803" y="326973"/>
                      <a:pt x="634062" y="290585"/>
                      <a:pt x="620064" y="257489"/>
                    </a:cubicBezTo>
                    <a:lnTo>
                      <a:pt x="609562" y="241913"/>
                    </a:lnTo>
                    <a:lnTo>
                      <a:pt x="574774" y="261998"/>
                    </a:lnTo>
                    <a:lnTo>
                      <a:pt x="551915" y="222404"/>
                    </a:lnTo>
                    <a:lnTo>
                      <a:pt x="583942" y="203913"/>
                    </a:lnTo>
                    <a:lnTo>
                      <a:pt x="560778" y="169556"/>
                    </a:lnTo>
                    <a:cubicBezTo>
                      <a:pt x="523232" y="132011"/>
                      <a:pt x="474944" y="105207"/>
                      <a:pt x="420919" y="94151"/>
                    </a:cubicBezTo>
                    <a:lnTo>
                      <a:pt x="388026" y="90837"/>
                    </a:lnTo>
                    <a:lnTo>
                      <a:pt x="388027" y="138727"/>
                    </a:lnTo>
                    <a:lnTo>
                      <a:pt x="342307" y="138728"/>
                    </a:lnTo>
                    <a:lnTo>
                      <a:pt x="342308" y="90836"/>
                    </a:lnTo>
                    <a:lnTo>
                      <a:pt x="309415" y="94153"/>
                    </a:lnTo>
                    <a:cubicBezTo>
                      <a:pt x="255390" y="105207"/>
                      <a:pt x="207101" y="132011"/>
                      <a:pt x="169556" y="169556"/>
                    </a:cubicBezTo>
                    <a:lnTo>
                      <a:pt x="143127" y="208755"/>
                    </a:lnTo>
                    <a:cubicBezTo>
                      <a:pt x="151007" y="213305"/>
                      <a:pt x="158886" y="217855"/>
                      <a:pt x="166766" y="222405"/>
                    </a:cubicBezTo>
                    <a:lnTo>
                      <a:pt x="143906" y="261998"/>
                    </a:lnTo>
                    <a:lnTo>
                      <a:pt x="117506" y="246756"/>
                    </a:lnTo>
                    <a:lnTo>
                      <a:pt x="110270" y="257489"/>
                    </a:lnTo>
                    <a:cubicBezTo>
                      <a:pt x="96271" y="290585"/>
                      <a:pt x="88531" y="326972"/>
                      <a:pt x="88530" y="365168"/>
                    </a:cubicBezTo>
                    <a:cubicBezTo>
                      <a:pt x="88530" y="393815"/>
                      <a:pt x="92885" y="421444"/>
                      <a:pt x="100968" y="447432"/>
                    </a:cubicBezTo>
                    <a:lnTo>
                      <a:pt x="122144" y="491481"/>
                    </a:lnTo>
                    <a:lnTo>
                      <a:pt x="167408" y="465349"/>
                    </a:lnTo>
                    <a:lnTo>
                      <a:pt x="190268" y="504942"/>
                    </a:lnTo>
                    <a:lnTo>
                      <a:pt x="68093" y="576278"/>
                    </a:lnTo>
                    <a:lnTo>
                      <a:pt x="62364" y="569336"/>
                    </a:lnTo>
                    <a:cubicBezTo>
                      <a:pt x="22991" y="511055"/>
                      <a:pt x="0" y="440797"/>
                      <a:pt x="0" y="365168"/>
                    </a:cubicBezTo>
                    <a:cubicBezTo>
                      <a:pt x="-1" y="163492"/>
                      <a:pt x="163490" y="1"/>
                      <a:pt x="365167"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87" name="Group 86"/>
            <p:cNvGrpSpPr/>
            <p:nvPr/>
          </p:nvGrpSpPr>
          <p:grpSpPr>
            <a:xfrm>
              <a:off x="6818409" y="2653025"/>
              <a:ext cx="1046374" cy="1046374"/>
              <a:chOff x="2407114" y="4164913"/>
              <a:chExt cx="787400" cy="787400"/>
            </a:xfrm>
          </p:grpSpPr>
          <p:grpSp>
            <p:nvGrpSpPr>
              <p:cNvPr id="88" name="Group 87"/>
              <p:cNvGrpSpPr/>
              <p:nvPr/>
            </p:nvGrpSpPr>
            <p:grpSpPr>
              <a:xfrm>
                <a:off x="2407114" y="4164913"/>
                <a:ext cx="787400" cy="787400"/>
                <a:chOff x="1200454" y="3169443"/>
                <a:chExt cx="787400" cy="787400"/>
              </a:xfrm>
            </p:grpSpPr>
            <p:sp>
              <p:nvSpPr>
                <p:cNvPr id="90" name="Rectangle 89"/>
                <p:cNvSpPr/>
                <p:nvPr/>
              </p:nvSpPr>
              <p:spPr>
                <a:xfrm>
                  <a:off x="1222185" y="3169443"/>
                  <a:ext cx="76566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91" name="TextBox 90"/>
                <p:cNvSpPr txBox="1"/>
                <p:nvPr/>
              </p:nvSpPr>
              <p:spPr>
                <a:xfrm>
                  <a:off x="1200454" y="3197897"/>
                  <a:ext cx="787400" cy="166754"/>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JSON</a:t>
                  </a:r>
                </a:p>
              </p:txBody>
            </p:sp>
          </p:grpSp>
          <p:pic>
            <p:nvPicPr>
              <p:cNvPr id="89" name="Picture 8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34289" y="4423761"/>
                <a:ext cx="333048" cy="435388"/>
              </a:xfrm>
              <a:prstGeom prst="rect">
                <a:avLst/>
              </a:prstGeom>
              <a:noFill/>
              <a:ln>
                <a:noFill/>
              </a:ln>
            </p:spPr>
          </p:pic>
        </p:grpSp>
        <p:grpSp>
          <p:nvGrpSpPr>
            <p:cNvPr id="92" name="Group 91"/>
            <p:cNvGrpSpPr/>
            <p:nvPr/>
          </p:nvGrpSpPr>
          <p:grpSpPr>
            <a:xfrm>
              <a:off x="9168240" y="3813150"/>
              <a:ext cx="1015850" cy="1015849"/>
              <a:chOff x="3819354" y="4144937"/>
              <a:chExt cx="787401" cy="787400"/>
            </a:xfrm>
          </p:grpSpPr>
          <p:grpSp>
            <p:nvGrpSpPr>
              <p:cNvPr id="93" name="Group 92"/>
              <p:cNvGrpSpPr/>
              <p:nvPr/>
            </p:nvGrpSpPr>
            <p:grpSpPr>
              <a:xfrm>
                <a:off x="3819354" y="4144937"/>
                <a:ext cx="787401" cy="787400"/>
                <a:chOff x="1200453" y="3169443"/>
                <a:chExt cx="787401" cy="787400"/>
              </a:xfrm>
            </p:grpSpPr>
            <p:sp>
              <p:nvSpPr>
                <p:cNvPr id="95" name="Rectangle 94"/>
                <p:cNvSpPr/>
                <p:nvPr/>
              </p:nvSpPr>
              <p:spPr>
                <a:xfrm>
                  <a:off x="1200453" y="3169443"/>
                  <a:ext cx="787400"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TextBox 95"/>
                <p:cNvSpPr txBox="1"/>
                <p:nvPr/>
              </p:nvSpPr>
              <p:spPr>
                <a:xfrm>
                  <a:off x="1200454" y="3197897"/>
                  <a:ext cx="787400" cy="300588"/>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COLUMN-STORE</a:t>
                  </a:r>
                </a:p>
              </p:txBody>
            </p:sp>
          </p:grpSp>
          <p:sp>
            <p:nvSpPr>
              <p:cNvPr id="94" name="Freeform: Shape 93"/>
              <p:cNvSpPr/>
              <p:nvPr/>
            </p:nvSpPr>
            <p:spPr>
              <a:xfrm>
                <a:off x="3984629" y="4523093"/>
                <a:ext cx="461699" cy="318108"/>
              </a:xfrm>
              <a:custGeom>
                <a:avLst/>
                <a:gdLst>
                  <a:gd name="connsiteX0" fmla="*/ 774843 w 3792536"/>
                  <a:gd name="connsiteY0" fmla="*/ 2327913 h 3161776"/>
                  <a:gd name="connsiteX1" fmla="*/ 774843 w 3792536"/>
                  <a:gd name="connsiteY1" fmla="*/ 3082540 h 3161776"/>
                  <a:gd name="connsiteX2" fmla="*/ 927912 w 3792536"/>
                  <a:gd name="connsiteY2" fmla="*/ 3082540 h 3161776"/>
                  <a:gd name="connsiteX3" fmla="*/ 927912 w 3792536"/>
                  <a:gd name="connsiteY3" fmla="*/ 2327913 h 3161776"/>
                  <a:gd name="connsiteX4" fmla="*/ 81959 w 3792536"/>
                  <a:gd name="connsiteY4" fmla="*/ 2327913 h 3161776"/>
                  <a:gd name="connsiteX5" fmla="*/ 81959 w 3792536"/>
                  <a:gd name="connsiteY5" fmla="*/ 3082540 h 3161776"/>
                  <a:gd name="connsiteX6" fmla="*/ 235028 w 3792536"/>
                  <a:gd name="connsiteY6" fmla="*/ 3082540 h 3161776"/>
                  <a:gd name="connsiteX7" fmla="*/ 235028 w 3792536"/>
                  <a:gd name="connsiteY7" fmla="*/ 2327913 h 3161776"/>
                  <a:gd name="connsiteX8" fmla="*/ 3546377 w 3792536"/>
                  <a:gd name="connsiteY8" fmla="*/ 2327912 h 3161776"/>
                  <a:gd name="connsiteX9" fmla="*/ 3546377 w 3792536"/>
                  <a:gd name="connsiteY9" fmla="*/ 3082539 h 3161776"/>
                  <a:gd name="connsiteX10" fmla="*/ 3699446 w 3792536"/>
                  <a:gd name="connsiteY10" fmla="*/ 3082539 h 3161776"/>
                  <a:gd name="connsiteX11" fmla="*/ 3699446 w 3792536"/>
                  <a:gd name="connsiteY11" fmla="*/ 2327912 h 3161776"/>
                  <a:gd name="connsiteX12" fmla="*/ 2853495 w 3792536"/>
                  <a:gd name="connsiteY12" fmla="*/ 2327912 h 3161776"/>
                  <a:gd name="connsiteX13" fmla="*/ 2853495 w 3792536"/>
                  <a:gd name="connsiteY13" fmla="*/ 3082539 h 3161776"/>
                  <a:gd name="connsiteX14" fmla="*/ 3006564 w 3792536"/>
                  <a:gd name="connsiteY14" fmla="*/ 3082539 h 3161776"/>
                  <a:gd name="connsiteX15" fmla="*/ 3006564 w 3792536"/>
                  <a:gd name="connsiteY15" fmla="*/ 2327912 h 3161776"/>
                  <a:gd name="connsiteX16" fmla="*/ 2160611 w 3792536"/>
                  <a:gd name="connsiteY16" fmla="*/ 2327912 h 3161776"/>
                  <a:gd name="connsiteX17" fmla="*/ 2160611 w 3792536"/>
                  <a:gd name="connsiteY17" fmla="*/ 3082539 h 3161776"/>
                  <a:gd name="connsiteX18" fmla="*/ 2313680 w 3792536"/>
                  <a:gd name="connsiteY18" fmla="*/ 3082539 h 3161776"/>
                  <a:gd name="connsiteX19" fmla="*/ 2313680 w 3792536"/>
                  <a:gd name="connsiteY19" fmla="*/ 2327912 h 3161776"/>
                  <a:gd name="connsiteX20" fmla="*/ 1385769 w 3792536"/>
                  <a:gd name="connsiteY20" fmla="*/ 2248677 h 3161776"/>
                  <a:gd name="connsiteX21" fmla="*/ 1713887 w 3792536"/>
                  <a:gd name="connsiteY21" fmla="*/ 2248677 h 3161776"/>
                  <a:gd name="connsiteX22" fmla="*/ 1713887 w 3792536"/>
                  <a:gd name="connsiteY22" fmla="*/ 3161776 h 3161776"/>
                  <a:gd name="connsiteX23" fmla="*/ 1385769 w 3792536"/>
                  <a:gd name="connsiteY23" fmla="*/ 3161776 h 3161776"/>
                  <a:gd name="connsiteX24" fmla="*/ 692884 w 3792536"/>
                  <a:gd name="connsiteY24" fmla="*/ 2248677 h 3161776"/>
                  <a:gd name="connsiteX25" fmla="*/ 1021002 w 3792536"/>
                  <a:gd name="connsiteY25" fmla="*/ 2248677 h 3161776"/>
                  <a:gd name="connsiteX26" fmla="*/ 1021002 w 3792536"/>
                  <a:gd name="connsiteY26" fmla="*/ 3161776 h 3161776"/>
                  <a:gd name="connsiteX27" fmla="*/ 692884 w 3792536"/>
                  <a:gd name="connsiteY27" fmla="*/ 3161776 h 3161776"/>
                  <a:gd name="connsiteX28" fmla="*/ 0 w 3792536"/>
                  <a:gd name="connsiteY28" fmla="*/ 2248677 h 3161776"/>
                  <a:gd name="connsiteX29" fmla="*/ 328118 w 3792536"/>
                  <a:gd name="connsiteY29" fmla="*/ 2248677 h 3161776"/>
                  <a:gd name="connsiteX30" fmla="*/ 328118 w 3792536"/>
                  <a:gd name="connsiteY30" fmla="*/ 3161776 h 3161776"/>
                  <a:gd name="connsiteX31" fmla="*/ 0 w 3792536"/>
                  <a:gd name="connsiteY31" fmla="*/ 3161776 h 3161776"/>
                  <a:gd name="connsiteX32" fmla="*/ 3464418 w 3792536"/>
                  <a:gd name="connsiteY32" fmla="*/ 2248676 h 3161776"/>
                  <a:gd name="connsiteX33" fmla="*/ 3792536 w 3792536"/>
                  <a:gd name="connsiteY33" fmla="*/ 2248676 h 3161776"/>
                  <a:gd name="connsiteX34" fmla="*/ 3792536 w 3792536"/>
                  <a:gd name="connsiteY34" fmla="*/ 3161775 h 3161776"/>
                  <a:gd name="connsiteX35" fmla="*/ 3464418 w 3792536"/>
                  <a:gd name="connsiteY35" fmla="*/ 3161775 h 3161776"/>
                  <a:gd name="connsiteX36" fmla="*/ 2771536 w 3792536"/>
                  <a:gd name="connsiteY36" fmla="*/ 2248676 h 3161776"/>
                  <a:gd name="connsiteX37" fmla="*/ 3099654 w 3792536"/>
                  <a:gd name="connsiteY37" fmla="*/ 2248676 h 3161776"/>
                  <a:gd name="connsiteX38" fmla="*/ 3099654 w 3792536"/>
                  <a:gd name="connsiteY38" fmla="*/ 3161775 h 3161776"/>
                  <a:gd name="connsiteX39" fmla="*/ 2771536 w 3792536"/>
                  <a:gd name="connsiteY39" fmla="*/ 3161775 h 3161776"/>
                  <a:gd name="connsiteX40" fmla="*/ 2078652 w 3792536"/>
                  <a:gd name="connsiteY40" fmla="*/ 2248676 h 3161776"/>
                  <a:gd name="connsiteX41" fmla="*/ 2406770 w 3792536"/>
                  <a:gd name="connsiteY41" fmla="*/ 2248676 h 3161776"/>
                  <a:gd name="connsiteX42" fmla="*/ 2406770 w 3792536"/>
                  <a:gd name="connsiteY42" fmla="*/ 3161775 h 3161776"/>
                  <a:gd name="connsiteX43" fmla="*/ 2078652 w 3792536"/>
                  <a:gd name="connsiteY43" fmla="*/ 3161775 h 3161776"/>
                  <a:gd name="connsiteX44" fmla="*/ 774843 w 3792536"/>
                  <a:gd name="connsiteY44" fmla="*/ 1207936 h 3161776"/>
                  <a:gd name="connsiteX45" fmla="*/ 774843 w 3792536"/>
                  <a:gd name="connsiteY45" fmla="*/ 1962563 h 3161776"/>
                  <a:gd name="connsiteX46" fmla="*/ 927912 w 3792536"/>
                  <a:gd name="connsiteY46" fmla="*/ 1962563 h 3161776"/>
                  <a:gd name="connsiteX47" fmla="*/ 927912 w 3792536"/>
                  <a:gd name="connsiteY47" fmla="*/ 1207936 h 3161776"/>
                  <a:gd name="connsiteX48" fmla="*/ 81959 w 3792536"/>
                  <a:gd name="connsiteY48" fmla="*/ 1207936 h 3161776"/>
                  <a:gd name="connsiteX49" fmla="*/ 81959 w 3792536"/>
                  <a:gd name="connsiteY49" fmla="*/ 1962563 h 3161776"/>
                  <a:gd name="connsiteX50" fmla="*/ 235028 w 3792536"/>
                  <a:gd name="connsiteY50" fmla="*/ 1962563 h 3161776"/>
                  <a:gd name="connsiteX51" fmla="*/ 235028 w 3792536"/>
                  <a:gd name="connsiteY51" fmla="*/ 1207936 h 3161776"/>
                  <a:gd name="connsiteX52" fmla="*/ 3546377 w 3792536"/>
                  <a:gd name="connsiteY52" fmla="*/ 1207935 h 3161776"/>
                  <a:gd name="connsiteX53" fmla="*/ 3546377 w 3792536"/>
                  <a:gd name="connsiteY53" fmla="*/ 1962562 h 3161776"/>
                  <a:gd name="connsiteX54" fmla="*/ 3699446 w 3792536"/>
                  <a:gd name="connsiteY54" fmla="*/ 1962562 h 3161776"/>
                  <a:gd name="connsiteX55" fmla="*/ 3699446 w 3792536"/>
                  <a:gd name="connsiteY55" fmla="*/ 1207935 h 3161776"/>
                  <a:gd name="connsiteX56" fmla="*/ 2853495 w 3792536"/>
                  <a:gd name="connsiteY56" fmla="*/ 1207935 h 3161776"/>
                  <a:gd name="connsiteX57" fmla="*/ 2853495 w 3792536"/>
                  <a:gd name="connsiteY57" fmla="*/ 1962562 h 3161776"/>
                  <a:gd name="connsiteX58" fmla="*/ 3006564 w 3792536"/>
                  <a:gd name="connsiteY58" fmla="*/ 1962562 h 3161776"/>
                  <a:gd name="connsiteX59" fmla="*/ 3006564 w 3792536"/>
                  <a:gd name="connsiteY59" fmla="*/ 1207935 h 3161776"/>
                  <a:gd name="connsiteX60" fmla="*/ 2160611 w 3792536"/>
                  <a:gd name="connsiteY60" fmla="*/ 1207935 h 3161776"/>
                  <a:gd name="connsiteX61" fmla="*/ 2160611 w 3792536"/>
                  <a:gd name="connsiteY61" fmla="*/ 1962562 h 3161776"/>
                  <a:gd name="connsiteX62" fmla="*/ 2313680 w 3792536"/>
                  <a:gd name="connsiteY62" fmla="*/ 1962562 h 3161776"/>
                  <a:gd name="connsiteX63" fmla="*/ 2313680 w 3792536"/>
                  <a:gd name="connsiteY63" fmla="*/ 1207935 h 3161776"/>
                  <a:gd name="connsiteX64" fmla="*/ 1385769 w 3792536"/>
                  <a:gd name="connsiteY64" fmla="*/ 1128700 h 3161776"/>
                  <a:gd name="connsiteX65" fmla="*/ 1713887 w 3792536"/>
                  <a:gd name="connsiteY65" fmla="*/ 1128700 h 3161776"/>
                  <a:gd name="connsiteX66" fmla="*/ 1713887 w 3792536"/>
                  <a:gd name="connsiteY66" fmla="*/ 2041799 h 3161776"/>
                  <a:gd name="connsiteX67" fmla="*/ 1385769 w 3792536"/>
                  <a:gd name="connsiteY67" fmla="*/ 2041799 h 3161776"/>
                  <a:gd name="connsiteX68" fmla="*/ 692884 w 3792536"/>
                  <a:gd name="connsiteY68" fmla="*/ 1128700 h 3161776"/>
                  <a:gd name="connsiteX69" fmla="*/ 1021002 w 3792536"/>
                  <a:gd name="connsiteY69" fmla="*/ 1128700 h 3161776"/>
                  <a:gd name="connsiteX70" fmla="*/ 1021002 w 3792536"/>
                  <a:gd name="connsiteY70" fmla="*/ 2041799 h 3161776"/>
                  <a:gd name="connsiteX71" fmla="*/ 692884 w 3792536"/>
                  <a:gd name="connsiteY71" fmla="*/ 2041799 h 3161776"/>
                  <a:gd name="connsiteX72" fmla="*/ 0 w 3792536"/>
                  <a:gd name="connsiteY72" fmla="*/ 1128700 h 3161776"/>
                  <a:gd name="connsiteX73" fmla="*/ 328118 w 3792536"/>
                  <a:gd name="connsiteY73" fmla="*/ 1128700 h 3161776"/>
                  <a:gd name="connsiteX74" fmla="*/ 328118 w 3792536"/>
                  <a:gd name="connsiteY74" fmla="*/ 2041799 h 3161776"/>
                  <a:gd name="connsiteX75" fmla="*/ 0 w 3792536"/>
                  <a:gd name="connsiteY75" fmla="*/ 2041799 h 3161776"/>
                  <a:gd name="connsiteX76" fmla="*/ 3464418 w 3792536"/>
                  <a:gd name="connsiteY76" fmla="*/ 1128699 h 3161776"/>
                  <a:gd name="connsiteX77" fmla="*/ 3792536 w 3792536"/>
                  <a:gd name="connsiteY77" fmla="*/ 1128699 h 3161776"/>
                  <a:gd name="connsiteX78" fmla="*/ 3792536 w 3792536"/>
                  <a:gd name="connsiteY78" fmla="*/ 2041798 h 3161776"/>
                  <a:gd name="connsiteX79" fmla="*/ 3464418 w 3792536"/>
                  <a:gd name="connsiteY79" fmla="*/ 2041798 h 3161776"/>
                  <a:gd name="connsiteX80" fmla="*/ 2771536 w 3792536"/>
                  <a:gd name="connsiteY80" fmla="*/ 1128699 h 3161776"/>
                  <a:gd name="connsiteX81" fmla="*/ 3099654 w 3792536"/>
                  <a:gd name="connsiteY81" fmla="*/ 1128699 h 3161776"/>
                  <a:gd name="connsiteX82" fmla="*/ 3099654 w 3792536"/>
                  <a:gd name="connsiteY82" fmla="*/ 2041798 h 3161776"/>
                  <a:gd name="connsiteX83" fmla="*/ 2771536 w 3792536"/>
                  <a:gd name="connsiteY83" fmla="*/ 2041798 h 3161776"/>
                  <a:gd name="connsiteX84" fmla="*/ 2078652 w 3792536"/>
                  <a:gd name="connsiteY84" fmla="*/ 1128699 h 3161776"/>
                  <a:gd name="connsiteX85" fmla="*/ 2406770 w 3792536"/>
                  <a:gd name="connsiteY85" fmla="*/ 1128699 h 3161776"/>
                  <a:gd name="connsiteX86" fmla="*/ 2406770 w 3792536"/>
                  <a:gd name="connsiteY86" fmla="*/ 2041798 h 3161776"/>
                  <a:gd name="connsiteX87" fmla="*/ 2078652 w 3792536"/>
                  <a:gd name="connsiteY87" fmla="*/ 2041798 h 3161776"/>
                  <a:gd name="connsiteX88" fmla="*/ 81959 w 3792536"/>
                  <a:gd name="connsiteY88" fmla="*/ 91274 h 3161776"/>
                  <a:gd name="connsiteX89" fmla="*/ 81959 w 3792536"/>
                  <a:gd name="connsiteY89" fmla="*/ 845901 h 3161776"/>
                  <a:gd name="connsiteX90" fmla="*/ 235028 w 3792536"/>
                  <a:gd name="connsiteY90" fmla="*/ 845901 h 3161776"/>
                  <a:gd name="connsiteX91" fmla="*/ 235028 w 3792536"/>
                  <a:gd name="connsiteY91" fmla="*/ 91274 h 3161776"/>
                  <a:gd name="connsiteX92" fmla="*/ 3546377 w 3792536"/>
                  <a:gd name="connsiteY92" fmla="*/ 91273 h 3161776"/>
                  <a:gd name="connsiteX93" fmla="*/ 3546377 w 3792536"/>
                  <a:gd name="connsiteY93" fmla="*/ 845900 h 3161776"/>
                  <a:gd name="connsiteX94" fmla="*/ 3699446 w 3792536"/>
                  <a:gd name="connsiteY94" fmla="*/ 845900 h 3161776"/>
                  <a:gd name="connsiteX95" fmla="*/ 3699446 w 3792536"/>
                  <a:gd name="connsiteY95" fmla="*/ 91273 h 3161776"/>
                  <a:gd name="connsiteX96" fmla="*/ 2850711 w 3792536"/>
                  <a:gd name="connsiteY96" fmla="*/ 91273 h 3161776"/>
                  <a:gd name="connsiteX97" fmla="*/ 2850711 w 3792536"/>
                  <a:gd name="connsiteY97" fmla="*/ 845900 h 3161776"/>
                  <a:gd name="connsiteX98" fmla="*/ 3003780 w 3792536"/>
                  <a:gd name="connsiteY98" fmla="*/ 845900 h 3161776"/>
                  <a:gd name="connsiteX99" fmla="*/ 3003780 w 3792536"/>
                  <a:gd name="connsiteY99" fmla="*/ 91273 h 3161776"/>
                  <a:gd name="connsiteX100" fmla="*/ 2155045 w 3792536"/>
                  <a:gd name="connsiteY100" fmla="*/ 91273 h 3161776"/>
                  <a:gd name="connsiteX101" fmla="*/ 2155045 w 3792536"/>
                  <a:gd name="connsiteY101" fmla="*/ 845900 h 3161776"/>
                  <a:gd name="connsiteX102" fmla="*/ 2308114 w 3792536"/>
                  <a:gd name="connsiteY102" fmla="*/ 845900 h 3161776"/>
                  <a:gd name="connsiteX103" fmla="*/ 2308114 w 3792536"/>
                  <a:gd name="connsiteY103" fmla="*/ 91273 h 3161776"/>
                  <a:gd name="connsiteX104" fmla="*/ 773914 w 3792536"/>
                  <a:gd name="connsiteY104" fmla="*/ 81325 h 3161776"/>
                  <a:gd name="connsiteX105" fmla="*/ 773914 w 3792536"/>
                  <a:gd name="connsiteY105" fmla="*/ 855850 h 3161776"/>
                  <a:gd name="connsiteX106" fmla="*/ 920493 w 3792536"/>
                  <a:gd name="connsiteY106" fmla="*/ 855850 h 3161776"/>
                  <a:gd name="connsiteX107" fmla="*/ 920493 w 3792536"/>
                  <a:gd name="connsiteY107" fmla="*/ 81325 h 3161776"/>
                  <a:gd name="connsiteX108" fmla="*/ 1377421 w 3792536"/>
                  <a:gd name="connsiteY108" fmla="*/ 12038 h 3161776"/>
                  <a:gd name="connsiteX109" fmla="*/ 1705539 w 3792536"/>
                  <a:gd name="connsiteY109" fmla="*/ 12038 h 3161776"/>
                  <a:gd name="connsiteX110" fmla="*/ 1705539 w 3792536"/>
                  <a:gd name="connsiteY110" fmla="*/ 925137 h 3161776"/>
                  <a:gd name="connsiteX111" fmla="*/ 1377421 w 3792536"/>
                  <a:gd name="connsiteY111" fmla="*/ 925137 h 3161776"/>
                  <a:gd name="connsiteX112" fmla="*/ 0 w 3792536"/>
                  <a:gd name="connsiteY112" fmla="*/ 12038 h 3161776"/>
                  <a:gd name="connsiteX113" fmla="*/ 328118 w 3792536"/>
                  <a:gd name="connsiteY113" fmla="*/ 12038 h 3161776"/>
                  <a:gd name="connsiteX114" fmla="*/ 328118 w 3792536"/>
                  <a:gd name="connsiteY114" fmla="*/ 925137 h 3161776"/>
                  <a:gd name="connsiteX115" fmla="*/ 0 w 3792536"/>
                  <a:gd name="connsiteY115" fmla="*/ 925137 h 3161776"/>
                  <a:gd name="connsiteX116" fmla="*/ 3464418 w 3792536"/>
                  <a:gd name="connsiteY116" fmla="*/ 12037 h 3161776"/>
                  <a:gd name="connsiteX117" fmla="*/ 3792536 w 3792536"/>
                  <a:gd name="connsiteY117" fmla="*/ 12037 h 3161776"/>
                  <a:gd name="connsiteX118" fmla="*/ 3792536 w 3792536"/>
                  <a:gd name="connsiteY118" fmla="*/ 925136 h 3161776"/>
                  <a:gd name="connsiteX119" fmla="*/ 3464418 w 3792536"/>
                  <a:gd name="connsiteY119" fmla="*/ 925136 h 3161776"/>
                  <a:gd name="connsiteX120" fmla="*/ 2768752 w 3792536"/>
                  <a:gd name="connsiteY120" fmla="*/ 12037 h 3161776"/>
                  <a:gd name="connsiteX121" fmla="*/ 3096870 w 3792536"/>
                  <a:gd name="connsiteY121" fmla="*/ 12037 h 3161776"/>
                  <a:gd name="connsiteX122" fmla="*/ 3096870 w 3792536"/>
                  <a:gd name="connsiteY122" fmla="*/ 925136 h 3161776"/>
                  <a:gd name="connsiteX123" fmla="*/ 2768752 w 3792536"/>
                  <a:gd name="connsiteY123" fmla="*/ 925136 h 3161776"/>
                  <a:gd name="connsiteX124" fmla="*/ 2073086 w 3792536"/>
                  <a:gd name="connsiteY124" fmla="*/ 12037 h 3161776"/>
                  <a:gd name="connsiteX125" fmla="*/ 2401204 w 3792536"/>
                  <a:gd name="connsiteY125" fmla="*/ 12037 h 3161776"/>
                  <a:gd name="connsiteX126" fmla="*/ 2401204 w 3792536"/>
                  <a:gd name="connsiteY126" fmla="*/ 925136 h 3161776"/>
                  <a:gd name="connsiteX127" fmla="*/ 2073086 w 3792536"/>
                  <a:gd name="connsiteY127" fmla="*/ 925136 h 3161776"/>
                  <a:gd name="connsiteX128" fmla="*/ 695666 w 3792536"/>
                  <a:gd name="connsiteY128" fmla="*/ 0 h 3161776"/>
                  <a:gd name="connsiteX129" fmla="*/ 1009872 w 3792536"/>
                  <a:gd name="connsiteY129" fmla="*/ 0 h 3161776"/>
                  <a:gd name="connsiteX130" fmla="*/ 1009872 w 3792536"/>
                  <a:gd name="connsiteY130" fmla="*/ 937175 h 3161776"/>
                  <a:gd name="connsiteX131" fmla="*/ 695666 w 3792536"/>
                  <a:gd name="connsiteY131" fmla="*/ 937175 h 316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792536" h="3161776">
                    <a:moveTo>
                      <a:pt x="774843" y="2327913"/>
                    </a:moveTo>
                    <a:lnTo>
                      <a:pt x="774843" y="3082540"/>
                    </a:lnTo>
                    <a:lnTo>
                      <a:pt x="927912" y="3082540"/>
                    </a:lnTo>
                    <a:lnTo>
                      <a:pt x="927912" y="2327913"/>
                    </a:lnTo>
                    <a:close/>
                    <a:moveTo>
                      <a:pt x="81959" y="2327913"/>
                    </a:moveTo>
                    <a:lnTo>
                      <a:pt x="81959" y="3082540"/>
                    </a:lnTo>
                    <a:lnTo>
                      <a:pt x="235028" y="3082540"/>
                    </a:lnTo>
                    <a:lnTo>
                      <a:pt x="235028" y="2327913"/>
                    </a:lnTo>
                    <a:close/>
                    <a:moveTo>
                      <a:pt x="3546377" y="2327912"/>
                    </a:moveTo>
                    <a:lnTo>
                      <a:pt x="3546377" y="3082539"/>
                    </a:lnTo>
                    <a:lnTo>
                      <a:pt x="3699446" y="3082539"/>
                    </a:lnTo>
                    <a:lnTo>
                      <a:pt x="3699446" y="2327912"/>
                    </a:lnTo>
                    <a:close/>
                    <a:moveTo>
                      <a:pt x="2853495" y="2327912"/>
                    </a:moveTo>
                    <a:lnTo>
                      <a:pt x="2853495" y="3082539"/>
                    </a:lnTo>
                    <a:lnTo>
                      <a:pt x="3006564" y="3082539"/>
                    </a:lnTo>
                    <a:lnTo>
                      <a:pt x="3006564" y="2327912"/>
                    </a:lnTo>
                    <a:close/>
                    <a:moveTo>
                      <a:pt x="2160611" y="2327912"/>
                    </a:moveTo>
                    <a:lnTo>
                      <a:pt x="2160611" y="3082539"/>
                    </a:lnTo>
                    <a:lnTo>
                      <a:pt x="2313680" y="3082539"/>
                    </a:lnTo>
                    <a:lnTo>
                      <a:pt x="2313680" y="2327912"/>
                    </a:lnTo>
                    <a:close/>
                    <a:moveTo>
                      <a:pt x="1385769" y="2248677"/>
                    </a:moveTo>
                    <a:lnTo>
                      <a:pt x="1713887" y="2248677"/>
                    </a:lnTo>
                    <a:lnTo>
                      <a:pt x="1713887" y="3161776"/>
                    </a:lnTo>
                    <a:lnTo>
                      <a:pt x="1385769" y="3161776"/>
                    </a:lnTo>
                    <a:close/>
                    <a:moveTo>
                      <a:pt x="692884" y="2248677"/>
                    </a:moveTo>
                    <a:lnTo>
                      <a:pt x="1021002" y="2248677"/>
                    </a:lnTo>
                    <a:lnTo>
                      <a:pt x="1021002" y="3161776"/>
                    </a:lnTo>
                    <a:lnTo>
                      <a:pt x="692884" y="3161776"/>
                    </a:lnTo>
                    <a:close/>
                    <a:moveTo>
                      <a:pt x="0" y="2248677"/>
                    </a:moveTo>
                    <a:lnTo>
                      <a:pt x="328118" y="2248677"/>
                    </a:lnTo>
                    <a:lnTo>
                      <a:pt x="328118" y="3161776"/>
                    </a:lnTo>
                    <a:lnTo>
                      <a:pt x="0" y="3161776"/>
                    </a:lnTo>
                    <a:close/>
                    <a:moveTo>
                      <a:pt x="3464418" y="2248676"/>
                    </a:moveTo>
                    <a:lnTo>
                      <a:pt x="3792536" y="2248676"/>
                    </a:lnTo>
                    <a:lnTo>
                      <a:pt x="3792536" y="3161775"/>
                    </a:lnTo>
                    <a:lnTo>
                      <a:pt x="3464418" y="3161775"/>
                    </a:lnTo>
                    <a:close/>
                    <a:moveTo>
                      <a:pt x="2771536" y="2248676"/>
                    </a:moveTo>
                    <a:lnTo>
                      <a:pt x="3099654" y="2248676"/>
                    </a:lnTo>
                    <a:lnTo>
                      <a:pt x="3099654" y="3161775"/>
                    </a:lnTo>
                    <a:lnTo>
                      <a:pt x="2771536" y="3161775"/>
                    </a:lnTo>
                    <a:close/>
                    <a:moveTo>
                      <a:pt x="2078652" y="2248676"/>
                    </a:moveTo>
                    <a:lnTo>
                      <a:pt x="2406770" y="2248676"/>
                    </a:lnTo>
                    <a:lnTo>
                      <a:pt x="2406770" y="3161775"/>
                    </a:lnTo>
                    <a:lnTo>
                      <a:pt x="2078652" y="3161775"/>
                    </a:lnTo>
                    <a:close/>
                    <a:moveTo>
                      <a:pt x="774843" y="1207936"/>
                    </a:moveTo>
                    <a:lnTo>
                      <a:pt x="774843" y="1962563"/>
                    </a:lnTo>
                    <a:lnTo>
                      <a:pt x="927912" y="1962563"/>
                    </a:lnTo>
                    <a:lnTo>
                      <a:pt x="927912" y="1207936"/>
                    </a:lnTo>
                    <a:close/>
                    <a:moveTo>
                      <a:pt x="81959" y="1207936"/>
                    </a:moveTo>
                    <a:lnTo>
                      <a:pt x="81959" y="1962563"/>
                    </a:lnTo>
                    <a:lnTo>
                      <a:pt x="235028" y="1962563"/>
                    </a:lnTo>
                    <a:lnTo>
                      <a:pt x="235028" y="1207936"/>
                    </a:lnTo>
                    <a:close/>
                    <a:moveTo>
                      <a:pt x="3546377" y="1207935"/>
                    </a:moveTo>
                    <a:lnTo>
                      <a:pt x="3546377" y="1962562"/>
                    </a:lnTo>
                    <a:lnTo>
                      <a:pt x="3699446" y="1962562"/>
                    </a:lnTo>
                    <a:lnTo>
                      <a:pt x="3699446" y="1207935"/>
                    </a:lnTo>
                    <a:close/>
                    <a:moveTo>
                      <a:pt x="2853495" y="1207935"/>
                    </a:moveTo>
                    <a:lnTo>
                      <a:pt x="2853495" y="1962562"/>
                    </a:lnTo>
                    <a:lnTo>
                      <a:pt x="3006564" y="1962562"/>
                    </a:lnTo>
                    <a:lnTo>
                      <a:pt x="3006564" y="1207935"/>
                    </a:lnTo>
                    <a:close/>
                    <a:moveTo>
                      <a:pt x="2160611" y="1207935"/>
                    </a:moveTo>
                    <a:lnTo>
                      <a:pt x="2160611" y="1962562"/>
                    </a:lnTo>
                    <a:lnTo>
                      <a:pt x="2313680" y="1962562"/>
                    </a:lnTo>
                    <a:lnTo>
                      <a:pt x="2313680" y="1207935"/>
                    </a:lnTo>
                    <a:close/>
                    <a:moveTo>
                      <a:pt x="1385769" y="1128700"/>
                    </a:moveTo>
                    <a:lnTo>
                      <a:pt x="1713887" y="1128700"/>
                    </a:lnTo>
                    <a:lnTo>
                      <a:pt x="1713887" y="2041799"/>
                    </a:lnTo>
                    <a:lnTo>
                      <a:pt x="1385769" y="2041799"/>
                    </a:lnTo>
                    <a:close/>
                    <a:moveTo>
                      <a:pt x="692884" y="1128700"/>
                    </a:moveTo>
                    <a:lnTo>
                      <a:pt x="1021002" y="1128700"/>
                    </a:lnTo>
                    <a:lnTo>
                      <a:pt x="1021002" y="2041799"/>
                    </a:lnTo>
                    <a:lnTo>
                      <a:pt x="692884" y="2041799"/>
                    </a:lnTo>
                    <a:close/>
                    <a:moveTo>
                      <a:pt x="0" y="1128700"/>
                    </a:moveTo>
                    <a:lnTo>
                      <a:pt x="328118" y="1128700"/>
                    </a:lnTo>
                    <a:lnTo>
                      <a:pt x="328118" y="2041799"/>
                    </a:lnTo>
                    <a:lnTo>
                      <a:pt x="0" y="2041799"/>
                    </a:lnTo>
                    <a:close/>
                    <a:moveTo>
                      <a:pt x="3464418" y="1128699"/>
                    </a:moveTo>
                    <a:lnTo>
                      <a:pt x="3792536" y="1128699"/>
                    </a:lnTo>
                    <a:lnTo>
                      <a:pt x="3792536" y="2041798"/>
                    </a:lnTo>
                    <a:lnTo>
                      <a:pt x="3464418" y="2041798"/>
                    </a:lnTo>
                    <a:close/>
                    <a:moveTo>
                      <a:pt x="2771536" y="1128699"/>
                    </a:moveTo>
                    <a:lnTo>
                      <a:pt x="3099654" y="1128699"/>
                    </a:lnTo>
                    <a:lnTo>
                      <a:pt x="3099654" y="2041798"/>
                    </a:lnTo>
                    <a:lnTo>
                      <a:pt x="2771536" y="2041798"/>
                    </a:lnTo>
                    <a:close/>
                    <a:moveTo>
                      <a:pt x="2078652" y="1128699"/>
                    </a:moveTo>
                    <a:lnTo>
                      <a:pt x="2406770" y="1128699"/>
                    </a:lnTo>
                    <a:lnTo>
                      <a:pt x="2406770" y="2041798"/>
                    </a:lnTo>
                    <a:lnTo>
                      <a:pt x="2078652" y="2041798"/>
                    </a:lnTo>
                    <a:close/>
                    <a:moveTo>
                      <a:pt x="81959" y="91274"/>
                    </a:moveTo>
                    <a:lnTo>
                      <a:pt x="81959" y="845901"/>
                    </a:lnTo>
                    <a:lnTo>
                      <a:pt x="235028" y="845901"/>
                    </a:lnTo>
                    <a:lnTo>
                      <a:pt x="235028" y="91274"/>
                    </a:lnTo>
                    <a:close/>
                    <a:moveTo>
                      <a:pt x="3546377" y="91273"/>
                    </a:moveTo>
                    <a:lnTo>
                      <a:pt x="3546377" y="845900"/>
                    </a:lnTo>
                    <a:lnTo>
                      <a:pt x="3699446" y="845900"/>
                    </a:lnTo>
                    <a:lnTo>
                      <a:pt x="3699446" y="91273"/>
                    </a:lnTo>
                    <a:close/>
                    <a:moveTo>
                      <a:pt x="2850711" y="91273"/>
                    </a:moveTo>
                    <a:lnTo>
                      <a:pt x="2850711" y="845900"/>
                    </a:lnTo>
                    <a:lnTo>
                      <a:pt x="3003780" y="845900"/>
                    </a:lnTo>
                    <a:lnTo>
                      <a:pt x="3003780" y="91273"/>
                    </a:lnTo>
                    <a:close/>
                    <a:moveTo>
                      <a:pt x="2155045" y="91273"/>
                    </a:moveTo>
                    <a:lnTo>
                      <a:pt x="2155045" y="845900"/>
                    </a:lnTo>
                    <a:lnTo>
                      <a:pt x="2308114" y="845900"/>
                    </a:lnTo>
                    <a:lnTo>
                      <a:pt x="2308114" y="91273"/>
                    </a:lnTo>
                    <a:close/>
                    <a:moveTo>
                      <a:pt x="773914" y="81325"/>
                    </a:moveTo>
                    <a:lnTo>
                      <a:pt x="773914" y="855850"/>
                    </a:lnTo>
                    <a:lnTo>
                      <a:pt x="920493" y="855850"/>
                    </a:lnTo>
                    <a:lnTo>
                      <a:pt x="920493" y="81325"/>
                    </a:lnTo>
                    <a:close/>
                    <a:moveTo>
                      <a:pt x="1377421" y="12038"/>
                    </a:moveTo>
                    <a:lnTo>
                      <a:pt x="1705539" y="12038"/>
                    </a:lnTo>
                    <a:lnTo>
                      <a:pt x="1705539" y="925137"/>
                    </a:lnTo>
                    <a:lnTo>
                      <a:pt x="1377421" y="925137"/>
                    </a:lnTo>
                    <a:close/>
                    <a:moveTo>
                      <a:pt x="0" y="12038"/>
                    </a:moveTo>
                    <a:lnTo>
                      <a:pt x="328118" y="12038"/>
                    </a:lnTo>
                    <a:lnTo>
                      <a:pt x="328118" y="925137"/>
                    </a:lnTo>
                    <a:lnTo>
                      <a:pt x="0" y="925137"/>
                    </a:lnTo>
                    <a:close/>
                    <a:moveTo>
                      <a:pt x="3464418" y="12037"/>
                    </a:moveTo>
                    <a:lnTo>
                      <a:pt x="3792536" y="12037"/>
                    </a:lnTo>
                    <a:lnTo>
                      <a:pt x="3792536" y="925136"/>
                    </a:lnTo>
                    <a:lnTo>
                      <a:pt x="3464418" y="925136"/>
                    </a:lnTo>
                    <a:close/>
                    <a:moveTo>
                      <a:pt x="2768752" y="12037"/>
                    </a:moveTo>
                    <a:lnTo>
                      <a:pt x="3096870" y="12037"/>
                    </a:lnTo>
                    <a:lnTo>
                      <a:pt x="3096870" y="925136"/>
                    </a:lnTo>
                    <a:lnTo>
                      <a:pt x="2768752" y="925136"/>
                    </a:lnTo>
                    <a:close/>
                    <a:moveTo>
                      <a:pt x="2073086" y="12037"/>
                    </a:moveTo>
                    <a:lnTo>
                      <a:pt x="2401204" y="12037"/>
                    </a:lnTo>
                    <a:lnTo>
                      <a:pt x="2401204" y="925136"/>
                    </a:lnTo>
                    <a:lnTo>
                      <a:pt x="2073086" y="925136"/>
                    </a:lnTo>
                    <a:close/>
                    <a:moveTo>
                      <a:pt x="695666" y="0"/>
                    </a:moveTo>
                    <a:lnTo>
                      <a:pt x="1009872" y="0"/>
                    </a:lnTo>
                    <a:lnTo>
                      <a:pt x="1009872" y="937175"/>
                    </a:lnTo>
                    <a:lnTo>
                      <a:pt x="695666" y="937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chemeClr val="accent5"/>
                  </a:solidFill>
                  <a:effectLst/>
                  <a:uLnTx/>
                  <a:uFillTx/>
                </a:endParaRPr>
              </a:p>
            </p:txBody>
          </p:sp>
        </p:grpSp>
        <p:grpSp>
          <p:nvGrpSpPr>
            <p:cNvPr id="97" name="Group 96"/>
            <p:cNvGrpSpPr/>
            <p:nvPr/>
          </p:nvGrpSpPr>
          <p:grpSpPr>
            <a:xfrm>
              <a:off x="6837177" y="4926289"/>
              <a:ext cx="1027602" cy="1009262"/>
              <a:chOff x="1186145" y="3169443"/>
              <a:chExt cx="801709" cy="787400"/>
            </a:xfrm>
          </p:grpSpPr>
          <p:grpSp>
            <p:nvGrpSpPr>
              <p:cNvPr id="98" name="Group 97"/>
              <p:cNvGrpSpPr/>
              <p:nvPr/>
            </p:nvGrpSpPr>
            <p:grpSpPr>
              <a:xfrm>
                <a:off x="1186145" y="3169443"/>
                <a:ext cx="801709" cy="787400"/>
                <a:chOff x="1186145" y="3169443"/>
                <a:chExt cx="801709" cy="787400"/>
              </a:xfrm>
            </p:grpSpPr>
            <p:sp>
              <p:nvSpPr>
                <p:cNvPr id="106" name="Rectangle 105"/>
                <p:cNvSpPr/>
                <p:nvPr/>
              </p:nvSpPr>
              <p:spPr>
                <a:xfrm>
                  <a:off x="1186145" y="3169443"/>
                  <a:ext cx="801708" cy="78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07" name="TextBox 106"/>
                <p:cNvSpPr txBox="1"/>
                <p:nvPr/>
              </p:nvSpPr>
              <p:spPr>
                <a:xfrm>
                  <a:off x="1200454" y="3197897"/>
                  <a:ext cx="787400" cy="304699"/>
                </a:xfrm>
                <a:prstGeom prst="rect">
                  <a:avLst/>
                </a:prstGeom>
                <a:noFill/>
              </p:spPr>
              <p:txBody>
                <a:bodyPr wrap="square"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ROW LEVEL SECURITY</a:t>
                  </a:r>
                </a:p>
              </p:txBody>
            </p:sp>
          </p:grpSp>
          <p:grpSp>
            <p:nvGrpSpPr>
              <p:cNvPr id="99" name="Group 98"/>
              <p:cNvGrpSpPr/>
              <p:nvPr/>
            </p:nvGrpSpPr>
            <p:grpSpPr>
              <a:xfrm>
                <a:off x="1352346" y="3595094"/>
                <a:ext cx="483615" cy="253708"/>
                <a:chOff x="6714325" y="3828004"/>
                <a:chExt cx="905129" cy="474837"/>
              </a:xfrm>
            </p:grpSpPr>
            <p:sp>
              <p:nvSpPr>
                <p:cNvPr id="100" name="Freeform 272"/>
                <p:cNvSpPr>
                  <a:spLocks/>
                </p:cNvSpPr>
                <p:nvPr/>
              </p:nvSpPr>
              <p:spPr bwMode="auto">
                <a:xfrm>
                  <a:off x="6714325" y="3833770"/>
                  <a:ext cx="288002" cy="4671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1" name="Group 100"/>
                <p:cNvGrpSpPr/>
                <p:nvPr/>
              </p:nvGrpSpPr>
              <p:grpSpPr>
                <a:xfrm>
                  <a:off x="7057307" y="3828004"/>
                  <a:ext cx="562147" cy="474837"/>
                  <a:chOff x="7057307" y="3745608"/>
                  <a:chExt cx="562147" cy="557234"/>
                </a:xfrm>
              </p:grpSpPr>
              <p:sp>
                <p:nvSpPr>
                  <p:cNvPr id="102" name="Rectangle 101"/>
                  <p:cNvSpPr/>
                  <p:nvPr/>
                </p:nvSpPr>
                <p:spPr bwMode="auto">
                  <a:xfrm>
                    <a:off x="7057307" y="4206685"/>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Rectangle 102"/>
                  <p:cNvSpPr/>
                  <p:nvPr/>
                </p:nvSpPr>
                <p:spPr bwMode="auto">
                  <a:xfrm>
                    <a:off x="7057307" y="4052992"/>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4" name="Rectangle 103"/>
                  <p:cNvSpPr/>
                  <p:nvPr/>
                </p:nvSpPr>
                <p:spPr bwMode="auto">
                  <a:xfrm>
                    <a:off x="7057307" y="3899300"/>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5" name="Rectangle 104"/>
                  <p:cNvSpPr/>
                  <p:nvPr/>
                </p:nvSpPr>
                <p:spPr bwMode="auto">
                  <a:xfrm>
                    <a:off x="7057307" y="3745608"/>
                    <a:ext cx="562147" cy="961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108" name="Group 107"/>
            <p:cNvGrpSpPr/>
            <p:nvPr/>
          </p:nvGrpSpPr>
          <p:grpSpPr>
            <a:xfrm>
              <a:off x="8034196" y="3810597"/>
              <a:ext cx="985304" cy="1018404"/>
              <a:chOff x="1708765" y="3591008"/>
              <a:chExt cx="787402" cy="813853"/>
            </a:xfrm>
          </p:grpSpPr>
          <p:grpSp>
            <p:nvGrpSpPr>
              <p:cNvPr id="109" name="Group 108"/>
              <p:cNvGrpSpPr/>
              <p:nvPr/>
            </p:nvGrpSpPr>
            <p:grpSpPr>
              <a:xfrm>
                <a:off x="1708765" y="3591008"/>
                <a:ext cx="787402" cy="813853"/>
                <a:chOff x="1208479" y="2258694"/>
                <a:chExt cx="787402" cy="813853"/>
              </a:xfrm>
            </p:grpSpPr>
            <p:sp>
              <p:nvSpPr>
                <p:cNvPr id="114" name="Rectangle 113"/>
                <p:cNvSpPr/>
                <p:nvPr/>
              </p:nvSpPr>
              <p:spPr>
                <a:xfrm>
                  <a:off x="1208479" y="2258694"/>
                  <a:ext cx="787400" cy="813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endParaRPr>
                </a:p>
              </p:txBody>
            </p:sp>
            <p:sp>
              <p:nvSpPr>
                <p:cNvPr id="115" name="TextBox 114"/>
                <p:cNvSpPr txBox="1"/>
                <p:nvPr/>
              </p:nvSpPr>
              <p:spPr>
                <a:xfrm>
                  <a:off x="1208480" y="2260735"/>
                  <a:ext cx="787401" cy="442725"/>
                </a:xfrm>
                <a:prstGeom prst="rect">
                  <a:avLst/>
                </a:prstGeom>
                <a:noFill/>
              </p:spPr>
              <p:txBody>
                <a:bodyPr wrap="square" lIns="0" rIns="0" bIns="9144" rtlCol="0">
                  <a:spAutoFit/>
                </a:bodyPr>
                <a:lstStyle/>
                <a:p>
                  <a:pPr marL="0" marR="0" lvl="0" indent="0" algn="ctr" defTabSz="950042" eaLnBrk="1" fontAlgn="auto" latinLnBrk="0" hangingPunct="1">
                    <a:lnSpc>
                      <a:spcPct val="90000"/>
                    </a:lnSpc>
                    <a:spcBef>
                      <a:spcPts val="0"/>
                    </a:spcBef>
                    <a:spcAft>
                      <a:spcPts val="612"/>
                    </a:spcAft>
                    <a:buClrTx/>
                    <a:buSzTx/>
                    <a:buFontTx/>
                    <a:buNone/>
                    <a:tabLst/>
                    <a:defRPr/>
                  </a:pPr>
                  <a:r>
                    <a:rPr kumimoji="0" lang="en-US" sz="1200" b="1"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DYNAMIC DATA MASKING</a:t>
                  </a:r>
                </a:p>
              </p:txBody>
            </p:sp>
          </p:grpSp>
          <p:grpSp>
            <p:nvGrpSpPr>
              <p:cNvPr id="110" name="Group 109"/>
              <p:cNvGrpSpPr/>
              <p:nvPr/>
            </p:nvGrpSpPr>
            <p:grpSpPr>
              <a:xfrm>
                <a:off x="1950118" y="4051701"/>
                <a:ext cx="304694" cy="291447"/>
                <a:chOff x="715568" y="-967504"/>
                <a:chExt cx="949325" cy="908051"/>
              </a:xfrm>
              <a:solidFill>
                <a:schemeClr val="bg1"/>
              </a:solidFill>
            </p:grpSpPr>
            <p:sp>
              <p:nvSpPr>
                <p:cNvPr id="111" name="Freeform 11"/>
                <p:cNvSpPr>
                  <a:spLocks noEditPoints="1"/>
                </p:cNvSpPr>
                <p:nvPr/>
              </p:nvSpPr>
              <p:spPr bwMode="auto">
                <a:xfrm>
                  <a:off x="715568" y="-967504"/>
                  <a:ext cx="949325" cy="908051"/>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Freeform 12"/>
                <p:cNvSpPr>
                  <a:spLocks/>
                </p:cNvSpPr>
                <p:nvPr/>
              </p:nvSpPr>
              <p:spPr bwMode="auto">
                <a:xfrm>
                  <a:off x="798115" y="-948462"/>
                  <a:ext cx="388939" cy="431800"/>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Freeform 13"/>
                <p:cNvSpPr>
                  <a:spLocks/>
                </p:cNvSpPr>
                <p:nvPr/>
              </p:nvSpPr>
              <p:spPr bwMode="auto">
                <a:xfrm>
                  <a:off x="1187054" y="-516664"/>
                  <a:ext cx="357188" cy="431800"/>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12" name="Group 11"/>
          <p:cNvGrpSpPr/>
          <p:nvPr/>
        </p:nvGrpSpPr>
        <p:grpSpPr>
          <a:xfrm>
            <a:off x="908575" y="4100014"/>
            <a:ext cx="1508092" cy="1042158"/>
            <a:chOff x="4037080" y="5534913"/>
            <a:chExt cx="1508092" cy="1042158"/>
          </a:xfrm>
        </p:grpSpPr>
        <p:grpSp>
          <p:nvGrpSpPr>
            <p:cNvPr id="116" name="Group 115"/>
            <p:cNvGrpSpPr/>
            <p:nvPr/>
          </p:nvGrpSpPr>
          <p:grpSpPr>
            <a:xfrm>
              <a:off x="4137077" y="5534913"/>
              <a:ext cx="1327115" cy="1042158"/>
              <a:chOff x="4577018" y="3272060"/>
              <a:chExt cx="1648921" cy="1294866"/>
            </a:xfrm>
          </p:grpSpPr>
          <p:grpSp>
            <p:nvGrpSpPr>
              <p:cNvPr id="117" name="Group 116"/>
              <p:cNvGrpSpPr/>
              <p:nvPr/>
            </p:nvGrpSpPr>
            <p:grpSpPr>
              <a:xfrm>
                <a:off x="4577018" y="3272060"/>
                <a:ext cx="1648921" cy="1294866"/>
                <a:chOff x="3184313" y="2967742"/>
                <a:chExt cx="927810" cy="694770"/>
              </a:xfrm>
              <a:solidFill>
                <a:srgbClr val="107C10"/>
              </a:solidFill>
            </p:grpSpPr>
            <p:grpSp>
              <p:nvGrpSpPr>
                <p:cNvPr id="137" name="Group 136"/>
                <p:cNvGrpSpPr/>
                <p:nvPr/>
              </p:nvGrpSpPr>
              <p:grpSpPr>
                <a:xfrm>
                  <a:off x="3184314" y="2967742"/>
                  <a:ext cx="927809" cy="694770"/>
                  <a:chOff x="2331433" y="3147790"/>
                  <a:chExt cx="927809" cy="694770"/>
                </a:xfrm>
                <a:grpFill/>
              </p:grpSpPr>
              <p:sp>
                <p:nvSpPr>
                  <p:cNvPr id="139" name="Rectangle 138"/>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4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38" name="Rectangle 137"/>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18" name="Group 117"/>
              <p:cNvGrpSpPr/>
              <p:nvPr/>
            </p:nvGrpSpPr>
            <p:grpSpPr>
              <a:xfrm>
                <a:off x="5025102" y="3603976"/>
                <a:ext cx="793776" cy="450951"/>
                <a:chOff x="3481278" y="3212859"/>
                <a:chExt cx="793776" cy="450951"/>
              </a:xfrm>
            </p:grpSpPr>
            <p:sp>
              <p:nvSpPr>
                <p:cNvPr id="119" name="Arrow: Pentagon 118"/>
                <p:cNvSpPr/>
                <p:nvPr/>
              </p:nvSpPr>
              <p:spPr bwMode="auto">
                <a:xfrm>
                  <a:off x="4092189" y="3327273"/>
                  <a:ext cx="182865"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0" name="Group 119"/>
                <p:cNvGrpSpPr/>
                <p:nvPr/>
              </p:nvGrpSpPr>
              <p:grpSpPr>
                <a:xfrm>
                  <a:off x="3481278" y="3212859"/>
                  <a:ext cx="684253" cy="450951"/>
                  <a:chOff x="684764" y="3415502"/>
                  <a:chExt cx="1066063" cy="702580"/>
                </a:xfrm>
              </p:grpSpPr>
              <p:grpSp>
                <p:nvGrpSpPr>
                  <p:cNvPr id="121" name="Group 120"/>
                  <p:cNvGrpSpPr>
                    <a:grpSpLocks noChangeAspect="1"/>
                  </p:cNvGrpSpPr>
                  <p:nvPr/>
                </p:nvGrpSpPr>
                <p:grpSpPr bwMode="auto">
                  <a:xfrm>
                    <a:off x="684764" y="3415502"/>
                    <a:ext cx="1066063" cy="702580"/>
                    <a:chOff x="-1331" y="3111"/>
                    <a:chExt cx="918" cy="605"/>
                  </a:xfrm>
                </p:grpSpPr>
                <p:sp>
                  <p:nvSpPr>
                    <p:cNvPr id="134"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Rectangle 6"/>
                    <p:cNvSpPr>
                      <a:spLocks noChangeArrowheads="1"/>
                    </p:cNvSpPr>
                    <p:nvPr/>
                  </p:nvSpPr>
                  <p:spPr bwMode="auto">
                    <a:xfrm>
                      <a:off x="-1331" y="3226"/>
                      <a:ext cx="915" cy="97"/>
                    </a:xfrm>
                    <a:prstGeom prst="rect">
                      <a:avLst/>
                    </a:prstGeom>
                    <a:solidFill>
                      <a:schemeClr val="tx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2" name="Group 121"/>
                  <p:cNvGrpSpPr/>
                  <p:nvPr/>
                </p:nvGrpSpPr>
                <p:grpSpPr>
                  <a:xfrm>
                    <a:off x="764549" y="3890671"/>
                    <a:ext cx="208129" cy="136465"/>
                    <a:chOff x="-1968651" y="1723586"/>
                    <a:chExt cx="433388" cy="284162"/>
                  </a:xfrm>
                </p:grpSpPr>
                <p:sp>
                  <p:nvSpPr>
                    <p:cNvPr id="123"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
          <p:nvSpPr>
            <p:cNvPr id="11" name="TextBox 10"/>
            <p:cNvSpPr txBox="1"/>
            <p:nvPr/>
          </p:nvSpPr>
          <p:spPr>
            <a:xfrm>
              <a:off x="4037080" y="6229928"/>
              <a:ext cx="1508092" cy="286232"/>
            </a:xfrm>
            <a:prstGeom prst="rect">
              <a:avLst/>
            </a:prstGeom>
            <a:noFill/>
          </p:spPr>
          <p:txBody>
            <a:bodyPr wrap="square" rtlCol="0">
              <a:spAutoFit/>
            </a:bodyPr>
            <a:lstStyle/>
            <a:p>
              <a:pPr lvl="0" algn="ctr">
                <a:lnSpc>
                  <a:spcPct val="90000"/>
                </a:lnSpc>
                <a:defRPr/>
              </a:pPr>
              <a:r>
                <a:rPr lang="en-US" sz="1400" b="1" kern="0" dirty="0" err="1">
                  <a:gradFill>
                    <a:gsLst>
                      <a:gs pos="1250">
                        <a:schemeClr val="accent1"/>
                      </a:gs>
                      <a:gs pos="100000">
                        <a:schemeClr val="accent1"/>
                      </a:gs>
                    </a:gsLst>
                    <a:lin ang="5400000" scaled="0"/>
                  </a:gradFill>
                </a:rPr>
                <a:t>MyExpenses</a:t>
              </a:r>
              <a:endParaRPr lang="en-US" sz="1400" b="1" kern="0" dirty="0">
                <a:gradFill>
                  <a:gsLst>
                    <a:gs pos="1250">
                      <a:schemeClr val="accent1"/>
                    </a:gs>
                    <a:gs pos="100000">
                      <a:schemeClr val="accent1"/>
                    </a:gs>
                  </a:gsLst>
                  <a:lin ang="5400000" scaled="0"/>
                </a:gradFill>
              </a:endParaRPr>
            </a:p>
          </p:txBody>
        </p:sp>
      </p:grpSp>
      <p:cxnSp>
        <p:nvCxnSpPr>
          <p:cNvPr id="141" name="Straight Connector 140"/>
          <p:cNvCxnSpPr/>
          <p:nvPr/>
        </p:nvCxnSpPr>
        <p:spPr>
          <a:xfrm flipH="1">
            <a:off x="2335687" y="4619214"/>
            <a:ext cx="567617"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0769919" y="2195158"/>
            <a:ext cx="581249" cy="369332"/>
          </a:xfrm>
          <a:prstGeom prst="rect">
            <a:avLst/>
          </a:prstGeom>
          <a:noFill/>
        </p:spPr>
        <p:txBody>
          <a:bodyPr wrap="none" lIns="0" rtlCol="0">
            <a:spAutoFit/>
          </a:bodyPr>
          <a:lstStyle/>
          <a:p>
            <a:pPr algn="ctr">
              <a:defRPr/>
            </a:pPr>
            <a:r>
              <a:rPr lang="es-ES" b="1" kern="0" dirty="0">
                <a:gradFill>
                  <a:gsLst>
                    <a:gs pos="1250">
                      <a:schemeClr val="tx1"/>
                    </a:gs>
                    <a:gs pos="100000">
                      <a:schemeClr val="tx1"/>
                    </a:gs>
                  </a:gsLst>
                  <a:lin ang="5400000" scaled="0"/>
                </a:gradFill>
              </a:rPr>
              <a:t>SSRS</a:t>
            </a:r>
          </a:p>
        </p:txBody>
      </p:sp>
      <p:cxnSp>
        <p:nvCxnSpPr>
          <p:cNvPr id="191" name="Straight Connector 190"/>
          <p:cNvCxnSpPr>
            <a:cxnSpLocks/>
          </p:cNvCxnSpPr>
          <p:nvPr/>
        </p:nvCxnSpPr>
        <p:spPr>
          <a:xfrm flipH="1">
            <a:off x="10293349" y="3151251"/>
            <a:ext cx="398871" cy="0"/>
          </a:xfrm>
          <a:prstGeom prst="line">
            <a:avLst/>
          </a:prstGeom>
          <a:ln w="15875">
            <a:solidFill>
              <a:srgbClr val="0078D7"/>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0704118" y="2532838"/>
            <a:ext cx="712851" cy="1244386"/>
            <a:chOff x="11459524" y="3340265"/>
            <a:chExt cx="712851" cy="1244386"/>
          </a:xfrm>
        </p:grpSpPr>
        <p:sp>
          <p:nvSpPr>
            <p:cNvPr id="3" name="Rectangle: Rounded Corners 2"/>
            <p:cNvSpPr/>
            <p:nvPr/>
          </p:nvSpPr>
          <p:spPr>
            <a:xfrm>
              <a:off x="11459524" y="3340265"/>
              <a:ext cx="712851" cy="1244386"/>
            </a:xfrm>
            <a:prstGeom prst="roundRect">
              <a:avLst>
                <a:gd name="adj" fmla="val 62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516675" y="3413336"/>
              <a:ext cx="598549" cy="1022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791733" y="4485440"/>
              <a:ext cx="48432" cy="48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1623349" y="3970001"/>
              <a:ext cx="413979" cy="239247"/>
              <a:chOff x="11623349" y="3952848"/>
              <a:chExt cx="413979" cy="239247"/>
            </a:xfrm>
          </p:grpSpPr>
          <p:sp>
            <p:nvSpPr>
              <p:cNvPr id="144" name="Freeform 260"/>
              <p:cNvSpPr/>
              <p:nvPr/>
            </p:nvSpPr>
            <p:spPr bwMode="auto">
              <a:xfrm>
                <a:off x="11636944" y="3952848"/>
                <a:ext cx="358010" cy="23924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rot="3600000">
                <a:off x="11807479" y="3861815"/>
                <a:ext cx="45719" cy="413979"/>
              </a:xfrm>
              <a:prstGeom prst="rec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Freeform: Shape 160"/>
            <p:cNvSpPr/>
            <p:nvPr/>
          </p:nvSpPr>
          <p:spPr>
            <a:xfrm>
              <a:off x="11573650" y="4318001"/>
              <a:ext cx="484598" cy="75815"/>
            </a:xfrm>
            <a:custGeom>
              <a:avLst/>
              <a:gdLst>
                <a:gd name="connsiteX0" fmla="*/ 421419 w 484598"/>
                <a:gd name="connsiteY0" fmla="*/ 0 h 75815"/>
                <a:gd name="connsiteX1" fmla="*/ 471962 w 484598"/>
                <a:gd name="connsiteY1" fmla="*/ 0 h 75815"/>
                <a:gd name="connsiteX2" fmla="*/ 484598 w 484598"/>
                <a:gd name="connsiteY2" fmla="*/ 12636 h 75815"/>
                <a:gd name="connsiteX3" fmla="*/ 484598 w 484598"/>
                <a:gd name="connsiteY3" fmla="*/ 63179 h 75815"/>
                <a:gd name="connsiteX4" fmla="*/ 471962 w 484598"/>
                <a:gd name="connsiteY4" fmla="*/ 75815 h 75815"/>
                <a:gd name="connsiteX5" fmla="*/ 421419 w 484598"/>
                <a:gd name="connsiteY5" fmla="*/ 75815 h 75815"/>
                <a:gd name="connsiteX6" fmla="*/ 408783 w 484598"/>
                <a:gd name="connsiteY6" fmla="*/ 63179 h 75815"/>
                <a:gd name="connsiteX7" fmla="*/ 408783 w 484598"/>
                <a:gd name="connsiteY7" fmla="*/ 12636 h 75815"/>
                <a:gd name="connsiteX8" fmla="*/ 421419 w 484598"/>
                <a:gd name="connsiteY8" fmla="*/ 0 h 75815"/>
                <a:gd name="connsiteX9" fmla="*/ 285158 w 484598"/>
                <a:gd name="connsiteY9" fmla="*/ 0 h 75815"/>
                <a:gd name="connsiteX10" fmla="*/ 335701 w 484598"/>
                <a:gd name="connsiteY10" fmla="*/ 0 h 75815"/>
                <a:gd name="connsiteX11" fmla="*/ 348337 w 484598"/>
                <a:gd name="connsiteY11" fmla="*/ 12636 h 75815"/>
                <a:gd name="connsiteX12" fmla="*/ 348337 w 484598"/>
                <a:gd name="connsiteY12" fmla="*/ 63179 h 75815"/>
                <a:gd name="connsiteX13" fmla="*/ 335701 w 484598"/>
                <a:gd name="connsiteY13" fmla="*/ 75815 h 75815"/>
                <a:gd name="connsiteX14" fmla="*/ 285158 w 484598"/>
                <a:gd name="connsiteY14" fmla="*/ 75815 h 75815"/>
                <a:gd name="connsiteX15" fmla="*/ 272522 w 484598"/>
                <a:gd name="connsiteY15" fmla="*/ 63179 h 75815"/>
                <a:gd name="connsiteX16" fmla="*/ 272522 w 484598"/>
                <a:gd name="connsiteY16" fmla="*/ 12636 h 75815"/>
                <a:gd name="connsiteX17" fmla="*/ 285158 w 484598"/>
                <a:gd name="connsiteY17" fmla="*/ 0 h 75815"/>
                <a:gd name="connsiteX18" fmla="*/ 148897 w 484598"/>
                <a:gd name="connsiteY18" fmla="*/ 0 h 75815"/>
                <a:gd name="connsiteX19" fmla="*/ 199440 w 484598"/>
                <a:gd name="connsiteY19" fmla="*/ 0 h 75815"/>
                <a:gd name="connsiteX20" fmla="*/ 212076 w 484598"/>
                <a:gd name="connsiteY20" fmla="*/ 12636 h 75815"/>
                <a:gd name="connsiteX21" fmla="*/ 212076 w 484598"/>
                <a:gd name="connsiteY21" fmla="*/ 63179 h 75815"/>
                <a:gd name="connsiteX22" fmla="*/ 199440 w 484598"/>
                <a:gd name="connsiteY22" fmla="*/ 75815 h 75815"/>
                <a:gd name="connsiteX23" fmla="*/ 148897 w 484598"/>
                <a:gd name="connsiteY23" fmla="*/ 75815 h 75815"/>
                <a:gd name="connsiteX24" fmla="*/ 136261 w 484598"/>
                <a:gd name="connsiteY24" fmla="*/ 63179 h 75815"/>
                <a:gd name="connsiteX25" fmla="*/ 136261 w 484598"/>
                <a:gd name="connsiteY25" fmla="*/ 12636 h 75815"/>
                <a:gd name="connsiteX26" fmla="*/ 148897 w 484598"/>
                <a:gd name="connsiteY26" fmla="*/ 0 h 75815"/>
                <a:gd name="connsiteX27" fmla="*/ 12636 w 484598"/>
                <a:gd name="connsiteY27" fmla="*/ 0 h 75815"/>
                <a:gd name="connsiteX28" fmla="*/ 63179 w 484598"/>
                <a:gd name="connsiteY28" fmla="*/ 0 h 75815"/>
                <a:gd name="connsiteX29" fmla="*/ 75815 w 484598"/>
                <a:gd name="connsiteY29" fmla="*/ 12636 h 75815"/>
                <a:gd name="connsiteX30" fmla="*/ 75815 w 484598"/>
                <a:gd name="connsiteY30" fmla="*/ 63179 h 75815"/>
                <a:gd name="connsiteX31" fmla="*/ 63179 w 484598"/>
                <a:gd name="connsiteY31" fmla="*/ 75815 h 75815"/>
                <a:gd name="connsiteX32" fmla="*/ 12636 w 484598"/>
                <a:gd name="connsiteY32" fmla="*/ 75815 h 75815"/>
                <a:gd name="connsiteX33" fmla="*/ 0 w 484598"/>
                <a:gd name="connsiteY33" fmla="*/ 63179 h 75815"/>
                <a:gd name="connsiteX34" fmla="*/ 0 w 484598"/>
                <a:gd name="connsiteY34" fmla="*/ 12636 h 75815"/>
                <a:gd name="connsiteX35" fmla="*/ 12636 w 484598"/>
                <a:gd name="connsiteY35" fmla="*/ 0 h 7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4598" h="75815">
                  <a:moveTo>
                    <a:pt x="421419" y="0"/>
                  </a:moveTo>
                  <a:lnTo>
                    <a:pt x="471962" y="0"/>
                  </a:lnTo>
                  <a:cubicBezTo>
                    <a:pt x="478941" y="0"/>
                    <a:pt x="484598" y="5657"/>
                    <a:pt x="484598" y="12636"/>
                  </a:cubicBezTo>
                  <a:lnTo>
                    <a:pt x="484598" y="63179"/>
                  </a:lnTo>
                  <a:cubicBezTo>
                    <a:pt x="484598" y="70158"/>
                    <a:pt x="478941" y="75815"/>
                    <a:pt x="471962" y="75815"/>
                  </a:cubicBezTo>
                  <a:lnTo>
                    <a:pt x="421419" y="75815"/>
                  </a:lnTo>
                  <a:cubicBezTo>
                    <a:pt x="414440" y="75815"/>
                    <a:pt x="408783" y="70158"/>
                    <a:pt x="408783" y="63179"/>
                  </a:cubicBezTo>
                  <a:lnTo>
                    <a:pt x="408783" y="12636"/>
                  </a:lnTo>
                  <a:cubicBezTo>
                    <a:pt x="408783" y="5657"/>
                    <a:pt x="414440" y="0"/>
                    <a:pt x="421419" y="0"/>
                  </a:cubicBezTo>
                  <a:close/>
                  <a:moveTo>
                    <a:pt x="285158" y="0"/>
                  </a:moveTo>
                  <a:lnTo>
                    <a:pt x="335701" y="0"/>
                  </a:lnTo>
                  <a:cubicBezTo>
                    <a:pt x="342680" y="0"/>
                    <a:pt x="348337" y="5657"/>
                    <a:pt x="348337" y="12636"/>
                  </a:cubicBezTo>
                  <a:lnTo>
                    <a:pt x="348337" y="63179"/>
                  </a:lnTo>
                  <a:cubicBezTo>
                    <a:pt x="348337" y="70158"/>
                    <a:pt x="342680" y="75815"/>
                    <a:pt x="335701" y="75815"/>
                  </a:cubicBezTo>
                  <a:lnTo>
                    <a:pt x="285158" y="75815"/>
                  </a:lnTo>
                  <a:cubicBezTo>
                    <a:pt x="278179" y="75815"/>
                    <a:pt x="272522" y="70158"/>
                    <a:pt x="272522" y="63179"/>
                  </a:cubicBezTo>
                  <a:lnTo>
                    <a:pt x="272522" y="12636"/>
                  </a:lnTo>
                  <a:cubicBezTo>
                    <a:pt x="272522" y="5657"/>
                    <a:pt x="278179" y="0"/>
                    <a:pt x="285158" y="0"/>
                  </a:cubicBezTo>
                  <a:close/>
                  <a:moveTo>
                    <a:pt x="148897" y="0"/>
                  </a:moveTo>
                  <a:lnTo>
                    <a:pt x="199440" y="0"/>
                  </a:lnTo>
                  <a:cubicBezTo>
                    <a:pt x="206419" y="0"/>
                    <a:pt x="212076" y="5657"/>
                    <a:pt x="212076" y="12636"/>
                  </a:cubicBezTo>
                  <a:lnTo>
                    <a:pt x="212076" y="63179"/>
                  </a:lnTo>
                  <a:cubicBezTo>
                    <a:pt x="212076" y="70158"/>
                    <a:pt x="206419" y="75815"/>
                    <a:pt x="199440" y="75815"/>
                  </a:cubicBezTo>
                  <a:lnTo>
                    <a:pt x="148897" y="75815"/>
                  </a:lnTo>
                  <a:cubicBezTo>
                    <a:pt x="141918" y="75815"/>
                    <a:pt x="136261" y="70158"/>
                    <a:pt x="136261" y="63179"/>
                  </a:cubicBezTo>
                  <a:lnTo>
                    <a:pt x="136261" y="12636"/>
                  </a:lnTo>
                  <a:cubicBezTo>
                    <a:pt x="136261" y="5657"/>
                    <a:pt x="141918" y="0"/>
                    <a:pt x="148897" y="0"/>
                  </a:cubicBezTo>
                  <a:close/>
                  <a:moveTo>
                    <a:pt x="12636" y="0"/>
                  </a:moveTo>
                  <a:lnTo>
                    <a:pt x="63179" y="0"/>
                  </a:lnTo>
                  <a:cubicBezTo>
                    <a:pt x="70158" y="0"/>
                    <a:pt x="75815" y="5657"/>
                    <a:pt x="75815" y="12636"/>
                  </a:cubicBezTo>
                  <a:lnTo>
                    <a:pt x="75815" y="63179"/>
                  </a:lnTo>
                  <a:cubicBezTo>
                    <a:pt x="75815" y="70158"/>
                    <a:pt x="70158" y="75815"/>
                    <a:pt x="63179" y="75815"/>
                  </a:cubicBezTo>
                  <a:lnTo>
                    <a:pt x="12636" y="75815"/>
                  </a:lnTo>
                  <a:cubicBezTo>
                    <a:pt x="5657" y="75815"/>
                    <a:pt x="0" y="70158"/>
                    <a:pt x="0" y="63179"/>
                  </a:cubicBezTo>
                  <a:lnTo>
                    <a:pt x="0" y="12636"/>
                  </a:lnTo>
                  <a:cubicBezTo>
                    <a:pt x="0" y="5657"/>
                    <a:pt x="5657" y="0"/>
                    <a:pt x="1263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1606449" y="3652157"/>
              <a:ext cx="414578" cy="198647"/>
              <a:chOff x="11635960" y="3652157"/>
              <a:chExt cx="355556" cy="198647"/>
            </a:xfrm>
          </p:grpSpPr>
          <p:sp>
            <p:nvSpPr>
              <p:cNvPr id="14" name="Rectangle 13"/>
              <p:cNvSpPr/>
              <p:nvPr/>
            </p:nvSpPr>
            <p:spPr>
              <a:xfrm>
                <a:off x="11887792" y="3652157"/>
                <a:ext cx="103724" cy="19864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1761876" y="3699583"/>
                <a:ext cx="103724" cy="1512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1635960" y="3751222"/>
                <a:ext cx="103724" cy="9958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Freeform 27"/>
            <p:cNvSpPr>
              <a:spLocks/>
            </p:cNvSpPr>
            <p:nvPr/>
          </p:nvSpPr>
          <p:spPr bwMode="auto">
            <a:xfrm>
              <a:off x="11633686" y="3457183"/>
              <a:ext cx="347742" cy="245854"/>
            </a:xfrm>
            <a:custGeom>
              <a:avLst/>
              <a:gdLst>
                <a:gd name="T0" fmla="*/ 1666 w 1666"/>
                <a:gd name="T1" fmla="*/ 0 h 1156"/>
                <a:gd name="T2" fmla="*/ 960 w 1666"/>
                <a:gd name="T3" fmla="*/ 179 h 1156"/>
                <a:gd name="T4" fmla="*/ 1241 w 1666"/>
                <a:gd name="T5" fmla="*/ 331 h 1156"/>
                <a:gd name="T6" fmla="*/ 0 w 1666"/>
                <a:gd name="T7" fmla="*/ 1156 h 1156"/>
                <a:gd name="T8" fmla="*/ 795 w 1666"/>
                <a:gd name="T9" fmla="*/ 957 h 1156"/>
                <a:gd name="T10" fmla="*/ 1426 w 1666"/>
                <a:gd name="T11" fmla="*/ 482 h 1156"/>
                <a:gd name="T12" fmla="*/ 1632 w 1666"/>
                <a:gd name="T13" fmla="*/ 737 h 1156"/>
                <a:gd name="T14" fmla="*/ 1666 w 1666"/>
                <a:gd name="T15" fmla="*/ 0 h 1156"/>
                <a:gd name="T16" fmla="*/ 1666 w 1666"/>
                <a:gd name="T17" fmla="*/ 0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6" h="1156">
                  <a:moveTo>
                    <a:pt x="1666" y="0"/>
                  </a:moveTo>
                  <a:cubicBezTo>
                    <a:pt x="960" y="179"/>
                    <a:pt x="960" y="179"/>
                    <a:pt x="960" y="179"/>
                  </a:cubicBezTo>
                  <a:cubicBezTo>
                    <a:pt x="1241" y="331"/>
                    <a:pt x="1241" y="331"/>
                    <a:pt x="1241" y="331"/>
                  </a:cubicBezTo>
                  <a:cubicBezTo>
                    <a:pt x="960" y="750"/>
                    <a:pt x="521" y="1039"/>
                    <a:pt x="0" y="1156"/>
                  </a:cubicBezTo>
                  <a:cubicBezTo>
                    <a:pt x="267" y="1129"/>
                    <a:pt x="542" y="1074"/>
                    <a:pt x="795" y="957"/>
                  </a:cubicBezTo>
                  <a:cubicBezTo>
                    <a:pt x="1035" y="840"/>
                    <a:pt x="1248" y="668"/>
                    <a:pt x="1426" y="482"/>
                  </a:cubicBezTo>
                  <a:cubicBezTo>
                    <a:pt x="1632" y="737"/>
                    <a:pt x="1632" y="737"/>
                    <a:pt x="1632" y="737"/>
                  </a:cubicBezTo>
                  <a:cubicBezTo>
                    <a:pt x="1666" y="0"/>
                    <a:pt x="1666" y="0"/>
                    <a:pt x="1666" y="0"/>
                  </a:cubicBezTo>
                  <a:cubicBezTo>
                    <a:pt x="1666" y="0"/>
                    <a:pt x="1666" y="0"/>
                    <a:pt x="166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itle 12"/>
          <p:cNvSpPr>
            <a:spLocks noGrp="1"/>
          </p:cNvSpPr>
          <p:nvPr>
            <p:ph type="title"/>
          </p:nvPr>
        </p:nvSpPr>
        <p:spPr>
          <a:xfrm>
            <a:off x="457200" y="289511"/>
            <a:ext cx="7161652" cy="899665"/>
          </a:xfrm>
        </p:spPr>
        <p:txBody>
          <a:bodyPr/>
          <a:lstStyle/>
          <a:p>
            <a:r>
              <a:rPr lang="en-US" dirty="0"/>
              <a:t>SQL Server 2016 architecture</a:t>
            </a:r>
            <a:br>
              <a:rPr lang="en-US" dirty="0"/>
            </a:br>
            <a:r>
              <a:rPr lang="en-US" sz="3600" dirty="0" err="1">
                <a:gradFill>
                  <a:gsLst>
                    <a:gs pos="1250">
                      <a:schemeClr val="accent1"/>
                    </a:gs>
                    <a:gs pos="100000">
                      <a:schemeClr val="accent1"/>
                    </a:gs>
                  </a:gsLst>
                  <a:lin ang="5400000" scaled="0"/>
                </a:gradFill>
              </a:rPr>
              <a:t>MyExpenses</a:t>
            </a:r>
            <a:r>
              <a:rPr lang="en-US" sz="3600" dirty="0">
                <a:gradFill>
                  <a:gsLst>
                    <a:gs pos="1250">
                      <a:schemeClr val="accent1"/>
                    </a:gs>
                    <a:gs pos="100000">
                      <a:schemeClr val="accent1"/>
                    </a:gs>
                  </a:gsLst>
                  <a:lin ang="5400000" scaled="0"/>
                </a:gradFill>
              </a:rPr>
              <a:t> app</a:t>
            </a:r>
            <a:endParaRPr lang="en-US" dirty="0">
              <a:gradFill>
                <a:gsLst>
                  <a:gs pos="1250">
                    <a:schemeClr val="accent1"/>
                  </a:gs>
                  <a:gs pos="100000">
                    <a:schemeClr val="accent1"/>
                  </a:gs>
                </a:gsLst>
                <a:lin ang="5400000" scaled="0"/>
              </a:gradFill>
            </a:endParaRPr>
          </a:p>
        </p:txBody>
      </p:sp>
      <p:sp>
        <p:nvSpPr>
          <p:cNvPr id="143" name="Rectangle 142"/>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18288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65583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par>
                          <p:cTn id="16" fill="hold">
                            <p:stCondLst>
                              <p:cond delay="1500"/>
                            </p:stCondLst>
                            <p:childTnLst>
                              <p:par>
                                <p:cTn id="17" presetID="22" presetClass="entr" presetSubtype="8" fill="hold" nodeType="afterEffect">
                                  <p:stCondLst>
                                    <p:cond delay="50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par>
                          <p:cTn id="28" fill="hold">
                            <p:stCondLst>
                              <p:cond delay="3500"/>
                            </p:stCondLst>
                            <p:childTnLst>
                              <p:par>
                                <p:cTn id="29" presetID="22" presetClass="entr" presetSubtype="8" fill="hold" nodeType="afterEffect">
                                  <p:stCondLst>
                                    <p:cond delay="50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par>
                          <p:cTn id="35" fill="hold">
                            <p:stCondLst>
                              <p:cond delay="46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par>
                          <p:cTn id="42" fill="hold">
                            <p:stCondLst>
                              <p:cond delay="5350"/>
                            </p:stCondLst>
                            <p:childTnLst>
                              <p:par>
                                <p:cTn id="43" presetID="10" presetClass="entr" presetSubtype="0" fill="hold" nodeType="afterEffect">
                                  <p:stCondLst>
                                    <p:cond delay="25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par>
                          <p:cTn id="49" fill="hold">
                            <p:stCondLst>
                              <p:cond delay="6100"/>
                            </p:stCondLst>
                            <p:childTnLst>
                              <p:par>
                                <p:cTn id="50" presetID="22" presetClass="entr" presetSubtype="8" fill="hold" nodeType="afterEffect">
                                  <p:stCondLst>
                                    <p:cond delay="0"/>
                                  </p:stCondLst>
                                  <p:childTnLst>
                                    <p:set>
                                      <p:cBhvr>
                                        <p:cTn id="51" dur="1" fill="hold">
                                          <p:stCondLst>
                                            <p:cond delay="0"/>
                                          </p:stCondLst>
                                        </p:cTn>
                                        <p:tgtEl>
                                          <p:spTgt spid="191"/>
                                        </p:tgtEl>
                                        <p:attrNameLst>
                                          <p:attrName>style.visibility</p:attrName>
                                        </p:attrNameLst>
                                      </p:cBhvr>
                                      <p:to>
                                        <p:strVal val="visible"/>
                                      </p:to>
                                    </p:set>
                                    <p:animEffect transition="in" filter="wipe(left)">
                                      <p:cBhvr>
                                        <p:cTn id="52" dur="500"/>
                                        <p:tgtEl>
                                          <p:spTgt spid="191"/>
                                        </p:tgtEl>
                                      </p:cBhvr>
                                    </p:animEffect>
                                  </p:childTnLst>
                                </p:cTn>
                              </p:par>
                            </p:childTnLst>
                          </p:cTn>
                        </p:par>
                        <p:par>
                          <p:cTn id="53" fill="hold">
                            <p:stCondLst>
                              <p:cond delay="6600"/>
                            </p:stCondLst>
                            <p:childTnLst>
                              <p:par>
                                <p:cTn id="54" presetID="10" presetClass="entr" presetSubtype="0"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8" grpId="0" animBg="1"/>
      <p:bldP spid="71" grpId="0"/>
      <p:bldP spid="72" grpId="0"/>
      <p:bldP spid="19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7" name="Straight Connector 56"/>
          <p:cNvCxnSpPr/>
          <p:nvPr/>
        </p:nvCxnSpPr>
        <p:spPr>
          <a:xfrm flipH="1">
            <a:off x="3530137" y="3839377"/>
            <a:ext cx="394035" cy="1"/>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38680" y="3848712"/>
            <a:ext cx="394035" cy="1"/>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9088184" y="3150381"/>
            <a:ext cx="1" cy="305703"/>
          </a:xfrm>
          <a:prstGeom prst="line">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9" name="Arrow: Pentagon 8"/>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SOLUTIONS</a:t>
            </a:r>
            <a:endParaRPr lang="en-US" spc="7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43770" cy="899665"/>
          </a:xfrm>
        </p:spPr>
        <p:txBody>
          <a:bodyPr/>
          <a:lstStyle/>
          <a:p>
            <a:r>
              <a:rPr lang="en-US" sz="4400" dirty="0"/>
              <a:t>Build SQL-based cloud DW solutions to support business intelligence needs</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4.4</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p:cNvGrpSpPr/>
          <p:nvPr/>
        </p:nvGrpSpPr>
        <p:grpSpPr>
          <a:xfrm>
            <a:off x="1479452" y="3553421"/>
            <a:ext cx="1579751" cy="1033549"/>
            <a:chOff x="9210545" y="5074015"/>
            <a:chExt cx="2021653" cy="1322662"/>
          </a:xfrm>
        </p:grpSpPr>
        <p:pic>
          <p:nvPicPr>
            <p:cNvPr id="60" name="Graphic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0545" y="5074015"/>
              <a:ext cx="1933303" cy="1275302"/>
            </a:xfrm>
            <a:prstGeom prst="rect">
              <a:avLst/>
            </a:prstGeom>
          </p:spPr>
        </p:pic>
        <p:pic>
          <p:nvPicPr>
            <p:cNvPr id="61" name="Graphic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8895" y="5121375"/>
              <a:ext cx="1933303" cy="1275302"/>
            </a:xfrm>
            <a:prstGeom prst="rect">
              <a:avLst/>
            </a:prstGeom>
          </p:spPr>
        </p:pic>
      </p:grpSp>
      <p:grpSp>
        <p:nvGrpSpPr>
          <p:cNvPr id="62" name="Group 61"/>
          <p:cNvGrpSpPr>
            <a:grpSpLocks noChangeAspect="1"/>
          </p:cNvGrpSpPr>
          <p:nvPr/>
        </p:nvGrpSpPr>
        <p:grpSpPr>
          <a:xfrm flipH="1">
            <a:off x="767497" y="4272326"/>
            <a:ext cx="946463" cy="980257"/>
            <a:chOff x="3807371" y="2914650"/>
            <a:chExt cx="637629" cy="660397"/>
          </a:xfrm>
          <a:solidFill>
            <a:schemeClr val="tx1"/>
          </a:solidFill>
        </p:grpSpPr>
        <p:sp>
          <p:nvSpPr>
            <p:cNvPr id="63" name="Oval 6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4" name="Freeform 15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65" name="Freeform 15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2296367" y="3337122"/>
            <a:ext cx="1238812" cy="922416"/>
            <a:chOff x="2005308" y="3566250"/>
            <a:chExt cx="1354375" cy="1008464"/>
          </a:xfrm>
        </p:grpSpPr>
        <p:grpSp>
          <p:nvGrpSpPr>
            <p:cNvPr id="67" name="Group 66"/>
            <p:cNvGrpSpPr/>
            <p:nvPr/>
          </p:nvGrpSpPr>
          <p:grpSpPr>
            <a:xfrm>
              <a:off x="2005308" y="3566250"/>
              <a:ext cx="1354375" cy="1008464"/>
              <a:chOff x="3104055" y="3815074"/>
              <a:chExt cx="1233944" cy="918791"/>
            </a:xfrm>
          </p:grpSpPr>
          <p:sp>
            <p:nvSpPr>
              <p:cNvPr id="70" name="Rectangle 69"/>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100"/>
              <p:cNvSpPr/>
              <p:nvPr/>
            </p:nvSpPr>
            <p:spPr>
              <a:xfrm>
                <a:off x="3104056" y="3815074"/>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8" name="Rectangle 67"/>
            <p:cNvSpPr/>
            <p:nvPr/>
          </p:nvSpPr>
          <p:spPr>
            <a:xfrm>
              <a:off x="2038686" y="4175944"/>
              <a:ext cx="1277267" cy="370136"/>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tabLst/>
                <a:defRPr/>
              </a:pPr>
              <a:r>
                <a:rPr lang="en-US" sz="1100" b="1" kern="0" dirty="0">
                  <a:gradFill>
                    <a:gsLst>
                      <a:gs pos="1250">
                        <a:schemeClr val="accent4"/>
                      </a:gs>
                      <a:gs pos="100000">
                        <a:schemeClr val="accent4"/>
                      </a:gs>
                    </a:gsLst>
                    <a:lin ang="5400000" scaled="0"/>
                  </a:gradFill>
                  <a:ea typeface="Segoe UI Black" panose="020B0A02040204020203" pitchFamily="34" charset="0"/>
                  <a:cs typeface="Segoe UI Black" panose="020B0A02040204020203" pitchFamily="34" charset="0"/>
                </a:rPr>
                <a:t>AdventureWorks Bikes</a:t>
              </a:r>
            </a:p>
          </p:txBody>
        </p:sp>
        <p:sp>
          <p:nvSpPr>
            <p:cNvPr id="69" name="Freeform 99"/>
            <p:cNvSpPr>
              <a:spLocks noChangeAspect="1"/>
            </p:cNvSpPr>
            <p:nvPr/>
          </p:nvSpPr>
          <p:spPr bwMode="auto">
            <a:xfrm>
              <a:off x="2509311" y="3768496"/>
              <a:ext cx="335797" cy="33281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4"/>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grpSp>
      <p:sp>
        <p:nvSpPr>
          <p:cNvPr id="250" name="TextBox 249"/>
          <p:cNvSpPr txBox="1"/>
          <p:nvPr/>
        </p:nvSpPr>
        <p:spPr>
          <a:xfrm>
            <a:off x="695340" y="5287504"/>
            <a:ext cx="1046747" cy="276999"/>
          </a:xfrm>
          <a:prstGeom prst="rect">
            <a:avLst/>
          </a:prstGeom>
          <a:noFill/>
        </p:spPr>
        <p:txBody>
          <a:bodyPr wrap="square" lIns="0" tIns="0" rIns="0" bIns="0" rtlCol="0">
            <a:spAutoFit/>
          </a:bodyPr>
          <a:lstStyle/>
          <a:p>
            <a:pPr algn="ctr">
              <a:defRPr/>
            </a:pPr>
            <a:r>
              <a:rPr lang="en-US"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Dev</a:t>
            </a:r>
          </a:p>
        </p:txBody>
      </p:sp>
      <p:sp>
        <p:nvSpPr>
          <p:cNvPr id="56" name="Freeform 182"/>
          <p:cNvSpPr/>
          <p:nvPr/>
        </p:nvSpPr>
        <p:spPr bwMode="auto">
          <a:xfrm>
            <a:off x="3919130" y="3076959"/>
            <a:ext cx="1124592" cy="151001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3917561" y="3646554"/>
            <a:ext cx="1121119" cy="523220"/>
          </a:xfrm>
          <a:prstGeom prst="rect">
            <a:avLst/>
          </a:prstGeom>
          <a:noFill/>
        </p:spPr>
        <p:txBody>
          <a:bodyPr wrap="square" rtlCol="0">
            <a:spAutoFit/>
          </a:bodyPr>
          <a:lstStyle/>
          <a:p>
            <a:pPr algn="ctr">
              <a:defRPr/>
            </a:pPr>
            <a:r>
              <a:rPr lang="en-US" sz="1400" b="1" kern="0" dirty="0">
                <a:gradFill>
                  <a:gsLst>
                    <a:gs pos="1250">
                      <a:schemeClr val="bg1"/>
                    </a:gs>
                    <a:gs pos="100000">
                      <a:schemeClr val="bg1"/>
                    </a:gs>
                  </a:gsLst>
                  <a:lin ang="5400000" scaled="0"/>
                </a:gradFill>
              </a:rPr>
              <a:t>SQL SERVER</a:t>
            </a:r>
          </a:p>
        </p:txBody>
      </p:sp>
      <p:sp>
        <p:nvSpPr>
          <p:cNvPr id="88" name="TextBox 87"/>
          <p:cNvSpPr txBox="1"/>
          <p:nvPr/>
        </p:nvSpPr>
        <p:spPr>
          <a:xfrm>
            <a:off x="5427673" y="2897608"/>
            <a:ext cx="2287425" cy="1820599"/>
          </a:xfrm>
          <a:prstGeom prst="rect">
            <a:avLst/>
          </a:prstGeom>
          <a:noFill/>
          <a:ln w="28575">
            <a:solidFill>
              <a:schemeClr val="accent4"/>
            </a:solidFill>
          </a:ln>
        </p:spPr>
        <p:txBody>
          <a:bodyPr wrap="square" tIns="91440" rtlCol="0">
            <a:noAutofit/>
          </a:bodyPr>
          <a:lstStyle/>
          <a:p>
            <a:pPr algn="ctr">
              <a:lnSpc>
                <a:spcPct val="90000"/>
              </a:lnSpc>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BIKE STORE TRANSACTIONS</a:t>
            </a:r>
          </a:p>
        </p:txBody>
      </p:sp>
      <p:sp>
        <p:nvSpPr>
          <p:cNvPr id="89" name="TextBox 88"/>
          <p:cNvSpPr txBox="1"/>
          <p:nvPr/>
        </p:nvSpPr>
        <p:spPr>
          <a:xfrm>
            <a:off x="6514918" y="4228060"/>
            <a:ext cx="1176202" cy="397032"/>
          </a:xfrm>
          <a:prstGeom prst="rect">
            <a:avLst/>
          </a:prstGeom>
          <a:noFill/>
        </p:spPr>
        <p:txBody>
          <a:bodyPr wrap="square" rtlCol="0">
            <a:spAutoFit/>
          </a:bodyPr>
          <a:lstStyle/>
          <a:p>
            <a:pPr algn="ctr">
              <a:lnSpc>
                <a:spcPct val="90000"/>
              </a:lnSpc>
              <a:defRPr/>
            </a:pPr>
            <a: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Non-relational data</a:t>
            </a:r>
          </a:p>
        </p:txBody>
      </p:sp>
      <p:grpSp>
        <p:nvGrpSpPr>
          <p:cNvPr id="90" name="Group 89"/>
          <p:cNvGrpSpPr/>
          <p:nvPr/>
        </p:nvGrpSpPr>
        <p:grpSpPr>
          <a:xfrm>
            <a:off x="5646708" y="3297591"/>
            <a:ext cx="788797" cy="919584"/>
            <a:chOff x="8389628" y="4445392"/>
            <a:chExt cx="788797" cy="919584"/>
          </a:xfrm>
        </p:grpSpPr>
        <p:sp>
          <p:nvSpPr>
            <p:cNvPr id="91" name="Rectangle 90"/>
            <p:cNvSpPr/>
            <p:nvPr/>
          </p:nvSpPr>
          <p:spPr bwMode="auto">
            <a:xfrm>
              <a:off x="8473620" y="4522664"/>
              <a:ext cx="620814" cy="7726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rPr>
                <a:t>000111010110010</a:t>
              </a:r>
            </a:p>
          </p:txBody>
        </p:sp>
        <p:sp>
          <p:nvSpPr>
            <p:cNvPr id="92" name="Rectangle 91"/>
            <p:cNvSpPr/>
            <p:nvPr/>
          </p:nvSpPr>
          <p:spPr bwMode="auto">
            <a:xfrm>
              <a:off x="8389628" y="4445392"/>
              <a:ext cx="788797" cy="919584"/>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algn="ctr" defTabSz="932472" fontAlgn="base">
                <a:spcBef>
                  <a:spcPct val="0"/>
                </a:spcBef>
                <a:spcAft>
                  <a:spcPct val="0"/>
                </a:spcAft>
              </a:pPr>
              <a:endParaRPr lang="en-US" sz="1400" b="1" dirty="0">
                <a:gradFill>
                  <a:gsLst>
                    <a:gs pos="0">
                      <a:srgbClr val="FFFFFF"/>
                    </a:gs>
                    <a:gs pos="100000">
                      <a:srgbClr val="FFFFFF"/>
                    </a:gs>
                  </a:gsLst>
                  <a:lin ang="5400000" scaled="0"/>
                </a:gradFill>
              </a:endParaRPr>
            </a:p>
          </p:txBody>
        </p:sp>
      </p:grpSp>
      <p:sp>
        <p:nvSpPr>
          <p:cNvPr id="103" name="Freeform 60"/>
          <p:cNvSpPr/>
          <p:nvPr/>
        </p:nvSpPr>
        <p:spPr bwMode="auto">
          <a:xfrm>
            <a:off x="6712263" y="3269237"/>
            <a:ext cx="781513" cy="947938"/>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rgbClr val="0078D7"/>
          </a:solidFill>
          <a:ln w="63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5490115" y="4240527"/>
            <a:ext cx="1101983" cy="383182"/>
          </a:xfrm>
          <a:prstGeom prst="rect">
            <a:avLst/>
          </a:prstGeom>
          <a:noFill/>
        </p:spPr>
        <p:txBody>
          <a:bodyPr wrap="square" rtlCol="0">
            <a:spAutoFit/>
          </a:bodyPr>
          <a:lstStyle/>
          <a:p>
            <a:pPr algn="ctr">
              <a:lnSpc>
                <a:spcPct val="90000"/>
              </a:lnSpc>
              <a:defRPr/>
            </a:pPr>
            <a: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Relational </a:t>
            </a:r>
            <a:b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05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sp>
        <p:nvSpPr>
          <p:cNvPr id="105" name="Freeform 254"/>
          <p:cNvSpPr/>
          <p:nvPr/>
        </p:nvSpPr>
        <p:spPr bwMode="auto">
          <a:xfrm flipH="1">
            <a:off x="8046039" y="1745019"/>
            <a:ext cx="1676040" cy="150084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TextBox 106"/>
          <p:cNvSpPr txBox="1"/>
          <p:nvPr/>
        </p:nvSpPr>
        <p:spPr>
          <a:xfrm>
            <a:off x="8971649" y="2009961"/>
            <a:ext cx="2023068" cy="258532"/>
          </a:xfrm>
          <a:prstGeom prst="rect">
            <a:avLst/>
          </a:prstGeom>
          <a:noFill/>
        </p:spPr>
        <p:txBody>
          <a:bodyPr wrap="square" rtlCol="0">
            <a:spAutoFit/>
          </a:bodyPr>
          <a:lstStyle/>
          <a:p>
            <a:pPr algn="ctr">
              <a:lnSpc>
                <a:spcPct val="90000"/>
              </a:lnSpc>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SQL data warehouse</a:t>
            </a:r>
          </a:p>
        </p:txBody>
      </p:sp>
      <p:sp>
        <p:nvSpPr>
          <p:cNvPr id="116" name="Freeform 155"/>
          <p:cNvSpPr/>
          <p:nvPr/>
        </p:nvSpPr>
        <p:spPr bwMode="auto">
          <a:xfrm>
            <a:off x="8639569" y="5145557"/>
            <a:ext cx="1814575" cy="1177869"/>
          </a:xfrm>
          <a:prstGeom prst="cloud">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Hexagon 116"/>
          <p:cNvSpPr/>
          <p:nvPr/>
        </p:nvSpPr>
        <p:spPr>
          <a:xfrm>
            <a:off x="8667692" y="3498703"/>
            <a:ext cx="903424" cy="781004"/>
          </a:xfrm>
          <a:prstGeom prst="hexagon">
            <a:avLst>
              <a:gd name="adj" fmla="val 27867"/>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63"/>
          <p:cNvSpPr/>
          <p:nvPr/>
        </p:nvSpPr>
        <p:spPr bwMode="auto">
          <a:xfrm>
            <a:off x="8642494" y="3476920"/>
            <a:ext cx="953820" cy="824571"/>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 name="TextBox 117"/>
          <p:cNvSpPr txBox="1"/>
          <p:nvPr/>
        </p:nvSpPr>
        <p:spPr>
          <a:xfrm>
            <a:off x="9546857" y="3966317"/>
            <a:ext cx="912064" cy="387798"/>
          </a:xfrm>
          <a:prstGeom prst="rect">
            <a:avLst/>
          </a:prstGeom>
          <a:noFill/>
        </p:spPr>
        <p:txBody>
          <a:bodyPr wrap="square" lIns="0" rIns="0" bIns="9144" rtlCol="0">
            <a:spAutoFit/>
          </a:bodyPr>
          <a:lstStyle/>
          <a:p>
            <a:pPr marR="0" lvl="0" indent="0" algn="ctr" fontAlgn="auto">
              <a:lnSpc>
                <a:spcPct val="90000"/>
              </a:lnSpc>
              <a:spcBef>
                <a:spcPts val="0"/>
              </a:spcBef>
              <a:spcAft>
                <a:spcPts val="612"/>
              </a:spcAft>
              <a:buClrTx/>
              <a:buSzTx/>
              <a:buFontTx/>
              <a:buNone/>
              <a:tabLst/>
              <a:defRPr/>
            </a:pPr>
            <a:r>
              <a:rPr lang="en-US" sz="1200" kern="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AZURE BLOB STORAGE</a:t>
            </a:r>
          </a:p>
        </p:txBody>
      </p:sp>
      <p:cxnSp>
        <p:nvCxnSpPr>
          <p:cNvPr id="119" name="Straight Connector 118"/>
          <p:cNvCxnSpPr/>
          <p:nvPr/>
        </p:nvCxnSpPr>
        <p:spPr>
          <a:xfrm flipH="1" flipV="1">
            <a:off x="7744039" y="3888713"/>
            <a:ext cx="906638" cy="2"/>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759549" y="4016995"/>
            <a:ext cx="904363" cy="0"/>
          </a:xfrm>
          <a:prstGeom prst="line">
            <a:avLst/>
          </a:prstGeom>
          <a:ln w="38100">
            <a:solidFill>
              <a:srgbClr val="00B29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8420100" y="4825354"/>
            <a:ext cx="1221581" cy="374904"/>
          </a:xfrm>
          <a:prstGeom prst="rect">
            <a:avLst/>
          </a:prstGeom>
          <a:solidFill>
            <a:srgbClr val="00B294"/>
          </a:solidFill>
          <a:ln w="12700">
            <a:noFill/>
          </a:ln>
        </p:spPr>
        <p:txBody>
          <a:bodyPr wrap="square" lIns="18288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POLYBASE</a:t>
            </a:r>
          </a:p>
        </p:txBody>
      </p:sp>
      <p:sp>
        <p:nvSpPr>
          <p:cNvPr id="124" name="Oval 123"/>
          <p:cNvSpPr/>
          <p:nvPr/>
        </p:nvSpPr>
        <p:spPr>
          <a:xfrm>
            <a:off x="7858827" y="4702475"/>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Freeform 182"/>
          <p:cNvSpPr/>
          <p:nvPr/>
        </p:nvSpPr>
        <p:spPr bwMode="auto">
          <a:xfrm>
            <a:off x="8971649" y="2317866"/>
            <a:ext cx="750430" cy="94883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9" name="Rectangle 128"/>
          <p:cNvSpPr/>
          <p:nvPr/>
        </p:nvSpPr>
        <p:spPr>
          <a:xfrm>
            <a:off x="5874153" y="2341447"/>
            <a:ext cx="1840945" cy="374904"/>
          </a:xfrm>
          <a:prstGeom prst="rect">
            <a:avLst/>
          </a:prstGeom>
          <a:solidFill>
            <a:srgbClr val="00B294"/>
          </a:solidFill>
          <a:ln w="12700">
            <a:noFill/>
          </a:ln>
        </p:spPr>
        <p:txBody>
          <a:bodyPr wrap="square" lIns="18288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FLEXIBLE STORAGE</a:t>
            </a:r>
          </a:p>
        </p:txBody>
      </p:sp>
      <p:sp>
        <p:nvSpPr>
          <p:cNvPr id="130" name="Oval 129"/>
          <p:cNvSpPr/>
          <p:nvPr/>
        </p:nvSpPr>
        <p:spPr>
          <a:xfrm>
            <a:off x="5315129" y="2218568"/>
            <a:ext cx="620662" cy="620662"/>
          </a:xfrm>
          <a:prstGeom prst="ellipse">
            <a:avLst/>
          </a:prstGeom>
          <a:solidFill>
            <a:srgbClr val="00B294"/>
          </a:solidFill>
          <a:ln w="22225">
            <a:solidFill>
              <a:srgbClr val="E5F3F7"/>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4400"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05833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70"/>
                            </p:stCondLst>
                            <p:childTnLst>
                              <p:par>
                                <p:cTn id="10" presetID="22" presetClass="entr" presetSubtype="8"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750"/>
                                        <p:tgtEl>
                                          <p:spTgt spid="57"/>
                                        </p:tgtEl>
                                      </p:cBhvr>
                                    </p:animEffect>
                                  </p:childTnLst>
                                </p:cTn>
                              </p:par>
                            </p:childTnLst>
                          </p:cTn>
                        </p:par>
                        <p:par>
                          <p:cTn id="13" fill="hold">
                            <p:stCondLst>
                              <p:cond delay="1520"/>
                            </p:stCondLst>
                            <p:childTnLst>
                              <p:par>
                                <p:cTn id="14" presetID="22" presetClass="entr" presetSubtype="8"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750"/>
                                        <p:tgtEl>
                                          <p:spTgt spid="106"/>
                                        </p:tgtEl>
                                      </p:cBhvr>
                                    </p:animEffect>
                                  </p:childTnLst>
                                </p:cTn>
                              </p:par>
                            </p:childTnLst>
                          </p:cTn>
                        </p:par>
                        <p:par>
                          <p:cTn id="17" fill="hold">
                            <p:stCondLst>
                              <p:cond delay="2270"/>
                            </p:stCondLst>
                            <p:childTnLst>
                              <p:par>
                                <p:cTn id="18" presetID="10" presetClass="entr" presetSubtype="0"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500"/>
                                        <p:tgtEl>
                                          <p:spTgt spid="88"/>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2770"/>
                            </p:stCondLst>
                            <p:childTnLst>
                              <p:par>
                                <p:cTn id="25" presetID="10" presetClass="entr" presetSubtype="0" fill="hold" grpId="0"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270"/>
                            </p:stCondLst>
                            <p:childTnLst>
                              <p:par>
                                <p:cTn id="29" presetID="10" presetClass="entr" presetSubtype="0" fill="hold" grpId="0"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par>
                          <p:cTn id="35" fill="hold">
                            <p:stCondLst>
                              <p:cond delay="3770"/>
                            </p:stCondLst>
                            <p:childTnLst>
                              <p:par>
                                <p:cTn id="36" presetID="10" presetClass="entr" presetSubtype="0" fill="hold" grpId="0" nodeType="after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childTnLst>
                          </p:cTn>
                        </p:par>
                        <p:par>
                          <p:cTn id="39" fill="hold">
                            <p:stCondLst>
                              <p:cond delay="4270"/>
                            </p:stCondLst>
                            <p:childTnLst>
                              <p:par>
                                <p:cTn id="40" presetID="10" presetClass="entr" presetSubtype="0" fill="hold" grpId="0" nodeType="after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500"/>
                                        <p:tgtEl>
                                          <p:spTgt spid="105"/>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26"/>
                                        </p:tgtEl>
                                        <p:attrNameLst>
                                          <p:attrName>style.visibility</p:attrName>
                                        </p:attrNameLst>
                                      </p:cBhvr>
                                      <p:to>
                                        <p:strVal val="visible"/>
                                      </p:to>
                                    </p:set>
                                    <p:animEffect transition="in" filter="fade">
                                      <p:cBhvr>
                                        <p:cTn id="45" dur="500"/>
                                        <p:tgtEl>
                                          <p:spTgt spid="126"/>
                                        </p:tgtEl>
                                      </p:cBhvr>
                                    </p:animEffect>
                                  </p:childTnLst>
                                </p:cTn>
                              </p:par>
                            </p:childTnLst>
                          </p:cTn>
                        </p:par>
                        <p:par>
                          <p:cTn id="46" fill="hold">
                            <p:stCondLst>
                              <p:cond delay="4770"/>
                            </p:stCondLst>
                            <p:childTnLst>
                              <p:par>
                                <p:cTn id="47" presetID="22" presetClass="entr" presetSubtype="8" fill="hold" nodeType="afterEffect">
                                  <p:stCondLst>
                                    <p:cond delay="500"/>
                                  </p:stCondLst>
                                  <p:childTnLst>
                                    <p:set>
                                      <p:cBhvr>
                                        <p:cTn id="48" dur="1" fill="hold">
                                          <p:stCondLst>
                                            <p:cond delay="0"/>
                                          </p:stCondLst>
                                        </p:cTn>
                                        <p:tgtEl>
                                          <p:spTgt spid="120"/>
                                        </p:tgtEl>
                                        <p:attrNameLst>
                                          <p:attrName>style.visibility</p:attrName>
                                        </p:attrNameLst>
                                      </p:cBhvr>
                                      <p:to>
                                        <p:strVal val="visible"/>
                                      </p:to>
                                    </p:set>
                                    <p:animEffect transition="in" filter="wipe(left)">
                                      <p:cBhvr>
                                        <p:cTn id="49" dur="500"/>
                                        <p:tgtEl>
                                          <p:spTgt spid="120"/>
                                        </p:tgtEl>
                                      </p:cBhvr>
                                    </p:animEffect>
                                  </p:childTnLst>
                                </p:cTn>
                              </p:par>
                              <p:par>
                                <p:cTn id="50" presetID="22" presetClass="entr" presetSubtype="1" fill="hold" nodeType="withEffect">
                                  <p:stCondLst>
                                    <p:cond delay="500"/>
                                  </p:stCondLst>
                                  <p:childTnLst>
                                    <p:set>
                                      <p:cBhvr>
                                        <p:cTn id="51" dur="1" fill="hold">
                                          <p:stCondLst>
                                            <p:cond delay="0"/>
                                          </p:stCondLst>
                                        </p:cTn>
                                        <p:tgtEl>
                                          <p:spTgt spid="125"/>
                                        </p:tgtEl>
                                        <p:attrNameLst>
                                          <p:attrName>style.visibility</p:attrName>
                                        </p:attrNameLst>
                                      </p:cBhvr>
                                      <p:to>
                                        <p:strVal val="visible"/>
                                      </p:to>
                                    </p:set>
                                    <p:animEffect transition="in" filter="wipe(up)">
                                      <p:cBhvr>
                                        <p:cTn id="52" dur="750"/>
                                        <p:tgtEl>
                                          <p:spTgt spid="125"/>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childTnLst>
                          </p:cTn>
                        </p:par>
                        <p:par>
                          <p:cTn id="56" fill="hold">
                            <p:stCondLst>
                              <p:cond delay="6020"/>
                            </p:stCondLst>
                            <p:childTnLst>
                              <p:par>
                                <p:cTn id="57" presetID="22" presetClass="entr" presetSubtype="2" fill="hold" nodeType="after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500"/>
                                        <p:tgtEl>
                                          <p:spTgt spid="119"/>
                                        </p:tgtEl>
                                      </p:cBhvr>
                                    </p:animEffect>
                                  </p:childTnLst>
                                </p:cTn>
                              </p:par>
                            </p:childTnLst>
                          </p:cTn>
                        </p:par>
                        <p:par>
                          <p:cTn id="60" fill="hold">
                            <p:stCondLst>
                              <p:cond delay="6520"/>
                            </p:stCondLst>
                            <p:childTnLst>
                              <p:par>
                                <p:cTn id="61" presetID="53" presetClass="entr" presetSubtype="16" fill="hold" grpId="0" nodeType="afterEffect">
                                  <p:stCondLst>
                                    <p:cond delay="1000"/>
                                  </p:stCondLst>
                                  <p:childTnLst>
                                    <p:set>
                                      <p:cBhvr>
                                        <p:cTn id="62" dur="1" fill="hold">
                                          <p:stCondLst>
                                            <p:cond delay="0"/>
                                          </p:stCondLst>
                                        </p:cTn>
                                        <p:tgtEl>
                                          <p:spTgt spid="124"/>
                                        </p:tgtEl>
                                        <p:attrNameLst>
                                          <p:attrName>style.visibility</p:attrName>
                                        </p:attrNameLst>
                                      </p:cBhvr>
                                      <p:to>
                                        <p:strVal val="visible"/>
                                      </p:to>
                                    </p:set>
                                    <p:anim calcmode="lin" valueType="num">
                                      <p:cBhvr>
                                        <p:cTn id="63" dur="500" fill="hold"/>
                                        <p:tgtEl>
                                          <p:spTgt spid="124"/>
                                        </p:tgtEl>
                                        <p:attrNameLst>
                                          <p:attrName>ppt_w</p:attrName>
                                        </p:attrNameLst>
                                      </p:cBhvr>
                                      <p:tavLst>
                                        <p:tav tm="0">
                                          <p:val>
                                            <p:fltVal val="0"/>
                                          </p:val>
                                        </p:tav>
                                        <p:tav tm="100000">
                                          <p:val>
                                            <p:strVal val="#ppt_w"/>
                                          </p:val>
                                        </p:tav>
                                      </p:tavLst>
                                    </p:anim>
                                    <p:anim calcmode="lin" valueType="num">
                                      <p:cBhvr>
                                        <p:cTn id="64" dur="500" fill="hold"/>
                                        <p:tgtEl>
                                          <p:spTgt spid="124"/>
                                        </p:tgtEl>
                                        <p:attrNameLst>
                                          <p:attrName>ppt_h</p:attrName>
                                        </p:attrNameLst>
                                      </p:cBhvr>
                                      <p:tavLst>
                                        <p:tav tm="0">
                                          <p:val>
                                            <p:fltVal val="0"/>
                                          </p:val>
                                        </p:tav>
                                        <p:tav tm="100000">
                                          <p:val>
                                            <p:strVal val="#ppt_h"/>
                                          </p:val>
                                        </p:tav>
                                      </p:tavLst>
                                    </p:anim>
                                    <p:animEffect transition="in" filter="fade">
                                      <p:cBhvr>
                                        <p:cTn id="65" dur="500"/>
                                        <p:tgtEl>
                                          <p:spTgt spid="124"/>
                                        </p:tgtEl>
                                      </p:cBhvr>
                                    </p:animEffect>
                                  </p:childTnLst>
                                </p:cTn>
                              </p:par>
                            </p:childTnLst>
                          </p:cTn>
                        </p:par>
                        <p:par>
                          <p:cTn id="66" fill="hold">
                            <p:stCondLst>
                              <p:cond delay="8020"/>
                            </p:stCondLst>
                            <p:childTnLst>
                              <p:par>
                                <p:cTn id="67" presetID="22" presetClass="entr" presetSubtype="8" fill="hold" grpId="0" nodeType="after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wipe(left)">
                                      <p:cBhvr>
                                        <p:cTn id="69" dur="500"/>
                                        <p:tgtEl>
                                          <p:spTgt spid="123"/>
                                        </p:tgtEl>
                                      </p:cBhvr>
                                    </p:animEffect>
                                  </p:childTnLst>
                                </p:cTn>
                              </p:par>
                            </p:childTnLst>
                          </p:cTn>
                        </p:par>
                        <p:par>
                          <p:cTn id="70" fill="hold">
                            <p:stCondLst>
                              <p:cond delay="8520"/>
                            </p:stCondLst>
                            <p:childTnLst>
                              <p:par>
                                <p:cTn id="71" presetID="6" presetClass="emph" presetSubtype="0" fill="hold" grpId="0" nodeType="afterEffect">
                                  <p:stCondLst>
                                    <p:cond delay="0"/>
                                  </p:stCondLst>
                                  <p:childTnLst>
                                    <p:animScale>
                                      <p:cBhvr>
                                        <p:cTn id="72" dur="1000" fill="hold"/>
                                        <p:tgtEl>
                                          <p:spTgt spid="126"/>
                                        </p:tgtEl>
                                      </p:cBhvr>
                                      <p:by x="200000" y="200000"/>
                                    </p:animScale>
                                  </p:childTnLst>
                                </p:cTn>
                              </p:par>
                            </p:childTnLst>
                          </p:cTn>
                        </p:par>
                        <p:par>
                          <p:cTn id="73" fill="hold">
                            <p:stCondLst>
                              <p:cond delay="9520"/>
                            </p:stCondLst>
                            <p:childTnLst>
                              <p:par>
                                <p:cTn id="74" presetID="10" presetClass="exit" presetSubtype="0" fill="hold" grpId="1" nodeType="afterEffect">
                                  <p:stCondLst>
                                    <p:cond delay="0"/>
                                  </p:stCondLst>
                                  <p:childTnLst>
                                    <p:animEffect transition="out" filter="fade">
                                      <p:cBhvr>
                                        <p:cTn id="75" dur="500"/>
                                        <p:tgtEl>
                                          <p:spTgt spid="126"/>
                                        </p:tgtEl>
                                      </p:cBhvr>
                                    </p:animEffect>
                                    <p:set>
                                      <p:cBhvr>
                                        <p:cTn id="76" dur="1" fill="hold">
                                          <p:stCondLst>
                                            <p:cond delay="499"/>
                                          </p:stCondLst>
                                        </p:cTn>
                                        <p:tgtEl>
                                          <p:spTgt spid="126"/>
                                        </p:tgtEl>
                                        <p:attrNameLst>
                                          <p:attrName>style.visibility</p:attrName>
                                        </p:attrNameLst>
                                      </p:cBhvr>
                                      <p:to>
                                        <p:strVal val="hidden"/>
                                      </p:to>
                                    </p:set>
                                  </p:childTnLst>
                                </p:cTn>
                              </p:par>
                              <p:par>
                                <p:cTn id="77" presetID="53" presetClass="entr" presetSubtype="16" fill="hold" grpId="0" nodeType="with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p:cTn id="79" dur="500" fill="hold"/>
                                        <p:tgtEl>
                                          <p:spTgt spid="130"/>
                                        </p:tgtEl>
                                        <p:attrNameLst>
                                          <p:attrName>ppt_w</p:attrName>
                                        </p:attrNameLst>
                                      </p:cBhvr>
                                      <p:tavLst>
                                        <p:tav tm="0">
                                          <p:val>
                                            <p:fltVal val="0"/>
                                          </p:val>
                                        </p:tav>
                                        <p:tav tm="100000">
                                          <p:val>
                                            <p:strVal val="#ppt_w"/>
                                          </p:val>
                                        </p:tav>
                                      </p:tavLst>
                                    </p:anim>
                                    <p:anim calcmode="lin" valueType="num">
                                      <p:cBhvr>
                                        <p:cTn id="80" dur="500" fill="hold"/>
                                        <p:tgtEl>
                                          <p:spTgt spid="130"/>
                                        </p:tgtEl>
                                        <p:attrNameLst>
                                          <p:attrName>ppt_h</p:attrName>
                                        </p:attrNameLst>
                                      </p:cBhvr>
                                      <p:tavLst>
                                        <p:tav tm="0">
                                          <p:val>
                                            <p:fltVal val="0"/>
                                          </p:val>
                                        </p:tav>
                                        <p:tav tm="100000">
                                          <p:val>
                                            <p:strVal val="#ppt_h"/>
                                          </p:val>
                                        </p:tav>
                                      </p:tavLst>
                                    </p:anim>
                                    <p:animEffect transition="in" filter="fade">
                                      <p:cBhvr>
                                        <p:cTn id="81" dur="500"/>
                                        <p:tgtEl>
                                          <p:spTgt spid="130"/>
                                        </p:tgtEl>
                                      </p:cBhvr>
                                    </p:animEffect>
                                  </p:childTnLst>
                                </p:cTn>
                              </p:par>
                            </p:childTnLst>
                          </p:cTn>
                        </p:par>
                        <p:par>
                          <p:cTn id="82" fill="hold">
                            <p:stCondLst>
                              <p:cond delay="10020"/>
                            </p:stCondLst>
                            <p:childTnLst>
                              <p:par>
                                <p:cTn id="83" presetID="22" presetClass="entr" presetSubtype="8" fill="hold" grpId="0" nodeType="afterEffect">
                                  <p:stCondLst>
                                    <p:cond delay="0"/>
                                  </p:stCondLst>
                                  <p:childTnLst>
                                    <p:set>
                                      <p:cBhvr>
                                        <p:cTn id="84" dur="1" fill="hold">
                                          <p:stCondLst>
                                            <p:cond delay="0"/>
                                          </p:stCondLst>
                                        </p:cTn>
                                        <p:tgtEl>
                                          <p:spTgt spid="129"/>
                                        </p:tgtEl>
                                        <p:attrNameLst>
                                          <p:attrName>style.visibility</p:attrName>
                                        </p:attrNameLst>
                                      </p:cBhvr>
                                      <p:to>
                                        <p:strVal val="visible"/>
                                      </p:to>
                                    </p:set>
                                    <p:animEffect transition="in" filter="wipe(left)">
                                      <p:cBhvr>
                                        <p:cTn id="8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8" grpId="0" animBg="1"/>
      <p:bldP spid="89" grpId="0"/>
      <p:bldP spid="103" grpId="0" animBg="1"/>
      <p:bldP spid="104" grpId="0"/>
      <p:bldP spid="105" grpId="0" animBg="1"/>
      <p:bldP spid="107" grpId="0"/>
      <p:bldP spid="118" grpId="0"/>
      <p:bldP spid="123" grpId="0" animBg="1"/>
      <p:bldP spid="124" grpId="0" animBg="1"/>
      <p:bldP spid="126" grpId="0" animBg="1"/>
      <p:bldP spid="126" grpId="1" animBg="1"/>
      <p:bldP spid="126" grpId="2" animBg="1"/>
      <p:bldP spid="129" grpId="0" animBg="1"/>
      <p:bldP spid="1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8295"/>
          <a:stretch/>
        </p:blipFill>
        <p:spPr>
          <a:xfrm>
            <a:off x="6597314" y="0"/>
            <a:ext cx="5594686" cy="6858000"/>
          </a:xfrm>
          <a:prstGeom prst="rect">
            <a:avLst/>
          </a:prstGeom>
        </p:spPr>
      </p:pic>
      <p:sp>
        <p:nvSpPr>
          <p:cNvPr id="30" name="AutoShape 3"/>
          <p:cNvSpPr>
            <a:spLocks noChangeAspect="1" noChangeArrowheads="1" noTextEdit="1"/>
          </p:cNvSpPr>
          <p:nvPr/>
        </p:nvSpPr>
        <p:spPr bwMode="auto">
          <a:xfrm>
            <a:off x="444500" y="3698553"/>
            <a:ext cx="4292810" cy="281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Rectangle 7"/>
          <p:cNvSpPr/>
          <p:nvPr/>
        </p:nvSpPr>
        <p:spPr bwMode="auto">
          <a:xfrm>
            <a:off x="0" y="3933825"/>
            <a:ext cx="444500" cy="23145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Arrow: Pentagon 27"/>
          <p:cNvSpPr/>
          <p:nvPr/>
        </p:nvSpPr>
        <p:spPr>
          <a:xfrm flipH="1">
            <a:off x="4132974" y="3773400"/>
            <a:ext cx="8059026" cy="3084600"/>
          </a:xfrm>
          <a:prstGeom prst="homePlat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0" rIns="640080" rtlCol="0" anchor="ctr"/>
          <a:lstStyle/>
          <a:p>
            <a:r>
              <a:rPr lang="en-US" sz="36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Build SQL-based cloud DW solutions to support business intelligence needs</a:t>
            </a:r>
          </a:p>
        </p:txBody>
      </p:sp>
      <p:sp>
        <p:nvSpPr>
          <p:cNvPr id="29" name="Title 1"/>
          <p:cNvSpPr>
            <a:spLocks noGrp="1"/>
          </p:cNvSpPr>
          <p:nvPr>
            <p:ph type="ctrTitle"/>
          </p:nvPr>
        </p:nvSpPr>
        <p:spPr>
          <a:xfrm>
            <a:off x="373494" y="4942678"/>
            <a:ext cx="3759480" cy="746045"/>
          </a:xfrm>
          <a:noFill/>
        </p:spPr>
        <p:txBody>
          <a:bodyPr lIns="91440" rIns="274320">
            <a:noAutofit/>
          </a:bodyPr>
          <a:lstStyle/>
          <a:p>
            <a:pPr algn="r" defTabSz="914400"/>
            <a:r>
              <a:rPr lang="en-US" sz="4400" dirty="0">
                <a:gradFill>
                  <a:gsLst>
                    <a:gs pos="0">
                      <a:schemeClr val="bg1"/>
                    </a:gs>
                    <a:gs pos="100000">
                      <a:schemeClr val="bg1"/>
                    </a:gs>
                  </a:gsLst>
                  <a:lin ang="5400000" scaled="0"/>
                </a:gradFill>
                <a:latin typeface="Segoe UI Light" panose="020B0502040204020203" pitchFamily="34" charset="0"/>
                <a:cs typeface="Segoe UI Light" panose="020B0502040204020203" pitchFamily="34" charset="0"/>
              </a:rPr>
              <a:t>Scenario 4.4</a:t>
            </a:r>
          </a:p>
        </p:txBody>
      </p:sp>
      <p:sp>
        <p:nvSpPr>
          <p:cNvPr id="31" name="Arrow: Pentagon 30"/>
          <p:cNvSpPr/>
          <p:nvPr/>
        </p:nvSpPr>
        <p:spPr>
          <a:xfrm>
            <a:off x="0" y="1706363"/>
            <a:ext cx="6067425" cy="26737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Light" panose="020B0502040204020203" pitchFamily="34" charset="0"/>
                <a:ea typeface="+mn-ea"/>
                <a:cs typeface="Segoe UI Light" panose="020B0502040204020203" pitchFamily="34" charset="0"/>
              </a:rPr>
              <a:t>Hands-on lab</a:t>
            </a:r>
          </a:p>
        </p:txBody>
      </p:sp>
    </p:spTree>
    <p:extLst>
      <p:ext uri="{BB962C8B-B14F-4D97-AF65-F5344CB8AC3E}">
        <p14:creationId xmlns:p14="http://schemas.microsoft.com/office/powerpoint/2010/main" val="124353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88" name="Rectangle 87"/>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EXPERIENCE</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4</a:t>
            </a:r>
          </a:p>
        </p:txBody>
      </p:sp>
      <p:sp>
        <p:nvSpPr>
          <p:cNvPr id="55" name="Title 3"/>
          <p:cNvSpPr>
            <a:spLocks noGrp="1"/>
          </p:cNvSpPr>
          <p:nvPr>
            <p:ph type="title"/>
          </p:nvPr>
        </p:nvSpPr>
        <p:spPr>
          <a:xfrm>
            <a:off x="455830" y="289511"/>
            <a:ext cx="3419484" cy="899665"/>
          </a:xfrm>
        </p:spPr>
        <p:txBody>
          <a:bodyPr/>
          <a:lstStyle/>
          <a:p>
            <a:pPr lvl="0"/>
            <a:r>
              <a:rPr lang="en-US" dirty="0"/>
              <a:t>Call to action</a:t>
            </a:r>
          </a:p>
        </p:txBody>
      </p:sp>
      <p:sp>
        <p:nvSpPr>
          <p:cNvPr id="93" name="Rectangle 92"/>
          <p:cNvSpPr/>
          <p:nvPr/>
        </p:nvSpPr>
        <p:spPr bwMode="auto">
          <a:xfrm>
            <a:off x="457200" y="1651000"/>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2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3168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5621"/>
          <a:stretch/>
        </p:blipFill>
        <p:spPr>
          <a:xfrm>
            <a:off x="0" y="-5256"/>
            <a:ext cx="12192000" cy="6863256"/>
          </a:xfrm>
          <a:prstGeom prst="rect">
            <a:avLst/>
          </a:prstGeom>
        </p:spPr>
      </p:pic>
      <p:sp>
        <p:nvSpPr>
          <p:cNvPr id="43" name="Rectangle 42"/>
          <p:cNvSpPr/>
          <p:nvPr/>
        </p:nvSpPr>
        <p:spPr>
          <a:xfrm>
            <a:off x="0" y="0"/>
            <a:ext cx="12192000" cy="6858000"/>
          </a:xfrm>
          <a:prstGeom prst="rect">
            <a:avLst/>
          </a:prstGeom>
          <a:solidFill>
            <a:srgbClr val="0078D7">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Rectangle 43"/>
          <p:cNvSpPr/>
          <p:nvPr/>
        </p:nvSpPr>
        <p:spPr>
          <a:xfrm>
            <a:off x="533457" y="459850"/>
            <a:ext cx="10156078" cy="1089529"/>
          </a:xfrm>
          <a:prstGeom prst="rect">
            <a:avLst/>
          </a:prstGeom>
        </p:spPr>
        <p:txBody>
          <a:bodyPr wrap="square">
            <a:spAutoFit/>
          </a:bodyPr>
          <a:lstStyle/>
          <a:p>
            <a:pPr lvl="0">
              <a:lnSpc>
                <a:spcPct val="90000"/>
              </a:lnSpc>
              <a:defRPr/>
            </a:pPr>
            <a:r>
              <a:rPr lang="en-US" sz="7200" kern="0" dirty="0">
                <a:solidFill>
                  <a:prstClr val="white"/>
                </a:solidFill>
                <a:latin typeface="Segoe UI Light" panose="020B0502040204020203" pitchFamily="34" charset="0"/>
                <a:ea typeface="+mj-ea"/>
                <a:cs typeface="Segoe UI Light" panose="020B0502040204020203" pitchFamily="34" charset="0"/>
              </a:rPr>
              <a:t>Moving to SaaS</a:t>
            </a:r>
          </a:p>
        </p:txBody>
      </p:sp>
      <p:sp>
        <p:nvSpPr>
          <p:cNvPr id="9" name="Rectangle 8"/>
          <p:cNvSpPr/>
          <p:nvPr/>
        </p:nvSpPr>
        <p:spPr>
          <a:xfrm>
            <a:off x="498779" y="4734625"/>
            <a:ext cx="5103627" cy="1588127"/>
          </a:xfrm>
          <a:prstGeom prst="rect">
            <a:avLst/>
          </a:prstGeom>
        </p:spPr>
        <p:txBody>
          <a:bodyPr wrap="square">
            <a:spAutoFit/>
          </a:bodyPr>
          <a:lstStyle/>
          <a:p>
            <a:pPr lvl="0">
              <a:lnSpc>
                <a:spcPct val="90000"/>
              </a:lnSpc>
              <a:spcBef>
                <a:spcPts val="3000"/>
              </a:spcBef>
              <a:defRPr/>
            </a:pPr>
            <a:r>
              <a:rPr lang="en-US" sz="3600" kern="0" dirty="0">
                <a:solidFill>
                  <a:prstClr val="white"/>
                </a:solidFill>
                <a:latin typeface="Segoe UI Light" panose="020B0502040204020203" pitchFamily="34" charset="0"/>
                <a:cs typeface="Segoe UI Light" panose="020B0502040204020203" pitchFamily="34" charset="0"/>
              </a:rPr>
              <a:t>The efficiencies of the cloud free up developers to do what they do best</a:t>
            </a:r>
          </a:p>
        </p:txBody>
      </p:sp>
      <p:grpSp>
        <p:nvGrpSpPr>
          <p:cNvPr id="2" name="Group 1"/>
          <p:cNvGrpSpPr/>
          <p:nvPr/>
        </p:nvGrpSpPr>
        <p:grpSpPr>
          <a:xfrm>
            <a:off x="5851288" y="3873044"/>
            <a:ext cx="6091830" cy="2652569"/>
            <a:chOff x="6040597" y="3857509"/>
            <a:chExt cx="4918936" cy="2654796"/>
          </a:xfrm>
        </p:grpSpPr>
        <p:sp>
          <p:nvSpPr>
            <p:cNvPr id="12" name="Rectangle 11"/>
            <p:cNvSpPr/>
            <p:nvPr/>
          </p:nvSpPr>
          <p:spPr bwMode="auto">
            <a:xfrm>
              <a:off x="6040597" y="4616217"/>
              <a:ext cx="4918936" cy="1896088"/>
            </a:xfrm>
            <a:prstGeom prst="rect">
              <a:avLst/>
            </a:prstGeom>
            <a:solidFill>
              <a:schemeClr val="bg1">
                <a:alpha val="72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274320" rIns="182880" bIns="91440" numCol="1" spcCol="0" rtlCol="0" fromWordArt="0" anchor="t" anchorCtr="0" forceAA="0" compatLnSpc="1">
              <a:prstTxWarp prst="textNoShape">
                <a:avLst/>
              </a:prstTxWarp>
              <a:noAutofit/>
            </a:bodyPr>
            <a:lstStyle/>
            <a:p>
              <a:pPr marL="0" marR="0" lvl="0" indent="0" defTabSz="931036"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Increase productivity by reducing DB</a:t>
              </a:r>
              <a:r>
                <a:rPr kumimoji="0" lang="en-US" sz="1600" b="0" i="0" u="none" strike="noStrike" kern="0" cap="none" spc="0" normalizeH="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management time</a:t>
              </a:r>
              <a:endParaRPr kumimoji="0" lang="en-US" sz="1600" b="0"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defTabSz="931036" eaLnBrk="1" fontAlgn="auto" latinLnBrk="0" hangingPunct="1">
                <a:lnSpc>
                  <a:spcPct val="100000"/>
                </a:lnSpc>
                <a:spcBef>
                  <a:spcPts val="1200"/>
                </a:spcBef>
                <a:spcAft>
                  <a:spcPts val="0"/>
                </a:spcAft>
                <a:buClrTx/>
                <a:buSzTx/>
                <a:buFontTx/>
                <a:buNone/>
                <a:tabLst/>
                <a:defRPr/>
              </a:pPr>
              <a:r>
                <a:rPr lang="en-US" sz="1600" kern="0" dirty="0">
                  <a:solidFill>
                    <a:srgbClr val="002050"/>
                  </a:solidFill>
                  <a:latin typeface="Segoe UI Semibold" panose="020B0702040204020203" pitchFamily="34" charset="0"/>
                  <a:ea typeface="Segoe UI" pitchFamily="34" charset="0"/>
                  <a:cs typeface="Segoe UI Semibold" panose="020B0702040204020203" pitchFamily="34" charset="0"/>
                </a:rPr>
                <a:t>Speed time to deployment with faster dev cycles</a:t>
              </a:r>
            </a:p>
            <a:p>
              <a:pPr marL="0" marR="0" lvl="0" indent="0" defTabSz="931036"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Lower</a:t>
              </a:r>
              <a:r>
                <a:rPr kumimoji="0" lang="en-US" sz="1600" b="0" i="0" u="none" strike="noStrike" kern="0" cap="none" spc="0" normalizeH="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and more flexible pricing than on-premises or hosted </a:t>
              </a:r>
              <a:endParaRPr kumimoji="0" lang="en-US" sz="1600" b="0"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defTabSz="931036"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a:t>
              </a:r>
            </a:p>
          </p:txBody>
        </p:sp>
        <p:sp>
          <p:nvSpPr>
            <p:cNvPr id="13" name="Rectangle 12"/>
            <p:cNvSpPr/>
            <p:nvPr/>
          </p:nvSpPr>
          <p:spPr bwMode="auto">
            <a:xfrm>
              <a:off x="6040597" y="3857509"/>
              <a:ext cx="4918936" cy="758708"/>
            </a:xfrm>
            <a:prstGeom prst="rect">
              <a:avLst/>
            </a:prstGeom>
            <a:solidFill>
              <a:srgbClr val="00205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defTabSz="931036" eaLnBrk="1" fontAlgn="auto" latinLnBrk="0" hangingPunct="1">
                <a:lnSpc>
                  <a:spcPct val="100000"/>
                </a:lnSpc>
                <a:spcBef>
                  <a:spcPts val="612"/>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Efficiencies of SaaS</a:t>
              </a:r>
            </a:p>
          </p:txBody>
        </p:sp>
      </p:grpSp>
    </p:spTree>
    <p:extLst>
      <p:ext uri="{BB962C8B-B14F-4D97-AF65-F5344CB8AC3E}">
        <p14:creationId xmlns:p14="http://schemas.microsoft.com/office/powerpoint/2010/main" val="253101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Arrow: Pentagon 8"/>
          <p:cNvSpPr/>
          <p:nvPr/>
        </p:nvSpPr>
        <p:spPr bwMode="auto">
          <a:xfrm rot="5400000">
            <a:off x="840233" y="1267968"/>
            <a:ext cx="888999" cy="1655064"/>
          </a:xfrm>
          <a:prstGeom prst="homePlat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cxnSp>
        <p:nvCxnSpPr>
          <p:cNvPr id="138" name="Connector: Elbow 137"/>
          <p:cNvCxnSpPr/>
          <p:nvPr/>
        </p:nvCxnSpPr>
        <p:spPr>
          <a:xfrm rot="10800000" flipV="1">
            <a:off x="4091989" y="4147782"/>
            <a:ext cx="1188720" cy="1280160"/>
          </a:xfrm>
          <a:prstGeom prst="bentConnector3">
            <a:avLst>
              <a:gd name="adj1" fmla="val 565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4292692" y="4386663"/>
            <a:ext cx="633188" cy="802398"/>
            <a:chOff x="3601562" y="1357039"/>
            <a:chExt cx="3353970" cy="4068206"/>
          </a:xfrm>
          <a:solidFill>
            <a:srgbClr val="0078D7"/>
          </a:solidFill>
        </p:grpSpPr>
        <p:sp>
          <p:nvSpPr>
            <p:cNvPr id="210" name="Freeform 59"/>
            <p:cNvSpPr/>
            <p:nvPr/>
          </p:nvSpPr>
          <p:spPr bwMode="auto">
            <a:xfrm rot="5400000">
              <a:off x="3356198" y="1812783"/>
              <a:ext cx="3809029" cy="3101388"/>
            </a:xfrm>
            <a:custGeom>
              <a:avLst/>
              <a:gdLst>
                <a:gd name="connsiteX0" fmla="*/ 0 w 3809029"/>
                <a:gd name="connsiteY0" fmla="*/ 2160781 h 3101388"/>
                <a:gd name="connsiteX1" fmla="*/ 0 w 3809029"/>
                <a:gd name="connsiteY1" fmla="*/ 0 h 3101388"/>
                <a:gd name="connsiteX2" fmla="*/ 3809029 w 3809029"/>
                <a:gd name="connsiteY2" fmla="*/ 0 h 3101388"/>
                <a:gd name="connsiteX3" fmla="*/ 3809029 w 3809029"/>
                <a:gd name="connsiteY3" fmla="*/ 3101388 h 3101388"/>
                <a:gd name="connsiteX4" fmla="*/ 940607 w 3809029"/>
                <a:gd name="connsiteY4" fmla="*/ 3101388 h 3101388"/>
                <a:gd name="connsiteX5" fmla="*/ 0 w 3809029"/>
                <a:gd name="connsiteY5" fmla="*/ 2160781 h 310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9029" h="3101388">
                  <a:moveTo>
                    <a:pt x="0" y="2160781"/>
                  </a:moveTo>
                  <a:lnTo>
                    <a:pt x="0" y="0"/>
                  </a:lnTo>
                  <a:lnTo>
                    <a:pt x="3809029" y="0"/>
                  </a:lnTo>
                  <a:lnTo>
                    <a:pt x="3809029" y="3101388"/>
                  </a:lnTo>
                  <a:lnTo>
                    <a:pt x="940607" y="3101388"/>
                  </a:lnTo>
                  <a:lnTo>
                    <a:pt x="0" y="2160781"/>
                  </a:lnTo>
                  <a:close/>
                </a:path>
              </a:pathLst>
            </a:custGeom>
            <a:solidFill>
              <a:schemeClr val="tx1"/>
            </a:solid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Freeform 60"/>
            <p:cNvSpPr/>
            <p:nvPr/>
          </p:nvSpPr>
          <p:spPr bwMode="auto">
            <a:xfrm>
              <a:off x="3601562" y="1357039"/>
              <a:ext cx="3353970" cy="4068206"/>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chemeClr val="bg1"/>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5" name="Group 254"/>
          <p:cNvGrpSpPr/>
          <p:nvPr/>
        </p:nvGrpSpPr>
        <p:grpSpPr>
          <a:xfrm>
            <a:off x="2585145" y="4546485"/>
            <a:ext cx="1580939" cy="1435898"/>
            <a:chOff x="1473756" y="4775000"/>
            <a:chExt cx="1580939" cy="1435898"/>
          </a:xfrm>
        </p:grpSpPr>
        <p:sp>
          <p:nvSpPr>
            <p:cNvPr id="76" name="Freeform 204"/>
            <p:cNvSpPr/>
            <p:nvPr/>
          </p:nvSpPr>
          <p:spPr>
            <a:xfrm>
              <a:off x="1617618" y="4775000"/>
              <a:ext cx="1232075" cy="1142535"/>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dirty="0">
                <a:ln>
                  <a:noFill/>
                </a:ln>
                <a:solidFill>
                  <a:prstClr val="white"/>
                </a:solidFill>
                <a:effectLst/>
                <a:uLnTx/>
                <a:uFillTx/>
              </a:endParaRPr>
            </a:p>
          </p:txBody>
        </p:sp>
        <p:sp>
          <p:nvSpPr>
            <p:cNvPr id="217" name="Rectangle 216"/>
            <p:cNvSpPr/>
            <p:nvPr/>
          </p:nvSpPr>
          <p:spPr>
            <a:xfrm>
              <a:off x="1473756" y="5933899"/>
              <a:ext cx="1580939" cy="276999"/>
            </a:xfrm>
            <a:prstGeom prst="rect">
              <a:avLst/>
            </a:prstGeom>
          </p:spPr>
          <p:txBody>
            <a:bodyPr wrap="square" lIns="0" tIns="0" rIns="0" bIns="0" anchor="ctr" anchorCtr="0">
              <a:spAutoFit/>
            </a:bodyPr>
            <a:lstStyle/>
            <a:p>
              <a:pPr algn="ctr">
                <a:defRPr/>
              </a:pPr>
              <a:r>
                <a:rPr lang="en-US" b="1" kern="0" dirty="0">
                  <a:gradFill>
                    <a:gsLst>
                      <a:gs pos="1250">
                        <a:schemeClr val="tx1"/>
                      </a:gs>
                      <a:gs pos="100000">
                        <a:schemeClr val="tx1"/>
                      </a:gs>
                    </a:gsLst>
                    <a:lin ang="5400000" scaled="0"/>
                  </a:gradFill>
                </a:rPr>
                <a:t>Manager</a:t>
              </a:r>
            </a:p>
          </p:txBody>
        </p:sp>
      </p:grpSp>
      <p:cxnSp>
        <p:nvCxnSpPr>
          <p:cNvPr id="218" name="Connector: Elbow 217"/>
          <p:cNvCxnSpPr>
            <a:cxnSpLocks/>
          </p:cNvCxnSpPr>
          <p:nvPr/>
        </p:nvCxnSpPr>
        <p:spPr>
          <a:xfrm>
            <a:off x="4299172" y="2467588"/>
            <a:ext cx="2426153" cy="822960"/>
          </a:xfrm>
          <a:prstGeom prst="bentConnector3">
            <a:avLst>
              <a:gd name="adj1" fmla="val 999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4075294" y="2099432"/>
            <a:ext cx="506079" cy="613849"/>
            <a:chOff x="1138562" y="1912407"/>
            <a:chExt cx="506079" cy="613849"/>
          </a:xfrm>
        </p:grpSpPr>
        <p:sp>
          <p:nvSpPr>
            <p:cNvPr id="107"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E81123"/>
                  </a:solidFill>
                  <a:effectLst/>
                  <a:uLnTx/>
                  <a:uFillTx/>
                  <a:sym typeface="Wingdings 2" panose="05020102010507070707" pitchFamily="18" charset="2"/>
                </a:rPr>
                <a:t></a:t>
              </a:r>
              <a:endParaRPr kumimoji="0" lang="en-US" sz="3200" b="0" i="0" u="none" strike="noStrike" kern="0" cap="none" spc="0" normalizeH="0" baseline="0" noProof="0" dirty="0">
                <a:ln>
                  <a:noFill/>
                </a:ln>
                <a:solidFill>
                  <a:srgbClr val="E81123"/>
                </a:solidFill>
                <a:effectLst/>
                <a:uLnTx/>
                <a:uFillTx/>
              </a:endParaRPr>
            </a:p>
          </p:txBody>
        </p:sp>
        <p:sp>
          <p:nvSpPr>
            <p:cNvPr id="108" name="TextBox 107"/>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0" name="Connector: Elbow 9"/>
          <p:cNvCxnSpPr/>
          <p:nvPr/>
        </p:nvCxnSpPr>
        <p:spPr>
          <a:xfrm rot="10800000">
            <a:off x="6223322" y="5015420"/>
            <a:ext cx="3146504" cy="363734"/>
          </a:xfrm>
          <a:prstGeom prst="bentConnector3">
            <a:avLst>
              <a:gd name="adj1" fmla="val 100065"/>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p:nvPr/>
        </p:nvCxnSpPr>
        <p:spPr>
          <a:xfrm>
            <a:off x="4440450" y="2949624"/>
            <a:ext cx="1857729" cy="340924"/>
          </a:xfrm>
          <a:prstGeom prst="bentConnector3">
            <a:avLst>
              <a:gd name="adj1" fmla="val 100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4261666" y="2643414"/>
            <a:ext cx="506079" cy="613849"/>
            <a:chOff x="1138562" y="1912407"/>
            <a:chExt cx="506079" cy="613849"/>
          </a:xfrm>
        </p:grpSpPr>
        <p:sp>
          <p:nvSpPr>
            <p:cNvPr id="95"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04" name="TextBox 103"/>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3" name="Group 112"/>
          <p:cNvGrpSpPr/>
          <p:nvPr/>
        </p:nvGrpSpPr>
        <p:grpSpPr>
          <a:xfrm>
            <a:off x="7664033" y="2938138"/>
            <a:ext cx="506079" cy="613849"/>
            <a:chOff x="1138562" y="1912407"/>
            <a:chExt cx="506079" cy="613849"/>
          </a:xfrm>
        </p:grpSpPr>
        <p:sp>
          <p:nvSpPr>
            <p:cNvPr id="116"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E81123"/>
                  </a:solidFill>
                  <a:effectLst/>
                  <a:uLnTx/>
                  <a:uFillTx/>
                  <a:sym typeface="Wingdings 2" panose="05020102010507070707" pitchFamily="18" charset="2"/>
                </a:rPr>
                <a:t></a:t>
              </a:r>
              <a:endParaRPr kumimoji="0" lang="en-US" sz="3200" b="0" i="0" u="none" strike="noStrike" kern="0" cap="none" spc="0" normalizeH="0" baseline="0" noProof="0" dirty="0">
                <a:ln>
                  <a:noFill/>
                </a:ln>
                <a:solidFill>
                  <a:srgbClr val="E81123"/>
                </a:solidFill>
                <a:effectLst/>
                <a:uLnTx/>
                <a:uFillTx/>
              </a:endParaRPr>
            </a:p>
          </p:txBody>
        </p:sp>
        <p:sp>
          <p:nvSpPr>
            <p:cNvPr id="117" name="TextBox 116"/>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21" name="Straight Arrow Connector 120"/>
          <p:cNvCxnSpPr/>
          <p:nvPr/>
        </p:nvCxnSpPr>
        <p:spPr>
          <a:xfrm flipV="1">
            <a:off x="7307560" y="4119367"/>
            <a:ext cx="1424934" cy="1756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7685188" y="3790290"/>
            <a:ext cx="506079" cy="613849"/>
            <a:chOff x="1138562" y="1912407"/>
            <a:chExt cx="506079" cy="613849"/>
          </a:xfrm>
        </p:grpSpPr>
        <p:sp>
          <p:nvSpPr>
            <p:cNvPr id="119"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20" name="TextBox 119"/>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5" name="Group 124"/>
          <p:cNvGrpSpPr/>
          <p:nvPr/>
        </p:nvGrpSpPr>
        <p:grpSpPr>
          <a:xfrm>
            <a:off x="8288446" y="5020998"/>
            <a:ext cx="506079" cy="613849"/>
            <a:chOff x="1138562" y="1912407"/>
            <a:chExt cx="506079" cy="613849"/>
          </a:xfrm>
        </p:grpSpPr>
        <p:sp>
          <p:nvSpPr>
            <p:cNvPr id="127"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28" name="TextBox 127"/>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3" name="Group 142"/>
          <p:cNvGrpSpPr/>
          <p:nvPr/>
        </p:nvGrpSpPr>
        <p:grpSpPr>
          <a:xfrm>
            <a:off x="5277472" y="3362577"/>
            <a:ext cx="2041414" cy="1603083"/>
            <a:chOff x="4577018" y="3272060"/>
            <a:chExt cx="1648921" cy="1294866"/>
          </a:xfrm>
        </p:grpSpPr>
        <p:grpSp>
          <p:nvGrpSpPr>
            <p:cNvPr id="144" name="Group 143"/>
            <p:cNvGrpSpPr/>
            <p:nvPr/>
          </p:nvGrpSpPr>
          <p:grpSpPr>
            <a:xfrm>
              <a:off x="4577018" y="3272060"/>
              <a:ext cx="1648921" cy="1294866"/>
              <a:chOff x="3184313" y="2967742"/>
              <a:chExt cx="927810" cy="694770"/>
            </a:xfrm>
            <a:solidFill>
              <a:srgbClr val="107C10"/>
            </a:solidFill>
          </p:grpSpPr>
          <p:grpSp>
            <p:nvGrpSpPr>
              <p:cNvPr id="170" name="Group 169"/>
              <p:cNvGrpSpPr/>
              <p:nvPr/>
            </p:nvGrpSpPr>
            <p:grpSpPr>
              <a:xfrm>
                <a:off x="3184314" y="2967742"/>
                <a:ext cx="927809" cy="694770"/>
                <a:chOff x="2331433" y="3147790"/>
                <a:chExt cx="927809" cy="694770"/>
              </a:xfrm>
              <a:grpFill/>
            </p:grpSpPr>
            <p:sp>
              <p:nvSpPr>
                <p:cNvPr id="172" name="Rectangle 171"/>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73"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71" name="Rectangle 170"/>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46" name="Group 145"/>
            <p:cNvGrpSpPr/>
            <p:nvPr/>
          </p:nvGrpSpPr>
          <p:grpSpPr>
            <a:xfrm>
              <a:off x="5025102" y="3603976"/>
              <a:ext cx="798451" cy="450951"/>
              <a:chOff x="3481278" y="3212859"/>
              <a:chExt cx="798451" cy="450951"/>
            </a:xfrm>
          </p:grpSpPr>
          <p:sp>
            <p:nvSpPr>
              <p:cNvPr id="147" name="Arrow: Pentagon 146"/>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48" name="Group 147"/>
              <p:cNvGrpSpPr/>
              <p:nvPr/>
            </p:nvGrpSpPr>
            <p:grpSpPr>
              <a:xfrm>
                <a:off x="3481278" y="3212859"/>
                <a:ext cx="684253" cy="450951"/>
                <a:chOff x="684764" y="3415502"/>
                <a:chExt cx="1066063" cy="702580"/>
              </a:xfrm>
            </p:grpSpPr>
            <p:grpSp>
              <p:nvGrpSpPr>
                <p:cNvPr id="150" name="Group 149"/>
                <p:cNvGrpSpPr>
                  <a:grpSpLocks noChangeAspect="1"/>
                </p:cNvGrpSpPr>
                <p:nvPr/>
              </p:nvGrpSpPr>
              <p:grpSpPr bwMode="auto">
                <a:xfrm>
                  <a:off x="684764" y="3415502"/>
                  <a:ext cx="1066063" cy="702580"/>
                  <a:chOff x="-1331" y="3111"/>
                  <a:chExt cx="918" cy="605"/>
                </a:xfrm>
              </p:grpSpPr>
              <p:sp>
                <p:nvSpPr>
                  <p:cNvPr id="167"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1" name="Group 150"/>
                <p:cNvGrpSpPr/>
                <p:nvPr/>
              </p:nvGrpSpPr>
              <p:grpSpPr>
                <a:xfrm>
                  <a:off x="764549" y="3890671"/>
                  <a:ext cx="208129" cy="136465"/>
                  <a:chOff x="-1968651" y="1723586"/>
                  <a:chExt cx="433388" cy="284162"/>
                </a:xfrm>
              </p:grpSpPr>
              <p:sp>
                <p:nvSpPr>
                  <p:cNvPr id="152"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grpSp>
        <p:nvGrpSpPr>
          <p:cNvPr id="14" name="Group 13"/>
          <p:cNvGrpSpPr/>
          <p:nvPr/>
        </p:nvGrpSpPr>
        <p:grpSpPr>
          <a:xfrm>
            <a:off x="2585145" y="2206364"/>
            <a:ext cx="1580939" cy="1440119"/>
            <a:chOff x="2585145" y="2206364"/>
            <a:chExt cx="1580939" cy="1440119"/>
          </a:xfrm>
        </p:grpSpPr>
        <p:sp>
          <p:nvSpPr>
            <p:cNvPr id="216" name="Rectangle 215"/>
            <p:cNvSpPr/>
            <p:nvPr/>
          </p:nvSpPr>
          <p:spPr>
            <a:xfrm>
              <a:off x="2585145" y="3369484"/>
              <a:ext cx="1580939" cy="276999"/>
            </a:xfrm>
            <a:prstGeom prst="rect">
              <a:avLst/>
            </a:prstGeom>
          </p:spPr>
          <p:txBody>
            <a:bodyPr wrap="square" lIns="0" tIns="0" rIns="0" bIns="0" anchor="ctr" anchorCtr="0">
              <a:spAutoFit/>
            </a:bodyPr>
            <a:lstStyle/>
            <a:p>
              <a:pPr marR="0" lvl="0" indent="0" algn="ctr" fontAlgn="auto">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User</a:t>
              </a:r>
            </a:p>
          </p:txBody>
        </p:sp>
        <p:grpSp>
          <p:nvGrpSpPr>
            <p:cNvPr id="94" name="Group 93"/>
            <p:cNvGrpSpPr/>
            <p:nvPr/>
          </p:nvGrpSpPr>
          <p:grpSpPr>
            <a:xfrm>
              <a:off x="2764712" y="2206364"/>
              <a:ext cx="1232075" cy="1142535"/>
              <a:chOff x="5605418" y="4825800"/>
              <a:chExt cx="1232075" cy="1142535"/>
            </a:xfrm>
            <a:solidFill>
              <a:schemeClr val="tx1"/>
            </a:solidFill>
          </p:grpSpPr>
          <p:sp>
            <p:nvSpPr>
              <p:cNvPr id="102" name="Freeform 204"/>
              <p:cNvSpPr/>
              <p:nvPr/>
            </p:nvSpPr>
            <p:spPr>
              <a:xfrm>
                <a:off x="5605418" y="4825800"/>
                <a:ext cx="1232075" cy="1142535"/>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sp>
            <p:nvSpPr>
              <p:cNvPr id="103" name="Flowchart: Stored Data 102"/>
              <p:cNvSpPr/>
              <p:nvPr/>
            </p:nvSpPr>
            <p:spPr bwMode="auto">
              <a:xfrm rot="16200000">
                <a:off x="5985578" y="5469155"/>
                <a:ext cx="465632" cy="421666"/>
              </a:xfrm>
              <a:prstGeom prst="flowChartOnlineStorag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9" name="Flowchart: Connector 108"/>
              <p:cNvSpPr/>
              <p:nvPr/>
            </p:nvSpPr>
            <p:spPr bwMode="auto">
              <a:xfrm flipV="1">
                <a:off x="6024665" y="5661600"/>
                <a:ext cx="387457" cy="278969"/>
              </a:xfrm>
              <a:prstGeom prst="flowChartConnector">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7" name="Group 96"/>
          <p:cNvGrpSpPr/>
          <p:nvPr/>
        </p:nvGrpSpPr>
        <p:grpSpPr>
          <a:xfrm>
            <a:off x="5127986" y="5467294"/>
            <a:ext cx="1597339" cy="1003842"/>
            <a:chOff x="9419980" y="2730917"/>
            <a:chExt cx="1597339" cy="1003842"/>
          </a:xfrm>
        </p:grpSpPr>
        <p:sp>
          <p:nvSpPr>
            <p:cNvPr id="112" name="Rectangle 111"/>
            <p:cNvSpPr/>
            <p:nvPr/>
          </p:nvSpPr>
          <p:spPr>
            <a:xfrm>
              <a:off x="9419981" y="3201541"/>
              <a:ext cx="1597338" cy="5332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83000">
                        <a:srgbClr val="D83B01"/>
                      </a:gs>
                      <a:gs pos="100000">
                        <a:srgbClr val="D83B01"/>
                      </a:gs>
                    </a:gsLst>
                    <a:lin ang="5400000" scaled="1"/>
                  </a:gradFill>
                  <a:effectLst/>
                  <a:uLnTx/>
                  <a:uFillTx/>
                  <a:latin typeface="Segoe UI Semibold" panose="020B0702040204020203" pitchFamily="34" charset="0"/>
                  <a:cs typeface="Segoe UI Semibold" panose="020B0702040204020203" pitchFamily="34" charset="0"/>
                </a:rPr>
                <a:t>Previous entries</a:t>
              </a:r>
              <a:r>
                <a:rPr kumimoji="0" lang="en-US" sz="1400" b="0" i="0" u="none" strike="noStrike" kern="0" cap="none" spc="0" normalizeH="0" noProof="0" dirty="0">
                  <a:ln>
                    <a:noFill/>
                  </a:ln>
                  <a:gradFill>
                    <a:gsLst>
                      <a:gs pos="83000">
                        <a:srgbClr val="D83B01"/>
                      </a:gs>
                      <a:gs pos="100000">
                        <a:srgbClr val="D83B01"/>
                      </a:gs>
                    </a:gsLst>
                    <a:lin ang="5400000" scaled="1"/>
                  </a:gradFill>
                  <a:effectLst/>
                  <a:uLnTx/>
                  <a:uFillTx/>
                  <a:latin typeface="Segoe UI Semibold" panose="020B0702040204020203" pitchFamily="34" charset="0"/>
                  <a:cs typeface="Segoe UI Semibold" panose="020B0702040204020203" pitchFamily="34" charset="0"/>
                </a:rPr>
                <a:t> are lost</a:t>
              </a:r>
              <a:endParaRPr kumimoji="0" lang="en-US" sz="1400" b="0" i="0" u="none" strike="noStrike" kern="0" cap="none" spc="0" normalizeH="0" baseline="0" noProof="0" dirty="0">
                <a:ln>
                  <a:noFill/>
                </a:ln>
                <a:gradFill>
                  <a:gsLst>
                    <a:gs pos="83000">
                      <a:srgbClr val="D83B01"/>
                    </a:gs>
                    <a:gs pos="100000">
                      <a:srgbClr val="D83B01"/>
                    </a:gs>
                  </a:gsLst>
                  <a:lin ang="5400000" scaled="1"/>
                </a:gradFill>
                <a:effectLst/>
                <a:uLnTx/>
                <a:uFillTx/>
                <a:latin typeface="Segoe UI Semibold" panose="020B0702040204020203" pitchFamily="34" charset="0"/>
                <a:cs typeface="Segoe UI Semibold" panose="020B0702040204020203" pitchFamily="34" charset="0"/>
              </a:endParaRPr>
            </a:p>
          </p:txBody>
        </p:sp>
        <p:grpSp>
          <p:nvGrpSpPr>
            <p:cNvPr id="114" name="Group 113"/>
            <p:cNvGrpSpPr/>
            <p:nvPr/>
          </p:nvGrpSpPr>
          <p:grpSpPr>
            <a:xfrm>
              <a:off x="9419980" y="2730917"/>
              <a:ext cx="1597338" cy="453446"/>
              <a:chOff x="9419980" y="3130416"/>
              <a:chExt cx="1597338" cy="453446"/>
            </a:xfrm>
          </p:grpSpPr>
          <p:sp>
            <p:nvSpPr>
              <p:cNvPr id="115" name="Arrow: Pentagon 114"/>
              <p:cNvSpPr/>
              <p:nvPr/>
            </p:nvSpPr>
            <p:spPr>
              <a:xfrm rot="5400000">
                <a:off x="9991926" y="2558470"/>
                <a:ext cx="453446" cy="1597338"/>
              </a:xfrm>
              <a:prstGeom prst="homePlate">
                <a:avLst>
                  <a:gd name="adj" fmla="val 45267"/>
                </a:avLst>
              </a:prstGeom>
              <a:solidFill>
                <a:srgbClr val="D83B01"/>
              </a:solidFill>
              <a:ln w="12700">
                <a:solidFill>
                  <a:srgbClr val="D83B01"/>
                </a:solidFill>
              </a:ln>
            </p:spPr>
            <p:txBody>
              <a:bodyPr vert="vert270" wrap="square" lIns="54864" tIns="0" rIns="0" bIns="91440" anchor="t" anchorCtr="0">
                <a:noAutofit/>
              </a:bodyPr>
              <a:lstStyle/>
              <a:p>
                <a:pPr marR="0" lvl="0" indent="0" defTabSz="932472" fontAlgn="base">
                  <a:lnSpc>
                    <a:spcPct val="90000"/>
                  </a:lnSpc>
                  <a:spcBef>
                    <a:spcPct val="0"/>
                  </a:spcBef>
                  <a:spcAft>
                    <a:spcPct val="0"/>
                  </a:spcAft>
                  <a:buClrTx/>
                  <a:buSzTx/>
                  <a:buFontTx/>
                  <a:buNone/>
                  <a:tabLst/>
                  <a:defRPr/>
                </a:pPr>
                <a:r>
                  <a:rPr lang="en-US" sz="14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CHALLENGE</a:t>
                </a:r>
              </a:p>
            </p:txBody>
          </p:sp>
          <p:sp>
            <p:nvSpPr>
              <p:cNvPr id="126" name="Freeform 5"/>
              <p:cNvSpPr>
                <a:spLocks noEditPoints="1"/>
              </p:cNvSpPr>
              <p:nvPr/>
            </p:nvSpPr>
            <p:spPr bwMode="auto">
              <a:xfrm>
                <a:off x="10662704" y="3169507"/>
                <a:ext cx="253386" cy="2085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29" name="Freeform 5"/>
          <p:cNvSpPr>
            <a:spLocks noEditPoints="1"/>
          </p:cNvSpPr>
          <p:nvPr/>
        </p:nvSpPr>
        <p:spPr bwMode="auto">
          <a:xfrm>
            <a:off x="4753438" y="4999256"/>
            <a:ext cx="453465" cy="373282"/>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 name="Freeform 182"/>
          <p:cNvSpPr/>
          <p:nvPr/>
        </p:nvSpPr>
        <p:spPr bwMode="auto">
          <a:xfrm>
            <a:off x="8729820" y="3114717"/>
            <a:ext cx="1283977" cy="17276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7" name="Straight Connector 16"/>
          <p:cNvCxnSpPr>
            <a:cxnSpLocks/>
            <a:stCxn id="130" idx="16"/>
          </p:cNvCxnSpPr>
          <p:nvPr/>
        </p:nvCxnSpPr>
        <p:spPr>
          <a:xfrm flipH="1">
            <a:off x="9369827" y="4842399"/>
            <a:ext cx="1982" cy="553423"/>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8750975" y="3879620"/>
            <a:ext cx="1262822" cy="307777"/>
          </a:xfrm>
          <a:prstGeom prst="rect">
            <a:avLst/>
          </a:prstGeom>
          <a:noFill/>
        </p:spPr>
        <p:txBody>
          <a:bodyPr wrap="square" rtlCol="0">
            <a:spAutoFit/>
          </a:bodyPr>
          <a:lstStyle/>
          <a:p>
            <a:pPr algn="ctr">
              <a:defRPr/>
            </a:pPr>
            <a:r>
              <a:rPr lang="en-US" sz="1400" b="1" kern="0" dirty="0">
                <a:gradFill>
                  <a:gsLst>
                    <a:gs pos="1250">
                      <a:schemeClr val="bg1"/>
                    </a:gs>
                    <a:gs pos="100000">
                      <a:schemeClr val="bg1"/>
                    </a:gs>
                  </a:gsLst>
                  <a:lin ang="5400000" scaled="0"/>
                </a:gradFill>
              </a:rPr>
              <a:t>SQL SERVER</a:t>
            </a:r>
          </a:p>
        </p:txBody>
      </p:sp>
      <p:sp>
        <p:nvSpPr>
          <p:cNvPr id="4" name="Title 3"/>
          <p:cNvSpPr>
            <a:spLocks noGrp="1"/>
          </p:cNvSpPr>
          <p:nvPr>
            <p:ph type="title"/>
          </p:nvPr>
        </p:nvSpPr>
        <p:spPr>
          <a:xfrm>
            <a:off x="457201" y="289511"/>
            <a:ext cx="6059334" cy="899665"/>
          </a:xfrm>
        </p:spPr>
        <p:txBody>
          <a:bodyPr/>
          <a:lstStyle/>
          <a:p>
            <a:r>
              <a:rPr lang="en-US" sz="4400" dirty="0"/>
              <a:t>Recover from user errors more easily with Temporal</a:t>
            </a:r>
          </a:p>
        </p:txBody>
      </p:sp>
      <p:sp>
        <p:nvSpPr>
          <p:cNvPr id="75" name="Rectangle 7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1.1</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54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70" fill="hold"/>
                                        <p:tgtEl>
                                          <p:spTgt spid="9"/>
                                        </p:tgtEl>
                                        <p:attrNameLst>
                                          <p:attrName>ppt_x</p:attrName>
                                        </p:attrNameLst>
                                      </p:cBhvr>
                                      <p:tavLst>
                                        <p:tav tm="0">
                                          <p:val>
                                            <p:strVal val="#ppt_x"/>
                                          </p:val>
                                        </p:tav>
                                        <p:tav tm="100000">
                                          <p:val>
                                            <p:strVal val="#ppt_x"/>
                                          </p:val>
                                        </p:tav>
                                      </p:tavLst>
                                    </p:anim>
                                    <p:anim calcmode="lin" valueType="num">
                                      <p:cBhvr additive="base">
                                        <p:cTn id="8" dur="77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childTnLst>
                          </p:cTn>
                        </p:par>
                        <p:par>
                          <p:cTn id="14" fill="hold">
                            <p:stCondLst>
                              <p:cond delay="500"/>
                            </p:stCondLst>
                            <p:childTnLst>
                              <p:par>
                                <p:cTn id="15" presetID="22" presetClass="entr" presetSubtype="8" fill="hold" nodeType="afterEffect">
                                  <p:stCondLst>
                                    <p:cond delay="25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750"/>
                                        <p:tgtEl>
                                          <p:spTgt spid="21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childTnLst>
                          </p:cTn>
                        </p:par>
                        <p:par>
                          <p:cTn id="22" fill="hold">
                            <p:stCondLst>
                              <p:cond delay="2000"/>
                            </p:stCondLst>
                            <p:childTnLst>
                              <p:par>
                                <p:cTn id="23" presetID="22" presetClass="entr" presetSubtype="8" fill="hold" nodeType="afterEffect">
                                  <p:stCondLst>
                                    <p:cond delay="300"/>
                                  </p:stCondLst>
                                  <p:childTnLst>
                                    <p:set>
                                      <p:cBhvr>
                                        <p:cTn id="24" dur="1" fill="hold">
                                          <p:stCondLst>
                                            <p:cond delay="0"/>
                                          </p:stCondLst>
                                        </p:cTn>
                                        <p:tgtEl>
                                          <p:spTgt spid="236"/>
                                        </p:tgtEl>
                                        <p:attrNameLst>
                                          <p:attrName>style.visibility</p:attrName>
                                        </p:attrNameLst>
                                      </p:cBhvr>
                                      <p:to>
                                        <p:strVal val="visible"/>
                                      </p:to>
                                    </p:set>
                                    <p:animEffect transition="in" filter="wipe(left)">
                                      <p:cBhvr>
                                        <p:cTn id="25" dur="750"/>
                                        <p:tgtEl>
                                          <p:spTgt spid="236"/>
                                        </p:tgtEl>
                                      </p:cBhvr>
                                    </p:animEffect>
                                  </p:childTnLst>
                                </p:cTn>
                              </p:par>
                            </p:childTnLst>
                          </p:cTn>
                        </p:par>
                        <p:par>
                          <p:cTn id="26" fill="hold">
                            <p:stCondLst>
                              <p:cond delay="3050"/>
                            </p:stCondLst>
                            <p:childTnLst>
                              <p:par>
                                <p:cTn id="27" presetID="22" presetClass="entr" presetSubtype="8" fill="hold" nodeType="after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left)">
                                      <p:cBhvr>
                                        <p:cTn id="29" dur="750"/>
                                        <p:tgtEl>
                                          <p:spTgt spid="121"/>
                                        </p:tgtEl>
                                      </p:cBhvr>
                                    </p:animEffect>
                                  </p:childTnLst>
                                </p:cTn>
                              </p:par>
                              <p:par>
                                <p:cTn id="30" presetID="10" presetClass="entr" presetSubtype="0" fill="hold" nodeType="withEffect">
                                  <p:stCondLst>
                                    <p:cond delay="75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nodeType="withEffect">
                                  <p:stCondLst>
                                    <p:cond delay="75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par>
                          <p:cTn id="36" fill="hold">
                            <p:stCondLst>
                              <p:cond delay="4300"/>
                            </p:stCondLst>
                            <p:childTnLst>
                              <p:par>
                                <p:cTn id="37" presetID="10" presetClass="entr" presetSubtype="0" fill="hold" nodeType="afterEffect">
                                  <p:stCondLst>
                                    <p:cond delay="100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500"/>
                                        <p:tgtEl>
                                          <p:spTgt spid="125"/>
                                        </p:tgtEl>
                                      </p:cBhvr>
                                    </p:animEffect>
                                  </p:childTnLst>
                                </p:cTn>
                              </p:par>
                              <p:par>
                                <p:cTn id="40" presetID="10" presetClass="exit" presetSubtype="0" fill="hold" nodeType="withEffect">
                                  <p:stCondLst>
                                    <p:cond delay="0"/>
                                  </p:stCondLst>
                                  <p:childTnLst>
                                    <p:animEffect transition="out" filter="fade">
                                      <p:cBhvr>
                                        <p:cTn id="41" dur="3000"/>
                                        <p:tgtEl>
                                          <p:spTgt spid="113"/>
                                        </p:tgtEl>
                                      </p:cBhvr>
                                    </p:animEffect>
                                    <p:set>
                                      <p:cBhvr>
                                        <p:cTn id="42" dur="1" fill="hold">
                                          <p:stCondLst>
                                            <p:cond delay="2999"/>
                                          </p:stCondLst>
                                        </p:cTn>
                                        <p:tgtEl>
                                          <p:spTgt spid="113"/>
                                        </p:tgtEl>
                                        <p:attrNameLst>
                                          <p:attrName>style.visibility</p:attrName>
                                        </p:attrNameLst>
                                      </p:cBhvr>
                                      <p:to>
                                        <p:strVal val="hidden"/>
                                      </p:to>
                                    </p:set>
                                  </p:childTnLst>
                                </p:cTn>
                              </p:par>
                              <p:par>
                                <p:cTn id="43" presetID="22" presetClass="entr" presetSubtype="1" fill="hold" nodeType="withEffect">
                                  <p:stCondLst>
                                    <p:cond delay="100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21" presetClass="entr" presetSubtype="1" fill="hold" nodeType="withEffect">
                                  <p:stCondLst>
                                    <p:cond delay="100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1000"/>
                                        <p:tgtEl>
                                          <p:spTgt spid="10"/>
                                        </p:tgtEl>
                                      </p:cBhvr>
                                    </p:animEffect>
                                  </p:childTnLst>
                                </p:cTn>
                              </p:par>
                            </p:childTnLst>
                          </p:cTn>
                        </p:par>
                        <p:par>
                          <p:cTn id="49" fill="hold">
                            <p:stCondLst>
                              <p:cond delay="7300"/>
                            </p:stCondLst>
                            <p:childTnLst>
                              <p:par>
                                <p:cTn id="50" presetID="22" presetClass="entr" presetSubtype="1" fill="hold" nodeType="afterEffect">
                                  <p:stCondLst>
                                    <p:cond delay="500"/>
                                  </p:stCondLst>
                                  <p:childTnLst>
                                    <p:set>
                                      <p:cBhvr>
                                        <p:cTn id="51" dur="1" fill="hold">
                                          <p:stCondLst>
                                            <p:cond delay="0"/>
                                          </p:stCondLst>
                                        </p:cTn>
                                        <p:tgtEl>
                                          <p:spTgt spid="138"/>
                                        </p:tgtEl>
                                        <p:attrNameLst>
                                          <p:attrName>style.visibility</p:attrName>
                                        </p:attrNameLst>
                                      </p:cBhvr>
                                      <p:to>
                                        <p:strVal val="visible"/>
                                      </p:to>
                                    </p:set>
                                    <p:animEffect transition="in" filter="wipe(up)">
                                      <p:cBhvr>
                                        <p:cTn id="52" dur="750"/>
                                        <p:tgtEl>
                                          <p:spTgt spid="138"/>
                                        </p:tgtEl>
                                      </p:cBhvr>
                                    </p:animEffect>
                                  </p:childTnLst>
                                </p:cTn>
                              </p:par>
                              <p:par>
                                <p:cTn id="53" presetID="10" presetClass="entr" presetSubtype="0" fill="hold" nodeType="withEffect">
                                  <p:stCondLst>
                                    <p:cond delay="75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par>
                          <p:cTn id="56" fill="hold">
                            <p:stCondLst>
                              <p:cond delay="8550"/>
                            </p:stCondLst>
                            <p:childTnLst>
                              <p:par>
                                <p:cTn id="57" presetID="10" presetClass="entr" presetSubtype="0" fill="hold" grpId="0" nodeType="afterEffect">
                                  <p:stCondLst>
                                    <p:cond delay="75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par>
                          <p:cTn id="60" fill="hold">
                            <p:stCondLst>
                              <p:cond delay="98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bwMode="auto">
          <a:xfrm>
            <a:off x="457200" y="1651000"/>
            <a:ext cx="11734800" cy="5207000"/>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1871177" y="4622685"/>
            <a:ext cx="1580939" cy="1435898"/>
            <a:chOff x="1473756" y="4775000"/>
            <a:chExt cx="1580939" cy="1435898"/>
          </a:xfrm>
        </p:grpSpPr>
        <p:sp>
          <p:nvSpPr>
            <p:cNvPr id="132" name="Freeform 204"/>
            <p:cNvSpPr/>
            <p:nvPr/>
          </p:nvSpPr>
          <p:spPr>
            <a:xfrm>
              <a:off x="1617618" y="4775000"/>
              <a:ext cx="1232075" cy="1142535"/>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dirty="0">
                <a:ln>
                  <a:noFill/>
                </a:ln>
                <a:solidFill>
                  <a:prstClr val="white"/>
                </a:solidFill>
                <a:effectLst/>
                <a:uLnTx/>
                <a:uFillTx/>
              </a:endParaRPr>
            </a:p>
          </p:txBody>
        </p:sp>
        <p:sp>
          <p:nvSpPr>
            <p:cNvPr id="133" name="Rectangle 132"/>
            <p:cNvSpPr/>
            <p:nvPr/>
          </p:nvSpPr>
          <p:spPr>
            <a:xfrm>
              <a:off x="1473756" y="5933899"/>
              <a:ext cx="1580939" cy="276999"/>
            </a:xfrm>
            <a:prstGeom prst="rect">
              <a:avLst/>
            </a:prstGeom>
          </p:spPr>
          <p:txBody>
            <a:bodyPr wrap="square" lIns="0" tIns="0" rIns="0" bIns="0" anchor="ctr" anchorCtr="0">
              <a:spAutoFit/>
            </a:bodyPr>
            <a:lstStyle/>
            <a:p>
              <a:pPr algn="ctr">
                <a:defRPr/>
              </a:pPr>
              <a:r>
                <a:rPr lang="en-US" b="1" kern="0" dirty="0">
                  <a:gradFill>
                    <a:gsLst>
                      <a:gs pos="1250">
                        <a:schemeClr val="tx1"/>
                      </a:gs>
                      <a:gs pos="100000">
                        <a:schemeClr val="tx1"/>
                      </a:gs>
                    </a:gsLst>
                    <a:lin ang="5400000" scaled="0"/>
                  </a:gradFill>
                </a:rPr>
                <a:t>Manager</a:t>
              </a:r>
            </a:p>
          </p:txBody>
        </p:sp>
      </p:grpSp>
      <p:grpSp>
        <p:nvGrpSpPr>
          <p:cNvPr id="134" name="Group 133"/>
          <p:cNvGrpSpPr/>
          <p:nvPr/>
        </p:nvGrpSpPr>
        <p:grpSpPr>
          <a:xfrm>
            <a:off x="1871177" y="2282564"/>
            <a:ext cx="1580939" cy="1440119"/>
            <a:chOff x="2585145" y="2206364"/>
            <a:chExt cx="1580939" cy="1440119"/>
          </a:xfrm>
        </p:grpSpPr>
        <p:sp>
          <p:nvSpPr>
            <p:cNvPr id="135" name="Rectangle 134"/>
            <p:cNvSpPr/>
            <p:nvPr/>
          </p:nvSpPr>
          <p:spPr>
            <a:xfrm>
              <a:off x="2585145" y="3369484"/>
              <a:ext cx="1580939" cy="276999"/>
            </a:xfrm>
            <a:prstGeom prst="rect">
              <a:avLst/>
            </a:prstGeom>
          </p:spPr>
          <p:txBody>
            <a:bodyPr wrap="square" lIns="0" tIns="0" rIns="0" bIns="0" anchor="ctr" anchorCtr="0">
              <a:spAutoFit/>
            </a:bodyPr>
            <a:lstStyle/>
            <a:p>
              <a:pPr marR="0" lvl="0" indent="0" algn="ctr" fontAlgn="auto">
                <a:lnSpc>
                  <a:spcPct val="100000"/>
                </a:lnSpc>
                <a:spcBef>
                  <a:spcPts val="0"/>
                </a:spcBef>
                <a:spcAft>
                  <a:spcPts val="0"/>
                </a:spcAft>
                <a:buClrTx/>
                <a:buSzTx/>
                <a:buFontTx/>
                <a:buNone/>
                <a:tabLst/>
                <a:defRPr/>
              </a:pPr>
              <a:r>
                <a:rPr lang="en-US" b="1" kern="0" dirty="0">
                  <a:gradFill>
                    <a:gsLst>
                      <a:gs pos="1250">
                        <a:schemeClr val="tx1"/>
                      </a:gs>
                      <a:gs pos="100000">
                        <a:schemeClr val="tx1"/>
                      </a:gs>
                    </a:gsLst>
                    <a:lin ang="5400000" scaled="0"/>
                  </a:gradFill>
                </a:rPr>
                <a:t>User</a:t>
              </a:r>
            </a:p>
          </p:txBody>
        </p:sp>
        <p:grpSp>
          <p:nvGrpSpPr>
            <p:cNvPr id="136" name="Group 135"/>
            <p:cNvGrpSpPr/>
            <p:nvPr/>
          </p:nvGrpSpPr>
          <p:grpSpPr>
            <a:xfrm>
              <a:off x="2764712" y="2206364"/>
              <a:ext cx="1232075" cy="1142535"/>
              <a:chOff x="5605418" y="4825800"/>
              <a:chExt cx="1232075" cy="1142535"/>
            </a:xfrm>
            <a:solidFill>
              <a:schemeClr val="tx1"/>
            </a:solidFill>
          </p:grpSpPr>
          <p:sp>
            <p:nvSpPr>
              <p:cNvPr id="137" name="Freeform 204"/>
              <p:cNvSpPr/>
              <p:nvPr/>
            </p:nvSpPr>
            <p:spPr>
              <a:xfrm>
                <a:off x="5605418" y="4825800"/>
                <a:ext cx="1232075" cy="1142535"/>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endParaRPr>
              </a:p>
            </p:txBody>
          </p:sp>
          <p:sp>
            <p:nvSpPr>
              <p:cNvPr id="139" name="Flowchart: Stored Data 138"/>
              <p:cNvSpPr/>
              <p:nvPr/>
            </p:nvSpPr>
            <p:spPr bwMode="auto">
              <a:xfrm rot="16200000">
                <a:off x="5985578" y="5469155"/>
                <a:ext cx="465632" cy="421666"/>
              </a:xfrm>
              <a:prstGeom prst="flowChartOnlineStorag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0" name="Flowchart: Connector 139"/>
              <p:cNvSpPr/>
              <p:nvPr/>
            </p:nvSpPr>
            <p:spPr bwMode="auto">
              <a:xfrm flipV="1">
                <a:off x="6024665" y="5661600"/>
                <a:ext cx="387457" cy="278969"/>
              </a:xfrm>
              <a:prstGeom prst="flowChartConnector">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cxnSp>
        <p:nvCxnSpPr>
          <p:cNvPr id="145" name="Connector: Elbow 144"/>
          <p:cNvCxnSpPr/>
          <p:nvPr/>
        </p:nvCxnSpPr>
        <p:spPr>
          <a:xfrm flipH="1">
            <a:off x="9104084" y="2568087"/>
            <a:ext cx="548640" cy="3425194"/>
          </a:xfrm>
          <a:prstGeom prst="bentConnector3">
            <a:avLst>
              <a:gd name="adj1" fmla="val -9188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8447273" y="5050411"/>
            <a:ext cx="0" cy="33017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088881" y="3627793"/>
            <a:ext cx="1503796" cy="184666"/>
          </a:xfrm>
          <a:prstGeom prst="rect">
            <a:avLst/>
          </a:prstGeom>
        </p:spPr>
        <p:txBody>
          <a:bodyPr wrap="square" lIns="0" tIns="0" rIns="0" bIns="0" anchor="ctr" anchorCtr="0">
            <a:spAutoFit/>
          </a:bodyPr>
          <a:lstStyle/>
          <a:p>
            <a:pPr marR="0" lvl="0" indent="0" fontAlgn="auto">
              <a:lnSpc>
                <a:spcPct val="100000"/>
              </a:lnSpc>
              <a:spcBef>
                <a:spcPts val="0"/>
              </a:spcBef>
              <a:spcAft>
                <a:spcPts val="0"/>
              </a:spcAft>
              <a:buClrTx/>
              <a:buSzTx/>
              <a:buFontTx/>
              <a:buNone/>
              <a:tabLst/>
              <a:defRPr/>
            </a:pPr>
            <a:r>
              <a:rPr lang="en-US" sz="12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Temporal table</a:t>
            </a:r>
          </a:p>
        </p:txBody>
      </p:sp>
      <p:sp>
        <p:nvSpPr>
          <p:cNvPr id="18" name="Rectangle 17"/>
          <p:cNvSpPr/>
          <p:nvPr/>
        </p:nvSpPr>
        <p:spPr>
          <a:xfrm>
            <a:off x="8529642" y="5081382"/>
            <a:ext cx="1580939" cy="166199"/>
          </a:xfrm>
          <a:prstGeom prst="rect">
            <a:avLst/>
          </a:prstGeom>
        </p:spPr>
        <p:txBody>
          <a:bodyPr wrap="square" lIns="0" tIns="0" rIns="0" bIns="0" anchor="ctr" anchorCtr="0">
            <a:spAutoFit/>
          </a:bodyPr>
          <a:lstStyle/>
          <a:p>
            <a:pPr marR="0" lvl="0" indent="0" fontAlgn="base">
              <a:lnSpc>
                <a:spcPct val="90000"/>
              </a:lnSpc>
              <a:spcBef>
                <a:spcPct val="0"/>
              </a:spcBef>
              <a:spcAft>
                <a:spcPct val="0"/>
              </a:spcAft>
              <a:buClrTx/>
              <a:buSzTx/>
              <a:buFontTx/>
              <a:buNone/>
              <a:tabLst/>
              <a:defRPr/>
            </a:pPr>
            <a:r>
              <a:rPr lang="en-US" sz="1200" kern="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Regular queries </a:t>
            </a:r>
          </a:p>
        </p:txBody>
      </p:sp>
      <p:grpSp>
        <p:nvGrpSpPr>
          <p:cNvPr id="258" name="Group 257"/>
          <p:cNvGrpSpPr/>
          <p:nvPr/>
        </p:nvGrpSpPr>
        <p:grpSpPr>
          <a:xfrm>
            <a:off x="8086110" y="1811190"/>
            <a:ext cx="1570968" cy="1428844"/>
            <a:chOff x="7748758" y="1701860"/>
            <a:chExt cx="1570968" cy="1428844"/>
          </a:xfrm>
        </p:grpSpPr>
        <p:sp>
          <p:nvSpPr>
            <p:cNvPr id="106" name="Rectangle 105"/>
            <p:cNvSpPr/>
            <p:nvPr/>
          </p:nvSpPr>
          <p:spPr>
            <a:xfrm>
              <a:off x="7769622" y="1929270"/>
              <a:ext cx="1518497" cy="1184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7770738" y="1701860"/>
              <a:ext cx="1510770" cy="184666"/>
            </a:xfrm>
            <a:prstGeom prst="rect">
              <a:avLst/>
            </a:prstGeom>
            <a:ln>
              <a:noFill/>
            </a:ln>
          </p:spPr>
          <p:txBody>
            <a:bodyPr wrap="square" lIns="0" tIns="0" rIns="0" bIns="0" anchor="ctr" anchorCtr="0">
              <a:spAutoFit/>
            </a:bodyPr>
            <a:lstStyle/>
            <a:p>
              <a:pPr>
                <a:defRPr/>
              </a:pPr>
              <a:r>
                <a:rPr lang="en-US" sz="1200" kern="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History table</a:t>
              </a:r>
            </a:p>
          </p:txBody>
        </p:sp>
        <p:grpSp>
          <p:nvGrpSpPr>
            <p:cNvPr id="21" name="Group 20"/>
            <p:cNvGrpSpPr/>
            <p:nvPr/>
          </p:nvGrpSpPr>
          <p:grpSpPr>
            <a:xfrm>
              <a:off x="7748758" y="1901004"/>
              <a:ext cx="1570968" cy="1229700"/>
              <a:chOff x="4647457" y="2764680"/>
              <a:chExt cx="1831528" cy="1433658"/>
            </a:xfrm>
          </p:grpSpPr>
          <p:grpSp>
            <p:nvGrpSpPr>
              <p:cNvPr id="26" name="Group 25"/>
              <p:cNvGrpSpPr/>
              <p:nvPr/>
            </p:nvGrpSpPr>
            <p:grpSpPr>
              <a:xfrm>
                <a:off x="4647457" y="2764680"/>
                <a:ext cx="1831528" cy="1433658"/>
                <a:chOff x="2506435" y="1431473"/>
                <a:chExt cx="1847855" cy="1504950"/>
              </a:xfrm>
            </p:grpSpPr>
            <p:sp>
              <p:nvSpPr>
                <p:cNvPr id="28" name="Rectangle 27"/>
                <p:cNvSpPr/>
                <p:nvPr/>
              </p:nvSpPr>
              <p:spPr bwMode="auto">
                <a:xfrm>
                  <a:off x="2506435" y="1709247"/>
                  <a:ext cx="296636" cy="1227176"/>
                </a:xfrm>
                <a:prstGeom prst="rect">
                  <a:avLst/>
                </a:prstGeom>
                <a:solidFill>
                  <a:schemeClr val="accent1">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29" name="Rectangle 28"/>
                <p:cNvSpPr/>
                <p:nvPr/>
              </p:nvSpPr>
              <p:spPr bwMode="auto">
                <a:xfrm>
                  <a:off x="4057649" y="1709247"/>
                  <a:ext cx="296636" cy="1227176"/>
                </a:xfrm>
                <a:prstGeom prst="rect">
                  <a:avLst/>
                </a:prstGeom>
                <a:solidFill>
                  <a:schemeClr val="accent1">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30" name="Rectangle 29"/>
                <p:cNvSpPr/>
                <p:nvPr/>
              </p:nvSpPr>
              <p:spPr bwMode="auto">
                <a:xfrm>
                  <a:off x="2532289" y="1451882"/>
                  <a:ext cx="1794782" cy="257365"/>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31" name="Freeform 78"/>
                <p:cNvSpPr/>
                <p:nvPr/>
              </p:nvSpPr>
              <p:spPr bwMode="auto">
                <a:xfrm>
                  <a:off x="2506439" y="1431473"/>
                  <a:ext cx="1847851" cy="1504950"/>
                </a:xfrm>
                <a:custGeom>
                  <a:avLst/>
                  <a:gdLst>
                    <a:gd name="connsiteX0" fmla="*/ 1558354 w 1847850"/>
                    <a:gd name="connsiteY0" fmla="*/ 1234777 h 1504950"/>
                    <a:gd name="connsiteX1" fmla="*/ 1558354 w 1847850"/>
                    <a:gd name="connsiteY1" fmla="*/ 1459409 h 1504950"/>
                    <a:gd name="connsiteX2" fmla="*/ 1796884 w 1847850"/>
                    <a:gd name="connsiteY2" fmla="*/ 1459409 h 1504950"/>
                    <a:gd name="connsiteX3" fmla="*/ 1796884 w 1847850"/>
                    <a:gd name="connsiteY3" fmla="*/ 1234777 h 1504950"/>
                    <a:gd name="connsiteX4" fmla="*/ 1307123 w 1847850"/>
                    <a:gd name="connsiteY4" fmla="*/ 1234777 h 1504950"/>
                    <a:gd name="connsiteX5" fmla="*/ 1307123 w 1847850"/>
                    <a:gd name="connsiteY5" fmla="*/ 1459409 h 1504950"/>
                    <a:gd name="connsiteX6" fmla="*/ 1545653 w 1847850"/>
                    <a:gd name="connsiteY6" fmla="*/ 1459409 h 1504950"/>
                    <a:gd name="connsiteX7" fmla="*/ 1545653 w 1847850"/>
                    <a:gd name="connsiteY7" fmla="*/ 1234777 h 1504950"/>
                    <a:gd name="connsiteX8" fmla="*/ 1055892 w 1847850"/>
                    <a:gd name="connsiteY8" fmla="*/ 1234777 h 1504950"/>
                    <a:gd name="connsiteX9" fmla="*/ 1055892 w 1847850"/>
                    <a:gd name="connsiteY9" fmla="*/ 1459409 h 1504950"/>
                    <a:gd name="connsiteX10" fmla="*/ 1294422 w 1847850"/>
                    <a:gd name="connsiteY10" fmla="*/ 1459409 h 1504950"/>
                    <a:gd name="connsiteX11" fmla="*/ 1294422 w 1847850"/>
                    <a:gd name="connsiteY11" fmla="*/ 1234777 h 1504950"/>
                    <a:gd name="connsiteX12" fmla="*/ 804661 w 1847850"/>
                    <a:gd name="connsiteY12" fmla="*/ 1234777 h 1504950"/>
                    <a:gd name="connsiteX13" fmla="*/ 804661 w 1847850"/>
                    <a:gd name="connsiteY13" fmla="*/ 1459409 h 1504950"/>
                    <a:gd name="connsiteX14" fmla="*/ 1043191 w 1847850"/>
                    <a:gd name="connsiteY14" fmla="*/ 1459409 h 1504950"/>
                    <a:gd name="connsiteX15" fmla="*/ 1043191 w 1847850"/>
                    <a:gd name="connsiteY15" fmla="*/ 1234777 h 1504950"/>
                    <a:gd name="connsiteX16" fmla="*/ 553429 w 1847850"/>
                    <a:gd name="connsiteY16" fmla="*/ 1234777 h 1504950"/>
                    <a:gd name="connsiteX17" fmla="*/ 553429 w 1847850"/>
                    <a:gd name="connsiteY17" fmla="*/ 1459409 h 1504950"/>
                    <a:gd name="connsiteX18" fmla="*/ 791959 w 1847850"/>
                    <a:gd name="connsiteY18" fmla="*/ 1459409 h 1504950"/>
                    <a:gd name="connsiteX19" fmla="*/ 791959 w 1847850"/>
                    <a:gd name="connsiteY19" fmla="*/ 1234777 h 1504950"/>
                    <a:gd name="connsiteX20" fmla="*/ 302198 w 1847850"/>
                    <a:gd name="connsiteY20" fmla="*/ 1234777 h 1504950"/>
                    <a:gd name="connsiteX21" fmla="*/ 302198 w 1847850"/>
                    <a:gd name="connsiteY21" fmla="*/ 1459409 h 1504950"/>
                    <a:gd name="connsiteX22" fmla="*/ 540728 w 1847850"/>
                    <a:gd name="connsiteY22" fmla="*/ 1459409 h 1504950"/>
                    <a:gd name="connsiteX23" fmla="*/ 540728 w 1847850"/>
                    <a:gd name="connsiteY23" fmla="*/ 1234777 h 1504950"/>
                    <a:gd name="connsiteX24" fmla="*/ 50967 w 1847850"/>
                    <a:gd name="connsiteY24" fmla="*/ 1234777 h 1504950"/>
                    <a:gd name="connsiteX25" fmla="*/ 50967 w 1847850"/>
                    <a:gd name="connsiteY25" fmla="*/ 1459409 h 1504950"/>
                    <a:gd name="connsiteX26" fmla="*/ 289497 w 1847850"/>
                    <a:gd name="connsiteY26" fmla="*/ 1459409 h 1504950"/>
                    <a:gd name="connsiteX27" fmla="*/ 289497 w 1847850"/>
                    <a:gd name="connsiteY27" fmla="*/ 1234777 h 1504950"/>
                    <a:gd name="connsiteX28" fmla="*/ 1558354 w 1847850"/>
                    <a:gd name="connsiteY28" fmla="*/ 996733 h 1504950"/>
                    <a:gd name="connsiteX29" fmla="*/ 1558354 w 1847850"/>
                    <a:gd name="connsiteY29" fmla="*/ 1221365 h 1504950"/>
                    <a:gd name="connsiteX30" fmla="*/ 1796884 w 1847850"/>
                    <a:gd name="connsiteY30" fmla="*/ 1221365 h 1504950"/>
                    <a:gd name="connsiteX31" fmla="*/ 1796884 w 1847850"/>
                    <a:gd name="connsiteY31" fmla="*/ 996733 h 1504950"/>
                    <a:gd name="connsiteX32" fmla="*/ 1307123 w 1847850"/>
                    <a:gd name="connsiteY32" fmla="*/ 996733 h 1504950"/>
                    <a:gd name="connsiteX33" fmla="*/ 1307123 w 1847850"/>
                    <a:gd name="connsiteY33" fmla="*/ 1221365 h 1504950"/>
                    <a:gd name="connsiteX34" fmla="*/ 1545653 w 1847850"/>
                    <a:gd name="connsiteY34" fmla="*/ 1221365 h 1504950"/>
                    <a:gd name="connsiteX35" fmla="*/ 1545653 w 1847850"/>
                    <a:gd name="connsiteY35" fmla="*/ 996733 h 1504950"/>
                    <a:gd name="connsiteX36" fmla="*/ 1055892 w 1847850"/>
                    <a:gd name="connsiteY36" fmla="*/ 996733 h 1504950"/>
                    <a:gd name="connsiteX37" fmla="*/ 1055892 w 1847850"/>
                    <a:gd name="connsiteY37" fmla="*/ 1221365 h 1504950"/>
                    <a:gd name="connsiteX38" fmla="*/ 1294422 w 1847850"/>
                    <a:gd name="connsiteY38" fmla="*/ 1221365 h 1504950"/>
                    <a:gd name="connsiteX39" fmla="*/ 1294422 w 1847850"/>
                    <a:gd name="connsiteY39" fmla="*/ 996733 h 1504950"/>
                    <a:gd name="connsiteX40" fmla="*/ 804661 w 1847850"/>
                    <a:gd name="connsiteY40" fmla="*/ 996733 h 1504950"/>
                    <a:gd name="connsiteX41" fmla="*/ 804661 w 1847850"/>
                    <a:gd name="connsiteY41" fmla="*/ 1221365 h 1504950"/>
                    <a:gd name="connsiteX42" fmla="*/ 1043191 w 1847850"/>
                    <a:gd name="connsiteY42" fmla="*/ 1221365 h 1504950"/>
                    <a:gd name="connsiteX43" fmla="*/ 1043191 w 1847850"/>
                    <a:gd name="connsiteY43" fmla="*/ 996733 h 1504950"/>
                    <a:gd name="connsiteX44" fmla="*/ 553429 w 1847850"/>
                    <a:gd name="connsiteY44" fmla="*/ 996733 h 1504950"/>
                    <a:gd name="connsiteX45" fmla="*/ 553429 w 1847850"/>
                    <a:gd name="connsiteY45" fmla="*/ 1221365 h 1504950"/>
                    <a:gd name="connsiteX46" fmla="*/ 791959 w 1847850"/>
                    <a:gd name="connsiteY46" fmla="*/ 1221365 h 1504950"/>
                    <a:gd name="connsiteX47" fmla="*/ 791959 w 1847850"/>
                    <a:gd name="connsiteY47" fmla="*/ 996733 h 1504950"/>
                    <a:gd name="connsiteX48" fmla="*/ 302198 w 1847850"/>
                    <a:gd name="connsiteY48" fmla="*/ 996733 h 1504950"/>
                    <a:gd name="connsiteX49" fmla="*/ 302198 w 1847850"/>
                    <a:gd name="connsiteY49" fmla="*/ 1221365 h 1504950"/>
                    <a:gd name="connsiteX50" fmla="*/ 540728 w 1847850"/>
                    <a:gd name="connsiteY50" fmla="*/ 1221365 h 1504950"/>
                    <a:gd name="connsiteX51" fmla="*/ 540728 w 1847850"/>
                    <a:gd name="connsiteY51" fmla="*/ 996733 h 1504950"/>
                    <a:gd name="connsiteX52" fmla="*/ 50967 w 1847850"/>
                    <a:gd name="connsiteY52" fmla="*/ 996733 h 1504950"/>
                    <a:gd name="connsiteX53" fmla="*/ 50967 w 1847850"/>
                    <a:gd name="connsiteY53" fmla="*/ 1221365 h 1504950"/>
                    <a:gd name="connsiteX54" fmla="*/ 289497 w 1847850"/>
                    <a:gd name="connsiteY54" fmla="*/ 1221365 h 1504950"/>
                    <a:gd name="connsiteX55" fmla="*/ 289497 w 1847850"/>
                    <a:gd name="connsiteY55" fmla="*/ 996733 h 1504950"/>
                    <a:gd name="connsiteX56" fmla="*/ 1558354 w 1847850"/>
                    <a:gd name="connsiteY56" fmla="*/ 758689 h 1504950"/>
                    <a:gd name="connsiteX57" fmla="*/ 1558354 w 1847850"/>
                    <a:gd name="connsiteY57" fmla="*/ 983321 h 1504950"/>
                    <a:gd name="connsiteX58" fmla="*/ 1796884 w 1847850"/>
                    <a:gd name="connsiteY58" fmla="*/ 983321 h 1504950"/>
                    <a:gd name="connsiteX59" fmla="*/ 1796884 w 1847850"/>
                    <a:gd name="connsiteY59" fmla="*/ 758689 h 1504950"/>
                    <a:gd name="connsiteX60" fmla="*/ 1307123 w 1847850"/>
                    <a:gd name="connsiteY60" fmla="*/ 758689 h 1504950"/>
                    <a:gd name="connsiteX61" fmla="*/ 1307123 w 1847850"/>
                    <a:gd name="connsiteY61" fmla="*/ 983321 h 1504950"/>
                    <a:gd name="connsiteX62" fmla="*/ 1545653 w 1847850"/>
                    <a:gd name="connsiteY62" fmla="*/ 983321 h 1504950"/>
                    <a:gd name="connsiteX63" fmla="*/ 1545653 w 1847850"/>
                    <a:gd name="connsiteY63" fmla="*/ 758689 h 1504950"/>
                    <a:gd name="connsiteX64" fmla="*/ 1055892 w 1847850"/>
                    <a:gd name="connsiteY64" fmla="*/ 758689 h 1504950"/>
                    <a:gd name="connsiteX65" fmla="*/ 1055892 w 1847850"/>
                    <a:gd name="connsiteY65" fmla="*/ 983321 h 1504950"/>
                    <a:gd name="connsiteX66" fmla="*/ 1294422 w 1847850"/>
                    <a:gd name="connsiteY66" fmla="*/ 983321 h 1504950"/>
                    <a:gd name="connsiteX67" fmla="*/ 1294422 w 1847850"/>
                    <a:gd name="connsiteY67" fmla="*/ 758689 h 1504950"/>
                    <a:gd name="connsiteX68" fmla="*/ 804661 w 1847850"/>
                    <a:gd name="connsiteY68" fmla="*/ 758689 h 1504950"/>
                    <a:gd name="connsiteX69" fmla="*/ 804661 w 1847850"/>
                    <a:gd name="connsiteY69" fmla="*/ 983321 h 1504950"/>
                    <a:gd name="connsiteX70" fmla="*/ 1043191 w 1847850"/>
                    <a:gd name="connsiteY70" fmla="*/ 983321 h 1504950"/>
                    <a:gd name="connsiteX71" fmla="*/ 1043191 w 1847850"/>
                    <a:gd name="connsiteY71" fmla="*/ 758689 h 1504950"/>
                    <a:gd name="connsiteX72" fmla="*/ 553429 w 1847850"/>
                    <a:gd name="connsiteY72" fmla="*/ 758689 h 1504950"/>
                    <a:gd name="connsiteX73" fmla="*/ 553429 w 1847850"/>
                    <a:gd name="connsiteY73" fmla="*/ 983321 h 1504950"/>
                    <a:gd name="connsiteX74" fmla="*/ 791959 w 1847850"/>
                    <a:gd name="connsiteY74" fmla="*/ 983321 h 1504950"/>
                    <a:gd name="connsiteX75" fmla="*/ 791959 w 1847850"/>
                    <a:gd name="connsiteY75" fmla="*/ 758689 h 1504950"/>
                    <a:gd name="connsiteX76" fmla="*/ 302198 w 1847850"/>
                    <a:gd name="connsiteY76" fmla="*/ 758689 h 1504950"/>
                    <a:gd name="connsiteX77" fmla="*/ 302198 w 1847850"/>
                    <a:gd name="connsiteY77" fmla="*/ 983321 h 1504950"/>
                    <a:gd name="connsiteX78" fmla="*/ 540728 w 1847850"/>
                    <a:gd name="connsiteY78" fmla="*/ 983321 h 1504950"/>
                    <a:gd name="connsiteX79" fmla="*/ 540728 w 1847850"/>
                    <a:gd name="connsiteY79" fmla="*/ 758689 h 1504950"/>
                    <a:gd name="connsiteX80" fmla="*/ 50967 w 1847850"/>
                    <a:gd name="connsiteY80" fmla="*/ 758689 h 1504950"/>
                    <a:gd name="connsiteX81" fmla="*/ 50967 w 1847850"/>
                    <a:gd name="connsiteY81" fmla="*/ 983321 h 1504950"/>
                    <a:gd name="connsiteX82" fmla="*/ 289497 w 1847850"/>
                    <a:gd name="connsiteY82" fmla="*/ 983321 h 1504950"/>
                    <a:gd name="connsiteX83" fmla="*/ 289497 w 1847850"/>
                    <a:gd name="connsiteY83" fmla="*/ 758689 h 1504950"/>
                    <a:gd name="connsiteX84" fmla="*/ 1558354 w 1847850"/>
                    <a:gd name="connsiteY84" fmla="*/ 520645 h 1504950"/>
                    <a:gd name="connsiteX85" fmla="*/ 1558354 w 1847850"/>
                    <a:gd name="connsiteY85" fmla="*/ 745277 h 1504950"/>
                    <a:gd name="connsiteX86" fmla="*/ 1796884 w 1847850"/>
                    <a:gd name="connsiteY86" fmla="*/ 745277 h 1504950"/>
                    <a:gd name="connsiteX87" fmla="*/ 1796884 w 1847850"/>
                    <a:gd name="connsiteY87" fmla="*/ 520645 h 1504950"/>
                    <a:gd name="connsiteX88" fmla="*/ 1307123 w 1847850"/>
                    <a:gd name="connsiteY88" fmla="*/ 520645 h 1504950"/>
                    <a:gd name="connsiteX89" fmla="*/ 1307123 w 1847850"/>
                    <a:gd name="connsiteY89" fmla="*/ 745277 h 1504950"/>
                    <a:gd name="connsiteX90" fmla="*/ 1545653 w 1847850"/>
                    <a:gd name="connsiteY90" fmla="*/ 745277 h 1504950"/>
                    <a:gd name="connsiteX91" fmla="*/ 1545653 w 1847850"/>
                    <a:gd name="connsiteY91" fmla="*/ 520645 h 1504950"/>
                    <a:gd name="connsiteX92" fmla="*/ 1055892 w 1847850"/>
                    <a:gd name="connsiteY92" fmla="*/ 520645 h 1504950"/>
                    <a:gd name="connsiteX93" fmla="*/ 1055892 w 1847850"/>
                    <a:gd name="connsiteY93" fmla="*/ 745277 h 1504950"/>
                    <a:gd name="connsiteX94" fmla="*/ 1294422 w 1847850"/>
                    <a:gd name="connsiteY94" fmla="*/ 745277 h 1504950"/>
                    <a:gd name="connsiteX95" fmla="*/ 1294422 w 1847850"/>
                    <a:gd name="connsiteY95" fmla="*/ 520645 h 1504950"/>
                    <a:gd name="connsiteX96" fmla="*/ 804661 w 1847850"/>
                    <a:gd name="connsiteY96" fmla="*/ 520645 h 1504950"/>
                    <a:gd name="connsiteX97" fmla="*/ 804661 w 1847850"/>
                    <a:gd name="connsiteY97" fmla="*/ 745277 h 1504950"/>
                    <a:gd name="connsiteX98" fmla="*/ 1043191 w 1847850"/>
                    <a:gd name="connsiteY98" fmla="*/ 745277 h 1504950"/>
                    <a:gd name="connsiteX99" fmla="*/ 1043191 w 1847850"/>
                    <a:gd name="connsiteY99" fmla="*/ 520645 h 1504950"/>
                    <a:gd name="connsiteX100" fmla="*/ 553429 w 1847850"/>
                    <a:gd name="connsiteY100" fmla="*/ 520645 h 1504950"/>
                    <a:gd name="connsiteX101" fmla="*/ 553429 w 1847850"/>
                    <a:gd name="connsiteY101" fmla="*/ 745277 h 1504950"/>
                    <a:gd name="connsiteX102" fmla="*/ 791959 w 1847850"/>
                    <a:gd name="connsiteY102" fmla="*/ 745277 h 1504950"/>
                    <a:gd name="connsiteX103" fmla="*/ 791959 w 1847850"/>
                    <a:gd name="connsiteY103" fmla="*/ 520645 h 1504950"/>
                    <a:gd name="connsiteX104" fmla="*/ 302198 w 1847850"/>
                    <a:gd name="connsiteY104" fmla="*/ 520645 h 1504950"/>
                    <a:gd name="connsiteX105" fmla="*/ 302198 w 1847850"/>
                    <a:gd name="connsiteY105" fmla="*/ 745277 h 1504950"/>
                    <a:gd name="connsiteX106" fmla="*/ 540728 w 1847850"/>
                    <a:gd name="connsiteY106" fmla="*/ 745277 h 1504950"/>
                    <a:gd name="connsiteX107" fmla="*/ 540728 w 1847850"/>
                    <a:gd name="connsiteY107" fmla="*/ 520645 h 1504950"/>
                    <a:gd name="connsiteX108" fmla="*/ 50967 w 1847850"/>
                    <a:gd name="connsiteY108" fmla="*/ 520645 h 1504950"/>
                    <a:gd name="connsiteX109" fmla="*/ 50967 w 1847850"/>
                    <a:gd name="connsiteY109" fmla="*/ 745277 h 1504950"/>
                    <a:gd name="connsiteX110" fmla="*/ 289497 w 1847850"/>
                    <a:gd name="connsiteY110" fmla="*/ 745277 h 1504950"/>
                    <a:gd name="connsiteX111" fmla="*/ 289497 w 1847850"/>
                    <a:gd name="connsiteY111" fmla="*/ 520645 h 1504950"/>
                    <a:gd name="connsiteX112" fmla="*/ 1558354 w 1847850"/>
                    <a:gd name="connsiteY112" fmla="*/ 282601 h 1504950"/>
                    <a:gd name="connsiteX113" fmla="*/ 1558354 w 1847850"/>
                    <a:gd name="connsiteY113" fmla="*/ 507233 h 1504950"/>
                    <a:gd name="connsiteX114" fmla="*/ 1796884 w 1847850"/>
                    <a:gd name="connsiteY114" fmla="*/ 507233 h 1504950"/>
                    <a:gd name="connsiteX115" fmla="*/ 1796884 w 1847850"/>
                    <a:gd name="connsiteY115" fmla="*/ 282601 h 1504950"/>
                    <a:gd name="connsiteX116" fmla="*/ 1307123 w 1847850"/>
                    <a:gd name="connsiteY116" fmla="*/ 282601 h 1504950"/>
                    <a:gd name="connsiteX117" fmla="*/ 1307123 w 1847850"/>
                    <a:gd name="connsiteY117" fmla="*/ 507233 h 1504950"/>
                    <a:gd name="connsiteX118" fmla="*/ 1545653 w 1847850"/>
                    <a:gd name="connsiteY118" fmla="*/ 507233 h 1504950"/>
                    <a:gd name="connsiteX119" fmla="*/ 1545653 w 1847850"/>
                    <a:gd name="connsiteY119" fmla="*/ 282601 h 1504950"/>
                    <a:gd name="connsiteX120" fmla="*/ 1055892 w 1847850"/>
                    <a:gd name="connsiteY120" fmla="*/ 282601 h 1504950"/>
                    <a:gd name="connsiteX121" fmla="*/ 1055892 w 1847850"/>
                    <a:gd name="connsiteY121" fmla="*/ 507233 h 1504950"/>
                    <a:gd name="connsiteX122" fmla="*/ 1294422 w 1847850"/>
                    <a:gd name="connsiteY122" fmla="*/ 507233 h 1504950"/>
                    <a:gd name="connsiteX123" fmla="*/ 1294422 w 1847850"/>
                    <a:gd name="connsiteY123" fmla="*/ 282601 h 1504950"/>
                    <a:gd name="connsiteX124" fmla="*/ 804661 w 1847850"/>
                    <a:gd name="connsiteY124" fmla="*/ 282601 h 1504950"/>
                    <a:gd name="connsiteX125" fmla="*/ 804661 w 1847850"/>
                    <a:gd name="connsiteY125" fmla="*/ 507233 h 1504950"/>
                    <a:gd name="connsiteX126" fmla="*/ 1043191 w 1847850"/>
                    <a:gd name="connsiteY126" fmla="*/ 507233 h 1504950"/>
                    <a:gd name="connsiteX127" fmla="*/ 1043191 w 1847850"/>
                    <a:gd name="connsiteY127" fmla="*/ 282601 h 1504950"/>
                    <a:gd name="connsiteX128" fmla="*/ 553429 w 1847850"/>
                    <a:gd name="connsiteY128" fmla="*/ 282601 h 1504950"/>
                    <a:gd name="connsiteX129" fmla="*/ 553429 w 1847850"/>
                    <a:gd name="connsiteY129" fmla="*/ 507233 h 1504950"/>
                    <a:gd name="connsiteX130" fmla="*/ 791959 w 1847850"/>
                    <a:gd name="connsiteY130" fmla="*/ 507233 h 1504950"/>
                    <a:gd name="connsiteX131" fmla="*/ 791959 w 1847850"/>
                    <a:gd name="connsiteY131" fmla="*/ 282601 h 1504950"/>
                    <a:gd name="connsiteX132" fmla="*/ 302198 w 1847850"/>
                    <a:gd name="connsiteY132" fmla="*/ 282601 h 1504950"/>
                    <a:gd name="connsiteX133" fmla="*/ 302198 w 1847850"/>
                    <a:gd name="connsiteY133" fmla="*/ 507233 h 1504950"/>
                    <a:gd name="connsiteX134" fmla="*/ 540728 w 1847850"/>
                    <a:gd name="connsiteY134" fmla="*/ 507233 h 1504950"/>
                    <a:gd name="connsiteX135" fmla="*/ 540728 w 1847850"/>
                    <a:gd name="connsiteY135" fmla="*/ 282601 h 1504950"/>
                    <a:gd name="connsiteX136" fmla="*/ 50967 w 1847850"/>
                    <a:gd name="connsiteY136" fmla="*/ 282601 h 1504950"/>
                    <a:gd name="connsiteX137" fmla="*/ 50967 w 1847850"/>
                    <a:gd name="connsiteY137" fmla="*/ 507233 h 1504950"/>
                    <a:gd name="connsiteX138" fmla="*/ 289497 w 1847850"/>
                    <a:gd name="connsiteY138" fmla="*/ 507233 h 1504950"/>
                    <a:gd name="connsiteX139" fmla="*/ 289497 w 1847850"/>
                    <a:gd name="connsiteY139" fmla="*/ 282601 h 1504950"/>
                    <a:gd name="connsiteX140" fmla="*/ 50967 w 1847850"/>
                    <a:gd name="connsiteY140" fmla="*/ 45541 h 1504950"/>
                    <a:gd name="connsiteX141" fmla="*/ 50967 w 1847850"/>
                    <a:gd name="connsiteY141" fmla="*/ 269188 h 1504950"/>
                    <a:gd name="connsiteX142" fmla="*/ 1796884 w 1847850"/>
                    <a:gd name="connsiteY142" fmla="*/ 269188 h 1504950"/>
                    <a:gd name="connsiteX143" fmla="*/ 1796884 w 1847850"/>
                    <a:gd name="connsiteY143" fmla="*/ 45541 h 1504950"/>
                    <a:gd name="connsiteX144" fmla="*/ 0 w 1847850"/>
                    <a:gd name="connsiteY144" fmla="*/ 0 h 1504950"/>
                    <a:gd name="connsiteX145" fmla="*/ 1847850 w 1847850"/>
                    <a:gd name="connsiteY145" fmla="*/ 0 h 1504950"/>
                    <a:gd name="connsiteX146" fmla="*/ 1847850 w 1847850"/>
                    <a:gd name="connsiteY146" fmla="*/ 1504950 h 1504950"/>
                    <a:gd name="connsiteX147" fmla="*/ 0 w 1847850"/>
                    <a:gd name="connsiteY147" fmla="*/ 15049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847850" h="1504950">
                      <a:moveTo>
                        <a:pt x="1558354" y="1234777"/>
                      </a:moveTo>
                      <a:lnTo>
                        <a:pt x="1558354" y="1459409"/>
                      </a:lnTo>
                      <a:lnTo>
                        <a:pt x="1796884" y="1459409"/>
                      </a:lnTo>
                      <a:lnTo>
                        <a:pt x="1796884" y="1234777"/>
                      </a:lnTo>
                      <a:close/>
                      <a:moveTo>
                        <a:pt x="1307123" y="1234777"/>
                      </a:moveTo>
                      <a:lnTo>
                        <a:pt x="1307123" y="1459409"/>
                      </a:lnTo>
                      <a:lnTo>
                        <a:pt x="1545653" y="1459409"/>
                      </a:lnTo>
                      <a:lnTo>
                        <a:pt x="1545653" y="1234777"/>
                      </a:lnTo>
                      <a:close/>
                      <a:moveTo>
                        <a:pt x="1055892" y="1234777"/>
                      </a:moveTo>
                      <a:lnTo>
                        <a:pt x="1055892" y="1459409"/>
                      </a:lnTo>
                      <a:lnTo>
                        <a:pt x="1294422" y="1459409"/>
                      </a:lnTo>
                      <a:lnTo>
                        <a:pt x="1294422" y="1234777"/>
                      </a:lnTo>
                      <a:close/>
                      <a:moveTo>
                        <a:pt x="804661" y="1234777"/>
                      </a:moveTo>
                      <a:lnTo>
                        <a:pt x="804661" y="1459409"/>
                      </a:lnTo>
                      <a:lnTo>
                        <a:pt x="1043191" y="1459409"/>
                      </a:lnTo>
                      <a:lnTo>
                        <a:pt x="1043191" y="1234777"/>
                      </a:lnTo>
                      <a:close/>
                      <a:moveTo>
                        <a:pt x="553429" y="1234777"/>
                      </a:moveTo>
                      <a:lnTo>
                        <a:pt x="553429" y="1459409"/>
                      </a:lnTo>
                      <a:lnTo>
                        <a:pt x="791959" y="1459409"/>
                      </a:lnTo>
                      <a:lnTo>
                        <a:pt x="791959" y="1234777"/>
                      </a:lnTo>
                      <a:close/>
                      <a:moveTo>
                        <a:pt x="302198" y="1234777"/>
                      </a:moveTo>
                      <a:lnTo>
                        <a:pt x="302198" y="1459409"/>
                      </a:lnTo>
                      <a:lnTo>
                        <a:pt x="540728" y="1459409"/>
                      </a:lnTo>
                      <a:lnTo>
                        <a:pt x="540728" y="1234777"/>
                      </a:lnTo>
                      <a:close/>
                      <a:moveTo>
                        <a:pt x="50967" y="1234777"/>
                      </a:moveTo>
                      <a:lnTo>
                        <a:pt x="50967" y="1459409"/>
                      </a:lnTo>
                      <a:lnTo>
                        <a:pt x="289497" y="1459409"/>
                      </a:lnTo>
                      <a:lnTo>
                        <a:pt x="289497" y="1234777"/>
                      </a:lnTo>
                      <a:close/>
                      <a:moveTo>
                        <a:pt x="1558354" y="996733"/>
                      </a:moveTo>
                      <a:lnTo>
                        <a:pt x="1558354" y="1221365"/>
                      </a:lnTo>
                      <a:lnTo>
                        <a:pt x="1796884" y="1221365"/>
                      </a:lnTo>
                      <a:lnTo>
                        <a:pt x="1796884" y="996733"/>
                      </a:lnTo>
                      <a:close/>
                      <a:moveTo>
                        <a:pt x="1307123" y="996733"/>
                      </a:moveTo>
                      <a:lnTo>
                        <a:pt x="1307123" y="1221365"/>
                      </a:lnTo>
                      <a:lnTo>
                        <a:pt x="1545653" y="1221365"/>
                      </a:lnTo>
                      <a:lnTo>
                        <a:pt x="1545653" y="996733"/>
                      </a:lnTo>
                      <a:close/>
                      <a:moveTo>
                        <a:pt x="1055892" y="996733"/>
                      </a:moveTo>
                      <a:lnTo>
                        <a:pt x="1055892" y="1221365"/>
                      </a:lnTo>
                      <a:lnTo>
                        <a:pt x="1294422" y="1221365"/>
                      </a:lnTo>
                      <a:lnTo>
                        <a:pt x="1294422" y="996733"/>
                      </a:lnTo>
                      <a:close/>
                      <a:moveTo>
                        <a:pt x="804661" y="996733"/>
                      </a:moveTo>
                      <a:lnTo>
                        <a:pt x="804661" y="1221365"/>
                      </a:lnTo>
                      <a:lnTo>
                        <a:pt x="1043191" y="1221365"/>
                      </a:lnTo>
                      <a:lnTo>
                        <a:pt x="1043191" y="996733"/>
                      </a:lnTo>
                      <a:close/>
                      <a:moveTo>
                        <a:pt x="553429" y="996733"/>
                      </a:moveTo>
                      <a:lnTo>
                        <a:pt x="553429" y="1221365"/>
                      </a:lnTo>
                      <a:lnTo>
                        <a:pt x="791959" y="1221365"/>
                      </a:lnTo>
                      <a:lnTo>
                        <a:pt x="791959" y="996733"/>
                      </a:lnTo>
                      <a:close/>
                      <a:moveTo>
                        <a:pt x="302198" y="996733"/>
                      </a:moveTo>
                      <a:lnTo>
                        <a:pt x="302198" y="1221365"/>
                      </a:lnTo>
                      <a:lnTo>
                        <a:pt x="540728" y="1221365"/>
                      </a:lnTo>
                      <a:lnTo>
                        <a:pt x="540728" y="996733"/>
                      </a:lnTo>
                      <a:close/>
                      <a:moveTo>
                        <a:pt x="50967" y="996733"/>
                      </a:moveTo>
                      <a:lnTo>
                        <a:pt x="50967" y="1221365"/>
                      </a:lnTo>
                      <a:lnTo>
                        <a:pt x="289497" y="1221365"/>
                      </a:lnTo>
                      <a:lnTo>
                        <a:pt x="289497" y="996733"/>
                      </a:lnTo>
                      <a:close/>
                      <a:moveTo>
                        <a:pt x="1558354" y="758689"/>
                      </a:moveTo>
                      <a:lnTo>
                        <a:pt x="1558354" y="983321"/>
                      </a:lnTo>
                      <a:lnTo>
                        <a:pt x="1796884" y="983321"/>
                      </a:lnTo>
                      <a:lnTo>
                        <a:pt x="1796884" y="758689"/>
                      </a:lnTo>
                      <a:close/>
                      <a:moveTo>
                        <a:pt x="1307123" y="758689"/>
                      </a:moveTo>
                      <a:lnTo>
                        <a:pt x="1307123" y="983321"/>
                      </a:lnTo>
                      <a:lnTo>
                        <a:pt x="1545653" y="983321"/>
                      </a:lnTo>
                      <a:lnTo>
                        <a:pt x="1545653" y="758689"/>
                      </a:lnTo>
                      <a:close/>
                      <a:moveTo>
                        <a:pt x="1055892" y="758689"/>
                      </a:moveTo>
                      <a:lnTo>
                        <a:pt x="1055892" y="983321"/>
                      </a:lnTo>
                      <a:lnTo>
                        <a:pt x="1294422" y="983321"/>
                      </a:lnTo>
                      <a:lnTo>
                        <a:pt x="1294422" y="758689"/>
                      </a:lnTo>
                      <a:close/>
                      <a:moveTo>
                        <a:pt x="804661" y="758689"/>
                      </a:moveTo>
                      <a:lnTo>
                        <a:pt x="804661" y="983321"/>
                      </a:lnTo>
                      <a:lnTo>
                        <a:pt x="1043191" y="983321"/>
                      </a:lnTo>
                      <a:lnTo>
                        <a:pt x="1043191" y="758689"/>
                      </a:lnTo>
                      <a:close/>
                      <a:moveTo>
                        <a:pt x="553429" y="758689"/>
                      </a:moveTo>
                      <a:lnTo>
                        <a:pt x="553429" y="983321"/>
                      </a:lnTo>
                      <a:lnTo>
                        <a:pt x="791959" y="983321"/>
                      </a:lnTo>
                      <a:lnTo>
                        <a:pt x="791959" y="758689"/>
                      </a:lnTo>
                      <a:close/>
                      <a:moveTo>
                        <a:pt x="302198" y="758689"/>
                      </a:moveTo>
                      <a:lnTo>
                        <a:pt x="302198" y="983321"/>
                      </a:lnTo>
                      <a:lnTo>
                        <a:pt x="540728" y="983321"/>
                      </a:lnTo>
                      <a:lnTo>
                        <a:pt x="540728" y="758689"/>
                      </a:lnTo>
                      <a:close/>
                      <a:moveTo>
                        <a:pt x="50967" y="758689"/>
                      </a:moveTo>
                      <a:lnTo>
                        <a:pt x="50967" y="983321"/>
                      </a:lnTo>
                      <a:lnTo>
                        <a:pt x="289497" y="983321"/>
                      </a:lnTo>
                      <a:lnTo>
                        <a:pt x="289497" y="758689"/>
                      </a:lnTo>
                      <a:close/>
                      <a:moveTo>
                        <a:pt x="1558354" y="520645"/>
                      </a:moveTo>
                      <a:lnTo>
                        <a:pt x="1558354" y="745277"/>
                      </a:lnTo>
                      <a:lnTo>
                        <a:pt x="1796884" y="745277"/>
                      </a:lnTo>
                      <a:lnTo>
                        <a:pt x="1796884" y="520645"/>
                      </a:lnTo>
                      <a:close/>
                      <a:moveTo>
                        <a:pt x="1307123" y="520645"/>
                      </a:moveTo>
                      <a:lnTo>
                        <a:pt x="1307123" y="745277"/>
                      </a:lnTo>
                      <a:lnTo>
                        <a:pt x="1545653" y="745277"/>
                      </a:lnTo>
                      <a:lnTo>
                        <a:pt x="1545653" y="520645"/>
                      </a:lnTo>
                      <a:close/>
                      <a:moveTo>
                        <a:pt x="1055892" y="520645"/>
                      </a:moveTo>
                      <a:lnTo>
                        <a:pt x="1055892" y="745277"/>
                      </a:lnTo>
                      <a:lnTo>
                        <a:pt x="1294422" y="745277"/>
                      </a:lnTo>
                      <a:lnTo>
                        <a:pt x="1294422" y="520645"/>
                      </a:lnTo>
                      <a:close/>
                      <a:moveTo>
                        <a:pt x="804661" y="520645"/>
                      </a:moveTo>
                      <a:lnTo>
                        <a:pt x="804661" y="745277"/>
                      </a:lnTo>
                      <a:lnTo>
                        <a:pt x="1043191" y="745277"/>
                      </a:lnTo>
                      <a:lnTo>
                        <a:pt x="1043191" y="520645"/>
                      </a:lnTo>
                      <a:close/>
                      <a:moveTo>
                        <a:pt x="553429" y="520645"/>
                      </a:moveTo>
                      <a:lnTo>
                        <a:pt x="553429" y="745277"/>
                      </a:lnTo>
                      <a:lnTo>
                        <a:pt x="791959" y="745277"/>
                      </a:lnTo>
                      <a:lnTo>
                        <a:pt x="791959" y="520645"/>
                      </a:lnTo>
                      <a:close/>
                      <a:moveTo>
                        <a:pt x="302198" y="520645"/>
                      </a:moveTo>
                      <a:lnTo>
                        <a:pt x="302198" y="745277"/>
                      </a:lnTo>
                      <a:lnTo>
                        <a:pt x="540728" y="745277"/>
                      </a:lnTo>
                      <a:lnTo>
                        <a:pt x="540728" y="520645"/>
                      </a:lnTo>
                      <a:close/>
                      <a:moveTo>
                        <a:pt x="50967" y="520645"/>
                      </a:moveTo>
                      <a:lnTo>
                        <a:pt x="50967" y="745277"/>
                      </a:lnTo>
                      <a:lnTo>
                        <a:pt x="289497" y="745277"/>
                      </a:lnTo>
                      <a:lnTo>
                        <a:pt x="289497" y="520645"/>
                      </a:lnTo>
                      <a:close/>
                      <a:moveTo>
                        <a:pt x="1558354" y="282601"/>
                      </a:moveTo>
                      <a:lnTo>
                        <a:pt x="1558354" y="507233"/>
                      </a:lnTo>
                      <a:lnTo>
                        <a:pt x="1796884" y="507233"/>
                      </a:lnTo>
                      <a:lnTo>
                        <a:pt x="1796884" y="282601"/>
                      </a:lnTo>
                      <a:close/>
                      <a:moveTo>
                        <a:pt x="1307123" y="282601"/>
                      </a:moveTo>
                      <a:lnTo>
                        <a:pt x="1307123" y="507233"/>
                      </a:lnTo>
                      <a:lnTo>
                        <a:pt x="1545653" y="507233"/>
                      </a:lnTo>
                      <a:lnTo>
                        <a:pt x="1545653" y="282601"/>
                      </a:lnTo>
                      <a:close/>
                      <a:moveTo>
                        <a:pt x="1055892" y="282601"/>
                      </a:moveTo>
                      <a:lnTo>
                        <a:pt x="1055892" y="507233"/>
                      </a:lnTo>
                      <a:lnTo>
                        <a:pt x="1294422" y="507233"/>
                      </a:lnTo>
                      <a:lnTo>
                        <a:pt x="1294422" y="282601"/>
                      </a:lnTo>
                      <a:close/>
                      <a:moveTo>
                        <a:pt x="804661" y="282601"/>
                      </a:moveTo>
                      <a:lnTo>
                        <a:pt x="804661" y="507233"/>
                      </a:lnTo>
                      <a:lnTo>
                        <a:pt x="1043191" y="507233"/>
                      </a:lnTo>
                      <a:lnTo>
                        <a:pt x="1043191" y="282601"/>
                      </a:lnTo>
                      <a:close/>
                      <a:moveTo>
                        <a:pt x="553429" y="282601"/>
                      </a:moveTo>
                      <a:lnTo>
                        <a:pt x="553429" y="507233"/>
                      </a:lnTo>
                      <a:lnTo>
                        <a:pt x="791959" y="507233"/>
                      </a:lnTo>
                      <a:lnTo>
                        <a:pt x="791959" y="282601"/>
                      </a:lnTo>
                      <a:close/>
                      <a:moveTo>
                        <a:pt x="302198" y="282601"/>
                      </a:moveTo>
                      <a:lnTo>
                        <a:pt x="302198" y="507233"/>
                      </a:lnTo>
                      <a:lnTo>
                        <a:pt x="540728" y="507233"/>
                      </a:lnTo>
                      <a:lnTo>
                        <a:pt x="540728" y="282601"/>
                      </a:lnTo>
                      <a:close/>
                      <a:moveTo>
                        <a:pt x="50967" y="282601"/>
                      </a:moveTo>
                      <a:lnTo>
                        <a:pt x="50967" y="507233"/>
                      </a:lnTo>
                      <a:lnTo>
                        <a:pt x="289497" y="507233"/>
                      </a:lnTo>
                      <a:lnTo>
                        <a:pt x="289497" y="282601"/>
                      </a:lnTo>
                      <a:close/>
                      <a:moveTo>
                        <a:pt x="50967" y="45541"/>
                      </a:moveTo>
                      <a:lnTo>
                        <a:pt x="50967" y="269188"/>
                      </a:lnTo>
                      <a:lnTo>
                        <a:pt x="1796884" y="269188"/>
                      </a:lnTo>
                      <a:lnTo>
                        <a:pt x="1796884" y="45541"/>
                      </a:lnTo>
                      <a:close/>
                      <a:moveTo>
                        <a:pt x="0" y="0"/>
                      </a:moveTo>
                      <a:lnTo>
                        <a:pt x="1847850" y="0"/>
                      </a:lnTo>
                      <a:lnTo>
                        <a:pt x="1847850" y="1504950"/>
                      </a:lnTo>
                      <a:lnTo>
                        <a:pt x="0" y="1504950"/>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27" name="Freeform 74"/>
              <p:cNvSpPr/>
              <p:nvPr/>
            </p:nvSpPr>
            <p:spPr bwMode="auto">
              <a:xfrm>
                <a:off x="5514406" y="3980412"/>
                <a:ext cx="96277" cy="146016"/>
              </a:xfrm>
              <a:custGeom>
                <a:avLst/>
                <a:gdLst/>
                <a:ahLst/>
                <a:cxnLst/>
                <a:rect l="l" t="t" r="r" b="b"/>
                <a:pathLst>
                  <a:path w="143173" h="217140">
                    <a:moveTo>
                      <a:pt x="13246" y="0"/>
                    </a:moveTo>
                    <a:lnTo>
                      <a:pt x="133797" y="0"/>
                    </a:lnTo>
                    <a:lnTo>
                      <a:pt x="133797" y="49410"/>
                    </a:lnTo>
                    <a:lnTo>
                      <a:pt x="62359" y="49410"/>
                    </a:lnTo>
                    <a:lnTo>
                      <a:pt x="60276" y="79325"/>
                    </a:lnTo>
                    <a:cubicBezTo>
                      <a:pt x="66030" y="78730"/>
                      <a:pt x="71438" y="78432"/>
                      <a:pt x="76498" y="78432"/>
                    </a:cubicBezTo>
                    <a:cubicBezTo>
                      <a:pt x="97334" y="78432"/>
                      <a:pt x="113655" y="84063"/>
                      <a:pt x="125462" y="95324"/>
                    </a:cubicBezTo>
                    <a:cubicBezTo>
                      <a:pt x="137269" y="106585"/>
                      <a:pt x="143173" y="121890"/>
                      <a:pt x="143173" y="141237"/>
                    </a:cubicBezTo>
                    <a:cubicBezTo>
                      <a:pt x="143173" y="155823"/>
                      <a:pt x="139725" y="168895"/>
                      <a:pt x="132829" y="180454"/>
                    </a:cubicBezTo>
                    <a:cubicBezTo>
                      <a:pt x="125934" y="192013"/>
                      <a:pt x="115987" y="201017"/>
                      <a:pt x="102989" y="207466"/>
                    </a:cubicBezTo>
                    <a:cubicBezTo>
                      <a:pt x="89992" y="213915"/>
                      <a:pt x="74662" y="217140"/>
                      <a:pt x="57001" y="217140"/>
                    </a:cubicBezTo>
                    <a:cubicBezTo>
                      <a:pt x="47179" y="217140"/>
                      <a:pt x="36934" y="216296"/>
                      <a:pt x="26268" y="214610"/>
                    </a:cubicBezTo>
                    <a:cubicBezTo>
                      <a:pt x="15602" y="212923"/>
                      <a:pt x="6846" y="210790"/>
                      <a:pt x="0" y="208210"/>
                    </a:cubicBezTo>
                    <a:lnTo>
                      <a:pt x="0" y="158799"/>
                    </a:lnTo>
                    <a:cubicBezTo>
                      <a:pt x="14883" y="166737"/>
                      <a:pt x="30609" y="170705"/>
                      <a:pt x="47179" y="170705"/>
                    </a:cubicBezTo>
                    <a:cubicBezTo>
                      <a:pt x="58093" y="170705"/>
                      <a:pt x="66353" y="168721"/>
                      <a:pt x="71959" y="164752"/>
                    </a:cubicBezTo>
                    <a:cubicBezTo>
                      <a:pt x="77564" y="160784"/>
                      <a:pt x="80367" y="155178"/>
                      <a:pt x="80367" y="147935"/>
                    </a:cubicBezTo>
                    <a:cubicBezTo>
                      <a:pt x="80367" y="132258"/>
                      <a:pt x="67370" y="124420"/>
                      <a:pt x="41374" y="124420"/>
                    </a:cubicBezTo>
                    <a:cubicBezTo>
                      <a:pt x="28377" y="124420"/>
                      <a:pt x="16322" y="125660"/>
                      <a:pt x="5209" y="128141"/>
                    </a:cubicBezTo>
                    <a:lnTo>
                      <a:pt x="13246" y="0"/>
                    </a:lnTo>
                    <a:close/>
                  </a:path>
                </a:pathLst>
              </a:custGeom>
              <a:solidFill>
                <a:srgbClr val="D83B01"/>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D83B01"/>
                  </a:solidFill>
                  <a:effectLst/>
                  <a:uLnTx/>
                  <a:uFillTx/>
                  <a:latin typeface="Segoe UI Light"/>
                  <a:ea typeface="Segoe UI" pitchFamily="34" charset="0"/>
                  <a:cs typeface="Segoe UI" pitchFamily="34" charset="0"/>
                </a:endParaRPr>
              </a:p>
            </p:txBody>
          </p:sp>
        </p:grpSp>
      </p:grpSp>
      <p:cxnSp>
        <p:nvCxnSpPr>
          <p:cNvPr id="80" name="Connector: Elbow 79"/>
          <p:cNvCxnSpPr/>
          <p:nvPr/>
        </p:nvCxnSpPr>
        <p:spPr>
          <a:xfrm flipV="1">
            <a:off x="6580624" y="2567231"/>
            <a:ext cx="1424934" cy="128016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Group 153"/>
          <p:cNvGrpSpPr/>
          <p:nvPr/>
        </p:nvGrpSpPr>
        <p:grpSpPr>
          <a:xfrm>
            <a:off x="8088881" y="3832450"/>
            <a:ext cx="1570963" cy="1229700"/>
            <a:chOff x="7754476" y="3655669"/>
            <a:chExt cx="1570963" cy="1229700"/>
          </a:xfrm>
        </p:grpSpPr>
        <p:sp>
          <p:nvSpPr>
            <p:cNvPr id="156" name="Rectangle 155"/>
            <p:cNvSpPr/>
            <p:nvPr/>
          </p:nvSpPr>
          <p:spPr>
            <a:xfrm>
              <a:off x="7781345" y="3674017"/>
              <a:ext cx="1518497" cy="1184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81"/>
            <p:cNvSpPr/>
            <p:nvPr/>
          </p:nvSpPr>
          <p:spPr bwMode="auto">
            <a:xfrm>
              <a:off x="8477965" y="4700749"/>
              <a:ext cx="101809" cy="123097"/>
            </a:xfrm>
            <a:custGeom>
              <a:avLst/>
              <a:gdLst/>
              <a:ahLst/>
              <a:cxnLst/>
              <a:rect l="l" t="t" r="r" b="b"/>
              <a:pathLst>
                <a:path w="176511" h="213419">
                  <a:moveTo>
                    <a:pt x="85725" y="0"/>
                  </a:moveTo>
                  <a:lnTo>
                    <a:pt x="146298" y="0"/>
                  </a:lnTo>
                  <a:lnTo>
                    <a:pt x="146298" y="134540"/>
                  </a:lnTo>
                  <a:lnTo>
                    <a:pt x="176511" y="134540"/>
                  </a:lnTo>
                  <a:lnTo>
                    <a:pt x="176511" y="176807"/>
                  </a:lnTo>
                  <a:lnTo>
                    <a:pt x="146150" y="176807"/>
                  </a:lnTo>
                  <a:lnTo>
                    <a:pt x="146150" y="213419"/>
                  </a:lnTo>
                  <a:lnTo>
                    <a:pt x="90339" y="213419"/>
                  </a:lnTo>
                  <a:lnTo>
                    <a:pt x="90339" y="176807"/>
                  </a:lnTo>
                  <a:lnTo>
                    <a:pt x="0" y="176807"/>
                  </a:lnTo>
                  <a:lnTo>
                    <a:pt x="0" y="132903"/>
                  </a:lnTo>
                  <a:cubicBezTo>
                    <a:pt x="15875" y="114647"/>
                    <a:pt x="31676" y="93464"/>
                    <a:pt x="47402" y="69353"/>
                  </a:cubicBezTo>
                  <a:cubicBezTo>
                    <a:pt x="63128" y="45243"/>
                    <a:pt x="75903" y="22125"/>
                    <a:pt x="85725" y="0"/>
                  </a:cubicBezTo>
                  <a:close/>
                  <a:moveTo>
                    <a:pt x="90190" y="72032"/>
                  </a:moveTo>
                  <a:cubicBezTo>
                    <a:pt x="81062" y="92174"/>
                    <a:pt x="68511" y="113010"/>
                    <a:pt x="52537" y="134540"/>
                  </a:cubicBezTo>
                  <a:lnTo>
                    <a:pt x="90190" y="134540"/>
                  </a:lnTo>
                  <a:lnTo>
                    <a:pt x="90190" y="72032"/>
                  </a:lnTo>
                  <a:close/>
                </a:path>
              </a:pathLst>
            </a:custGeom>
            <a:solidFill>
              <a:srgbClr val="107C10"/>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96" name="Group 95"/>
            <p:cNvGrpSpPr/>
            <p:nvPr/>
          </p:nvGrpSpPr>
          <p:grpSpPr>
            <a:xfrm>
              <a:off x="7754476" y="3655669"/>
              <a:ext cx="1570963" cy="1229700"/>
              <a:chOff x="2506435" y="1431473"/>
              <a:chExt cx="1847850" cy="1504950"/>
            </a:xfrm>
          </p:grpSpPr>
          <p:sp>
            <p:nvSpPr>
              <p:cNvPr id="98" name="Rectangle 97"/>
              <p:cNvSpPr/>
              <p:nvPr/>
            </p:nvSpPr>
            <p:spPr bwMode="auto">
              <a:xfrm>
                <a:off x="2506435" y="1709247"/>
                <a:ext cx="296636" cy="1227176"/>
              </a:xfrm>
              <a:prstGeom prst="rect">
                <a:avLst/>
              </a:prstGeom>
              <a:solidFill>
                <a:schemeClr val="accent1">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4057649" y="1709247"/>
                <a:ext cx="296636" cy="1227176"/>
              </a:xfrm>
              <a:prstGeom prst="rect">
                <a:avLst/>
              </a:prstGeom>
              <a:solidFill>
                <a:schemeClr val="accent1">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100" name="Rectangle 99"/>
              <p:cNvSpPr/>
              <p:nvPr/>
            </p:nvSpPr>
            <p:spPr bwMode="auto">
              <a:xfrm>
                <a:off x="2532289" y="1451882"/>
                <a:ext cx="1794782" cy="257365"/>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101" name="Freeform 78"/>
              <p:cNvSpPr/>
              <p:nvPr/>
            </p:nvSpPr>
            <p:spPr bwMode="auto">
              <a:xfrm>
                <a:off x="2506435" y="1431473"/>
                <a:ext cx="1847850" cy="1504950"/>
              </a:xfrm>
              <a:custGeom>
                <a:avLst/>
                <a:gdLst>
                  <a:gd name="connsiteX0" fmla="*/ 1558354 w 1847850"/>
                  <a:gd name="connsiteY0" fmla="*/ 1234777 h 1504950"/>
                  <a:gd name="connsiteX1" fmla="*/ 1558354 w 1847850"/>
                  <a:gd name="connsiteY1" fmla="*/ 1459409 h 1504950"/>
                  <a:gd name="connsiteX2" fmla="*/ 1796884 w 1847850"/>
                  <a:gd name="connsiteY2" fmla="*/ 1459409 h 1504950"/>
                  <a:gd name="connsiteX3" fmla="*/ 1796884 w 1847850"/>
                  <a:gd name="connsiteY3" fmla="*/ 1234777 h 1504950"/>
                  <a:gd name="connsiteX4" fmla="*/ 1307123 w 1847850"/>
                  <a:gd name="connsiteY4" fmla="*/ 1234777 h 1504950"/>
                  <a:gd name="connsiteX5" fmla="*/ 1307123 w 1847850"/>
                  <a:gd name="connsiteY5" fmla="*/ 1459409 h 1504950"/>
                  <a:gd name="connsiteX6" fmla="*/ 1545653 w 1847850"/>
                  <a:gd name="connsiteY6" fmla="*/ 1459409 h 1504950"/>
                  <a:gd name="connsiteX7" fmla="*/ 1545653 w 1847850"/>
                  <a:gd name="connsiteY7" fmla="*/ 1234777 h 1504950"/>
                  <a:gd name="connsiteX8" fmla="*/ 1055892 w 1847850"/>
                  <a:gd name="connsiteY8" fmla="*/ 1234777 h 1504950"/>
                  <a:gd name="connsiteX9" fmla="*/ 1055892 w 1847850"/>
                  <a:gd name="connsiteY9" fmla="*/ 1459409 h 1504950"/>
                  <a:gd name="connsiteX10" fmla="*/ 1294422 w 1847850"/>
                  <a:gd name="connsiteY10" fmla="*/ 1459409 h 1504950"/>
                  <a:gd name="connsiteX11" fmla="*/ 1294422 w 1847850"/>
                  <a:gd name="connsiteY11" fmla="*/ 1234777 h 1504950"/>
                  <a:gd name="connsiteX12" fmla="*/ 804661 w 1847850"/>
                  <a:gd name="connsiteY12" fmla="*/ 1234777 h 1504950"/>
                  <a:gd name="connsiteX13" fmla="*/ 804661 w 1847850"/>
                  <a:gd name="connsiteY13" fmla="*/ 1459409 h 1504950"/>
                  <a:gd name="connsiteX14" fmla="*/ 1043191 w 1847850"/>
                  <a:gd name="connsiteY14" fmla="*/ 1459409 h 1504950"/>
                  <a:gd name="connsiteX15" fmla="*/ 1043191 w 1847850"/>
                  <a:gd name="connsiteY15" fmla="*/ 1234777 h 1504950"/>
                  <a:gd name="connsiteX16" fmla="*/ 553429 w 1847850"/>
                  <a:gd name="connsiteY16" fmla="*/ 1234777 h 1504950"/>
                  <a:gd name="connsiteX17" fmla="*/ 553429 w 1847850"/>
                  <a:gd name="connsiteY17" fmla="*/ 1459409 h 1504950"/>
                  <a:gd name="connsiteX18" fmla="*/ 791959 w 1847850"/>
                  <a:gd name="connsiteY18" fmla="*/ 1459409 h 1504950"/>
                  <a:gd name="connsiteX19" fmla="*/ 791959 w 1847850"/>
                  <a:gd name="connsiteY19" fmla="*/ 1234777 h 1504950"/>
                  <a:gd name="connsiteX20" fmla="*/ 302198 w 1847850"/>
                  <a:gd name="connsiteY20" fmla="*/ 1234777 h 1504950"/>
                  <a:gd name="connsiteX21" fmla="*/ 302198 w 1847850"/>
                  <a:gd name="connsiteY21" fmla="*/ 1459409 h 1504950"/>
                  <a:gd name="connsiteX22" fmla="*/ 540728 w 1847850"/>
                  <a:gd name="connsiteY22" fmla="*/ 1459409 h 1504950"/>
                  <a:gd name="connsiteX23" fmla="*/ 540728 w 1847850"/>
                  <a:gd name="connsiteY23" fmla="*/ 1234777 h 1504950"/>
                  <a:gd name="connsiteX24" fmla="*/ 50967 w 1847850"/>
                  <a:gd name="connsiteY24" fmla="*/ 1234777 h 1504950"/>
                  <a:gd name="connsiteX25" fmla="*/ 50967 w 1847850"/>
                  <a:gd name="connsiteY25" fmla="*/ 1459409 h 1504950"/>
                  <a:gd name="connsiteX26" fmla="*/ 289497 w 1847850"/>
                  <a:gd name="connsiteY26" fmla="*/ 1459409 h 1504950"/>
                  <a:gd name="connsiteX27" fmla="*/ 289497 w 1847850"/>
                  <a:gd name="connsiteY27" fmla="*/ 1234777 h 1504950"/>
                  <a:gd name="connsiteX28" fmla="*/ 1558354 w 1847850"/>
                  <a:gd name="connsiteY28" fmla="*/ 996733 h 1504950"/>
                  <a:gd name="connsiteX29" fmla="*/ 1558354 w 1847850"/>
                  <a:gd name="connsiteY29" fmla="*/ 1221365 h 1504950"/>
                  <a:gd name="connsiteX30" fmla="*/ 1796884 w 1847850"/>
                  <a:gd name="connsiteY30" fmla="*/ 1221365 h 1504950"/>
                  <a:gd name="connsiteX31" fmla="*/ 1796884 w 1847850"/>
                  <a:gd name="connsiteY31" fmla="*/ 996733 h 1504950"/>
                  <a:gd name="connsiteX32" fmla="*/ 1307123 w 1847850"/>
                  <a:gd name="connsiteY32" fmla="*/ 996733 h 1504950"/>
                  <a:gd name="connsiteX33" fmla="*/ 1307123 w 1847850"/>
                  <a:gd name="connsiteY33" fmla="*/ 1221365 h 1504950"/>
                  <a:gd name="connsiteX34" fmla="*/ 1545653 w 1847850"/>
                  <a:gd name="connsiteY34" fmla="*/ 1221365 h 1504950"/>
                  <a:gd name="connsiteX35" fmla="*/ 1545653 w 1847850"/>
                  <a:gd name="connsiteY35" fmla="*/ 996733 h 1504950"/>
                  <a:gd name="connsiteX36" fmla="*/ 1055892 w 1847850"/>
                  <a:gd name="connsiteY36" fmla="*/ 996733 h 1504950"/>
                  <a:gd name="connsiteX37" fmla="*/ 1055892 w 1847850"/>
                  <a:gd name="connsiteY37" fmla="*/ 1221365 h 1504950"/>
                  <a:gd name="connsiteX38" fmla="*/ 1294422 w 1847850"/>
                  <a:gd name="connsiteY38" fmla="*/ 1221365 h 1504950"/>
                  <a:gd name="connsiteX39" fmla="*/ 1294422 w 1847850"/>
                  <a:gd name="connsiteY39" fmla="*/ 996733 h 1504950"/>
                  <a:gd name="connsiteX40" fmla="*/ 804661 w 1847850"/>
                  <a:gd name="connsiteY40" fmla="*/ 996733 h 1504950"/>
                  <a:gd name="connsiteX41" fmla="*/ 804661 w 1847850"/>
                  <a:gd name="connsiteY41" fmla="*/ 1221365 h 1504950"/>
                  <a:gd name="connsiteX42" fmla="*/ 1043191 w 1847850"/>
                  <a:gd name="connsiteY42" fmla="*/ 1221365 h 1504950"/>
                  <a:gd name="connsiteX43" fmla="*/ 1043191 w 1847850"/>
                  <a:gd name="connsiteY43" fmla="*/ 996733 h 1504950"/>
                  <a:gd name="connsiteX44" fmla="*/ 553429 w 1847850"/>
                  <a:gd name="connsiteY44" fmla="*/ 996733 h 1504950"/>
                  <a:gd name="connsiteX45" fmla="*/ 553429 w 1847850"/>
                  <a:gd name="connsiteY45" fmla="*/ 1221365 h 1504950"/>
                  <a:gd name="connsiteX46" fmla="*/ 791959 w 1847850"/>
                  <a:gd name="connsiteY46" fmla="*/ 1221365 h 1504950"/>
                  <a:gd name="connsiteX47" fmla="*/ 791959 w 1847850"/>
                  <a:gd name="connsiteY47" fmla="*/ 996733 h 1504950"/>
                  <a:gd name="connsiteX48" fmla="*/ 302198 w 1847850"/>
                  <a:gd name="connsiteY48" fmla="*/ 996733 h 1504950"/>
                  <a:gd name="connsiteX49" fmla="*/ 302198 w 1847850"/>
                  <a:gd name="connsiteY49" fmla="*/ 1221365 h 1504950"/>
                  <a:gd name="connsiteX50" fmla="*/ 540728 w 1847850"/>
                  <a:gd name="connsiteY50" fmla="*/ 1221365 h 1504950"/>
                  <a:gd name="connsiteX51" fmla="*/ 540728 w 1847850"/>
                  <a:gd name="connsiteY51" fmla="*/ 996733 h 1504950"/>
                  <a:gd name="connsiteX52" fmla="*/ 50967 w 1847850"/>
                  <a:gd name="connsiteY52" fmla="*/ 996733 h 1504950"/>
                  <a:gd name="connsiteX53" fmla="*/ 50967 w 1847850"/>
                  <a:gd name="connsiteY53" fmla="*/ 1221365 h 1504950"/>
                  <a:gd name="connsiteX54" fmla="*/ 289497 w 1847850"/>
                  <a:gd name="connsiteY54" fmla="*/ 1221365 h 1504950"/>
                  <a:gd name="connsiteX55" fmla="*/ 289497 w 1847850"/>
                  <a:gd name="connsiteY55" fmla="*/ 996733 h 1504950"/>
                  <a:gd name="connsiteX56" fmla="*/ 1558354 w 1847850"/>
                  <a:gd name="connsiteY56" fmla="*/ 758689 h 1504950"/>
                  <a:gd name="connsiteX57" fmla="*/ 1558354 w 1847850"/>
                  <a:gd name="connsiteY57" fmla="*/ 983321 h 1504950"/>
                  <a:gd name="connsiteX58" fmla="*/ 1796884 w 1847850"/>
                  <a:gd name="connsiteY58" fmla="*/ 983321 h 1504950"/>
                  <a:gd name="connsiteX59" fmla="*/ 1796884 w 1847850"/>
                  <a:gd name="connsiteY59" fmla="*/ 758689 h 1504950"/>
                  <a:gd name="connsiteX60" fmla="*/ 1307123 w 1847850"/>
                  <a:gd name="connsiteY60" fmla="*/ 758689 h 1504950"/>
                  <a:gd name="connsiteX61" fmla="*/ 1307123 w 1847850"/>
                  <a:gd name="connsiteY61" fmla="*/ 983321 h 1504950"/>
                  <a:gd name="connsiteX62" fmla="*/ 1545653 w 1847850"/>
                  <a:gd name="connsiteY62" fmla="*/ 983321 h 1504950"/>
                  <a:gd name="connsiteX63" fmla="*/ 1545653 w 1847850"/>
                  <a:gd name="connsiteY63" fmla="*/ 758689 h 1504950"/>
                  <a:gd name="connsiteX64" fmla="*/ 1055892 w 1847850"/>
                  <a:gd name="connsiteY64" fmla="*/ 758689 h 1504950"/>
                  <a:gd name="connsiteX65" fmla="*/ 1055892 w 1847850"/>
                  <a:gd name="connsiteY65" fmla="*/ 983321 h 1504950"/>
                  <a:gd name="connsiteX66" fmla="*/ 1294422 w 1847850"/>
                  <a:gd name="connsiteY66" fmla="*/ 983321 h 1504950"/>
                  <a:gd name="connsiteX67" fmla="*/ 1294422 w 1847850"/>
                  <a:gd name="connsiteY67" fmla="*/ 758689 h 1504950"/>
                  <a:gd name="connsiteX68" fmla="*/ 804661 w 1847850"/>
                  <a:gd name="connsiteY68" fmla="*/ 758689 h 1504950"/>
                  <a:gd name="connsiteX69" fmla="*/ 804661 w 1847850"/>
                  <a:gd name="connsiteY69" fmla="*/ 983321 h 1504950"/>
                  <a:gd name="connsiteX70" fmla="*/ 1043191 w 1847850"/>
                  <a:gd name="connsiteY70" fmla="*/ 983321 h 1504950"/>
                  <a:gd name="connsiteX71" fmla="*/ 1043191 w 1847850"/>
                  <a:gd name="connsiteY71" fmla="*/ 758689 h 1504950"/>
                  <a:gd name="connsiteX72" fmla="*/ 553429 w 1847850"/>
                  <a:gd name="connsiteY72" fmla="*/ 758689 h 1504950"/>
                  <a:gd name="connsiteX73" fmla="*/ 553429 w 1847850"/>
                  <a:gd name="connsiteY73" fmla="*/ 983321 h 1504950"/>
                  <a:gd name="connsiteX74" fmla="*/ 791959 w 1847850"/>
                  <a:gd name="connsiteY74" fmla="*/ 983321 h 1504950"/>
                  <a:gd name="connsiteX75" fmla="*/ 791959 w 1847850"/>
                  <a:gd name="connsiteY75" fmla="*/ 758689 h 1504950"/>
                  <a:gd name="connsiteX76" fmla="*/ 302198 w 1847850"/>
                  <a:gd name="connsiteY76" fmla="*/ 758689 h 1504950"/>
                  <a:gd name="connsiteX77" fmla="*/ 302198 w 1847850"/>
                  <a:gd name="connsiteY77" fmla="*/ 983321 h 1504950"/>
                  <a:gd name="connsiteX78" fmla="*/ 540728 w 1847850"/>
                  <a:gd name="connsiteY78" fmla="*/ 983321 h 1504950"/>
                  <a:gd name="connsiteX79" fmla="*/ 540728 w 1847850"/>
                  <a:gd name="connsiteY79" fmla="*/ 758689 h 1504950"/>
                  <a:gd name="connsiteX80" fmla="*/ 50967 w 1847850"/>
                  <a:gd name="connsiteY80" fmla="*/ 758689 h 1504950"/>
                  <a:gd name="connsiteX81" fmla="*/ 50967 w 1847850"/>
                  <a:gd name="connsiteY81" fmla="*/ 983321 h 1504950"/>
                  <a:gd name="connsiteX82" fmla="*/ 289497 w 1847850"/>
                  <a:gd name="connsiteY82" fmla="*/ 983321 h 1504950"/>
                  <a:gd name="connsiteX83" fmla="*/ 289497 w 1847850"/>
                  <a:gd name="connsiteY83" fmla="*/ 758689 h 1504950"/>
                  <a:gd name="connsiteX84" fmla="*/ 1558354 w 1847850"/>
                  <a:gd name="connsiteY84" fmla="*/ 520645 h 1504950"/>
                  <a:gd name="connsiteX85" fmla="*/ 1558354 w 1847850"/>
                  <a:gd name="connsiteY85" fmla="*/ 745277 h 1504950"/>
                  <a:gd name="connsiteX86" fmla="*/ 1796884 w 1847850"/>
                  <a:gd name="connsiteY86" fmla="*/ 745277 h 1504950"/>
                  <a:gd name="connsiteX87" fmla="*/ 1796884 w 1847850"/>
                  <a:gd name="connsiteY87" fmla="*/ 520645 h 1504950"/>
                  <a:gd name="connsiteX88" fmla="*/ 1307123 w 1847850"/>
                  <a:gd name="connsiteY88" fmla="*/ 520645 h 1504950"/>
                  <a:gd name="connsiteX89" fmla="*/ 1307123 w 1847850"/>
                  <a:gd name="connsiteY89" fmla="*/ 745277 h 1504950"/>
                  <a:gd name="connsiteX90" fmla="*/ 1545653 w 1847850"/>
                  <a:gd name="connsiteY90" fmla="*/ 745277 h 1504950"/>
                  <a:gd name="connsiteX91" fmla="*/ 1545653 w 1847850"/>
                  <a:gd name="connsiteY91" fmla="*/ 520645 h 1504950"/>
                  <a:gd name="connsiteX92" fmla="*/ 1055892 w 1847850"/>
                  <a:gd name="connsiteY92" fmla="*/ 520645 h 1504950"/>
                  <a:gd name="connsiteX93" fmla="*/ 1055892 w 1847850"/>
                  <a:gd name="connsiteY93" fmla="*/ 745277 h 1504950"/>
                  <a:gd name="connsiteX94" fmla="*/ 1294422 w 1847850"/>
                  <a:gd name="connsiteY94" fmla="*/ 745277 h 1504950"/>
                  <a:gd name="connsiteX95" fmla="*/ 1294422 w 1847850"/>
                  <a:gd name="connsiteY95" fmla="*/ 520645 h 1504950"/>
                  <a:gd name="connsiteX96" fmla="*/ 804661 w 1847850"/>
                  <a:gd name="connsiteY96" fmla="*/ 520645 h 1504950"/>
                  <a:gd name="connsiteX97" fmla="*/ 804661 w 1847850"/>
                  <a:gd name="connsiteY97" fmla="*/ 745277 h 1504950"/>
                  <a:gd name="connsiteX98" fmla="*/ 1043191 w 1847850"/>
                  <a:gd name="connsiteY98" fmla="*/ 745277 h 1504950"/>
                  <a:gd name="connsiteX99" fmla="*/ 1043191 w 1847850"/>
                  <a:gd name="connsiteY99" fmla="*/ 520645 h 1504950"/>
                  <a:gd name="connsiteX100" fmla="*/ 553429 w 1847850"/>
                  <a:gd name="connsiteY100" fmla="*/ 520645 h 1504950"/>
                  <a:gd name="connsiteX101" fmla="*/ 553429 w 1847850"/>
                  <a:gd name="connsiteY101" fmla="*/ 745277 h 1504950"/>
                  <a:gd name="connsiteX102" fmla="*/ 791959 w 1847850"/>
                  <a:gd name="connsiteY102" fmla="*/ 745277 h 1504950"/>
                  <a:gd name="connsiteX103" fmla="*/ 791959 w 1847850"/>
                  <a:gd name="connsiteY103" fmla="*/ 520645 h 1504950"/>
                  <a:gd name="connsiteX104" fmla="*/ 302198 w 1847850"/>
                  <a:gd name="connsiteY104" fmla="*/ 520645 h 1504950"/>
                  <a:gd name="connsiteX105" fmla="*/ 302198 w 1847850"/>
                  <a:gd name="connsiteY105" fmla="*/ 745277 h 1504950"/>
                  <a:gd name="connsiteX106" fmla="*/ 540728 w 1847850"/>
                  <a:gd name="connsiteY106" fmla="*/ 745277 h 1504950"/>
                  <a:gd name="connsiteX107" fmla="*/ 540728 w 1847850"/>
                  <a:gd name="connsiteY107" fmla="*/ 520645 h 1504950"/>
                  <a:gd name="connsiteX108" fmla="*/ 50967 w 1847850"/>
                  <a:gd name="connsiteY108" fmla="*/ 520645 h 1504950"/>
                  <a:gd name="connsiteX109" fmla="*/ 50967 w 1847850"/>
                  <a:gd name="connsiteY109" fmla="*/ 745277 h 1504950"/>
                  <a:gd name="connsiteX110" fmla="*/ 289497 w 1847850"/>
                  <a:gd name="connsiteY110" fmla="*/ 745277 h 1504950"/>
                  <a:gd name="connsiteX111" fmla="*/ 289497 w 1847850"/>
                  <a:gd name="connsiteY111" fmla="*/ 520645 h 1504950"/>
                  <a:gd name="connsiteX112" fmla="*/ 1558354 w 1847850"/>
                  <a:gd name="connsiteY112" fmla="*/ 282601 h 1504950"/>
                  <a:gd name="connsiteX113" fmla="*/ 1558354 w 1847850"/>
                  <a:gd name="connsiteY113" fmla="*/ 507233 h 1504950"/>
                  <a:gd name="connsiteX114" fmla="*/ 1796884 w 1847850"/>
                  <a:gd name="connsiteY114" fmla="*/ 507233 h 1504950"/>
                  <a:gd name="connsiteX115" fmla="*/ 1796884 w 1847850"/>
                  <a:gd name="connsiteY115" fmla="*/ 282601 h 1504950"/>
                  <a:gd name="connsiteX116" fmla="*/ 1307123 w 1847850"/>
                  <a:gd name="connsiteY116" fmla="*/ 282601 h 1504950"/>
                  <a:gd name="connsiteX117" fmla="*/ 1307123 w 1847850"/>
                  <a:gd name="connsiteY117" fmla="*/ 507233 h 1504950"/>
                  <a:gd name="connsiteX118" fmla="*/ 1545653 w 1847850"/>
                  <a:gd name="connsiteY118" fmla="*/ 507233 h 1504950"/>
                  <a:gd name="connsiteX119" fmla="*/ 1545653 w 1847850"/>
                  <a:gd name="connsiteY119" fmla="*/ 282601 h 1504950"/>
                  <a:gd name="connsiteX120" fmla="*/ 1055892 w 1847850"/>
                  <a:gd name="connsiteY120" fmla="*/ 282601 h 1504950"/>
                  <a:gd name="connsiteX121" fmla="*/ 1055892 w 1847850"/>
                  <a:gd name="connsiteY121" fmla="*/ 507233 h 1504950"/>
                  <a:gd name="connsiteX122" fmla="*/ 1294422 w 1847850"/>
                  <a:gd name="connsiteY122" fmla="*/ 507233 h 1504950"/>
                  <a:gd name="connsiteX123" fmla="*/ 1294422 w 1847850"/>
                  <a:gd name="connsiteY123" fmla="*/ 282601 h 1504950"/>
                  <a:gd name="connsiteX124" fmla="*/ 804661 w 1847850"/>
                  <a:gd name="connsiteY124" fmla="*/ 282601 h 1504950"/>
                  <a:gd name="connsiteX125" fmla="*/ 804661 w 1847850"/>
                  <a:gd name="connsiteY125" fmla="*/ 507233 h 1504950"/>
                  <a:gd name="connsiteX126" fmla="*/ 1043191 w 1847850"/>
                  <a:gd name="connsiteY126" fmla="*/ 507233 h 1504950"/>
                  <a:gd name="connsiteX127" fmla="*/ 1043191 w 1847850"/>
                  <a:gd name="connsiteY127" fmla="*/ 282601 h 1504950"/>
                  <a:gd name="connsiteX128" fmla="*/ 553429 w 1847850"/>
                  <a:gd name="connsiteY128" fmla="*/ 282601 h 1504950"/>
                  <a:gd name="connsiteX129" fmla="*/ 553429 w 1847850"/>
                  <a:gd name="connsiteY129" fmla="*/ 507233 h 1504950"/>
                  <a:gd name="connsiteX130" fmla="*/ 791959 w 1847850"/>
                  <a:gd name="connsiteY130" fmla="*/ 507233 h 1504950"/>
                  <a:gd name="connsiteX131" fmla="*/ 791959 w 1847850"/>
                  <a:gd name="connsiteY131" fmla="*/ 282601 h 1504950"/>
                  <a:gd name="connsiteX132" fmla="*/ 302198 w 1847850"/>
                  <a:gd name="connsiteY132" fmla="*/ 282601 h 1504950"/>
                  <a:gd name="connsiteX133" fmla="*/ 302198 w 1847850"/>
                  <a:gd name="connsiteY133" fmla="*/ 507233 h 1504950"/>
                  <a:gd name="connsiteX134" fmla="*/ 540728 w 1847850"/>
                  <a:gd name="connsiteY134" fmla="*/ 507233 h 1504950"/>
                  <a:gd name="connsiteX135" fmla="*/ 540728 w 1847850"/>
                  <a:gd name="connsiteY135" fmla="*/ 282601 h 1504950"/>
                  <a:gd name="connsiteX136" fmla="*/ 50967 w 1847850"/>
                  <a:gd name="connsiteY136" fmla="*/ 282601 h 1504950"/>
                  <a:gd name="connsiteX137" fmla="*/ 50967 w 1847850"/>
                  <a:gd name="connsiteY137" fmla="*/ 507233 h 1504950"/>
                  <a:gd name="connsiteX138" fmla="*/ 289497 w 1847850"/>
                  <a:gd name="connsiteY138" fmla="*/ 507233 h 1504950"/>
                  <a:gd name="connsiteX139" fmla="*/ 289497 w 1847850"/>
                  <a:gd name="connsiteY139" fmla="*/ 282601 h 1504950"/>
                  <a:gd name="connsiteX140" fmla="*/ 50967 w 1847850"/>
                  <a:gd name="connsiteY140" fmla="*/ 45541 h 1504950"/>
                  <a:gd name="connsiteX141" fmla="*/ 50967 w 1847850"/>
                  <a:gd name="connsiteY141" fmla="*/ 269188 h 1504950"/>
                  <a:gd name="connsiteX142" fmla="*/ 1796884 w 1847850"/>
                  <a:gd name="connsiteY142" fmla="*/ 269188 h 1504950"/>
                  <a:gd name="connsiteX143" fmla="*/ 1796884 w 1847850"/>
                  <a:gd name="connsiteY143" fmla="*/ 45541 h 1504950"/>
                  <a:gd name="connsiteX144" fmla="*/ 0 w 1847850"/>
                  <a:gd name="connsiteY144" fmla="*/ 0 h 1504950"/>
                  <a:gd name="connsiteX145" fmla="*/ 1847850 w 1847850"/>
                  <a:gd name="connsiteY145" fmla="*/ 0 h 1504950"/>
                  <a:gd name="connsiteX146" fmla="*/ 1847850 w 1847850"/>
                  <a:gd name="connsiteY146" fmla="*/ 1504950 h 1504950"/>
                  <a:gd name="connsiteX147" fmla="*/ 0 w 1847850"/>
                  <a:gd name="connsiteY147" fmla="*/ 15049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847850" h="1504950">
                    <a:moveTo>
                      <a:pt x="1558354" y="1234777"/>
                    </a:moveTo>
                    <a:lnTo>
                      <a:pt x="1558354" y="1459409"/>
                    </a:lnTo>
                    <a:lnTo>
                      <a:pt x="1796884" y="1459409"/>
                    </a:lnTo>
                    <a:lnTo>
                      <a:pt x="1796884" y="1234777"/>
                    </a:lnTo>
                    <a:close/>
                    <a:moveTo>
                      <a:pt x="1307123" y="1234777"/>
                    </a:moveTo>
                    <a:lnTo>
                      <a:pt x="1307123" y="1459409"/>
                    </a:lnTo>
                    <a:lnTo>
                      <a:pt x="1545653" y="1459409"/>
                    </a:lnTo>
                    <a:lnTo>
                      <a:pt x="1545653" y="1234777"/>
                    </a:lnTo>
                    <a:close/>
                    <a:moveTo>
                      <a:pt x="1055892" y="1234777"/>
                    </a:moveTo>
                    <a:lnTo>
                      <a:pt x="1055892" y="1459409"/>
                    </a:lnTo>
                    <a:lnTo>
                      <a:pt x="1294422" y="1459409"/>
                    </a:lnTo>
                    <a:lnTo>
                      <a:pt x="1294422" y="1234777"/>
                    </a:lnTo>
                    <a:close/>
                    <a:moveTo>
                      <a:pt x="804661" y="1234777"/>
                    </a:moveTo>
                    <a:lnTo>
                      <a:pt x="804661" y="1459409"/>
                    </a:lnTo>
                    <a:lnTo>
                      <a:pt x="1043191" y="1459409"/>
                    </a:lnTo>
                    <a:lnTo>
                      <a:pt x="1043191" y="1234777"/>
                    </a:lnTo>
                    <a:close/>
                    <a:moveTo>
                      <a:pt x="553429" y="1234777"/>
                    </a:moveTo>
                    <a:lnTo>
                      <a:pt x="553429" y="1459409"/>
                    </a:lnTo>
                    <a:lnTo>
                      <a:pt x="791959" y="1459409"/>
                    </a:lnTo>
                    <a:lnTo>
                      <a:pt x="791959" y="1234777"/>
                    </a:lnTo>
                    <a:close/>
                    <a:moveTo>
                      <a:pt x="302198" y="1234777"/>
                    </a:moveTo>
                    <a:lnTo>
                      <a:pt x="302198" y="1459409"/>
                    </a:lnTo>
                    <a:lnTo>
                      <a:pt x="540728" y="1459409"/>
                    </a:lnTo>
                    <a:lnTo>
                      <a:pt x="540728" y="1234777"/>
                    </a:lnTo>
                    <a:close/>
                    <a:moveTo>
                      <a:pt x="50967" y="1234777"/>
                    </a:moveTo>
                    <a:lnTo>
                      <a:pt x="50967" y="1459409"/>
                    </a:lnTo>
                    <a:lnTo>
                      <a:pt x="289497" y="1459409"/>
                    </a:lnTo>
                    <a:lnTo>
                      <a:pt x="289497" y="1234777"/>
                    </a:lnTo>
                    <a:close/>
                    <a:moveTo>
                      <a:pt x="1558354" y="996733"/>
                    </a:moveTo>
                    <a:lnTo>
                      <a:pt x="1558354" y="1221365"/>
                    </a:lnTo>
                    <a:lnTo>
                      <a:pt x="1796884" y="1221365"/>
                    </a:lnTo>
                    <a:lnTo>
                      <a:pt x="1796884" y="996733"/>
                    </a:lnTo>
                    <a:close/>
                    <a:moveTo>
                      <a:pt x="1307123" y="996733"/>
                    </a:moveTo>
                    <a:lnTo>
                      <a:pt x="1307123" y="1221365"/>
                    </a:lnTo>
                    <a:lnTo>
                      <a:pt x="1545653" y="1221365"/>
                    </a:lnTo>
                    <a:lnTo>
                      <a:pt x="1545653" y="996733"/>
                    </a:lnTo>
                    <a:close/>
                    <a:moveTo>
                      <a:pt x="1055892" y="996733"/>
                    </a:moveTo>
                    <a:lnTo>
                      <a:pt x="1055892" y="1221365"/>
                    </a:lnTo>
                    <a:lnTo>
                      <a:pt x="1294422" y="1221365"/>
                    </a:lnTo>
                    <a:lnTo>
                      <a:pt x="1294422" y="996733"/>
                    </a:lnTo>
                    <a:close/>
                    <a:moveTo>
                      <a:pt x="804661" y="996733"/>
                    </a:moveTo>
                    <a:lnTo>
                      <a:pt x="804661" y="1221365"/>
                    </a:lnTo>
                    <a:lnTo>
                      <a:pt x="1043191" y="1221365"/>
                    </a:lnTo>
                    <a:lnTo>
                      <a:pt x="1043191" y="996733"/>
                    </a:lnTo>
                    <a:close/>
                    <a:moveTo>
                      <a:pt x="553429" y="996733"/>
                    </a:moveTo>
                    <a:lnTo>
                      <a:pt x="553429" y="1221365"/>
                    </a:lnTo>
                    <a:lnTo>
                      <a:pt x="791959" y="1221365"/>
                    </a:lnTo>
                    <a:lnTo>
                      <a:pt x="791959" y="996733"/>
                    </a:lnTo>
                    <a:close/>
                    <a:moveTo>
                      <a:pt x="302198" y="996733"/>
                    </a:moveTo>
                    <a:lnTo>
                      <a:pt x="302198" y="1221365"/>
                    </a:lnTo>
                    <a:lnTo>
                      <a:pt x="540728" y="1221365"/>
                    </a:lnTo>
                    <a:lnTo>
                      <a:pt x="540728" y="996733"/>
                    </a:lnTo>
                    <a:close/>
                    <a:moveTo>
                      <a:pt x="50967" y="996733"/>
                    </a:moveTo>
                    <a:lnTo>
                      <a:pt x="50967" y="1221365"/>
                    </a:lnTo>
                    <a:lnTo>
                      <a:pt x="289497" y="1221365"/>
                    </a:lnTo>
                    <a:lnTo>
                      <a:pt x="289497" y="996733"/>
                    </a:lnTo>
                    <a:close/>
                    <a:moveTo>
                      <a:pt x="1558354" y="758689"/>
                    </a:moveTo>
                    <a:lnTo>
                      <a:pt x="1558354" y="983321"/>
                    </a:lnTo>
                    <a:lnTo>
                      <a:pt x="1796884" y="983321"/>
                    </a:lnTo>
                    <a:lnTo>
                      <a:pt x="1796884" y="758689"/>
                    </a:lnTo>
                    <a:close/>
                    <a:moveTo>
                      <a:pt x="1307123" y="758689"/>
                    </a:moveTo>
                    <a:lnTo>
                      <a:pt x="1307123" y="983321"/>
                    </a:lnTo>
                    <a:lnTo>
                      <a:pt x="1545653" y="983321"/>
                    </a:lnTo>
                    <a:lnTo>
                      <a:pt x="1545653" y="758689"/>
                    </a:lnTo>
                    <a:close/>
                    <a:moveTo>
                      <a:pt x="1055892" y="758689"/>
                    </a:moveTo>
                    <a:lnTo>
                      <a:pt x="1055892" y="983321"/>
                    </a:lnTo>
                    <a:lnTo>
                      <a:pt x="1294422" y="983321"/>
                    </a:lnTo>
                    <a:lnTo>
                      <a:pt x="1294422" y="758689"/>
                    </a:lnTo>
                    <a:close/>
                    <a:moveTo>
                      <a:pt x="804661" y="758689"/>
                    </a:moveTo>
                    <a:lnTo>
                      <a:pt x="804661" y="983321"/>
                    </a:lnTo>
                    <a:lnTo>
                      <a:pt x="1043191" y="983321"/>
                    </a:lnTo>
                    <a:lnTo>
                      <a:pt x="1043191" y="758689"/>
                    </a:lnTo>
                    <a:close/>
                    <a:moveTo>
                      <a:pt x="553429" y="758689"/>
                    </a:moveTo>
                    <a:lnTo>
                      <a:pt x="553429" y="983321"/>
                    </a:lnTo>
                    <a:lnTo>
                      <a:pt x="791959" y="983321"/>
                    </a:lnTo>
                    <a:lnTo>
                      <a:pt x="791959" y="758689"/>
                    </a:lnTo>
                    <a:close/>
                    <a:moveTo>
                      <a:pt x="302198" y="758689"/>
                    </a:moveTo>
                    <a:lnTo>
                      <a:pt x="302198" y="983321"/>
                    </a:lnTo>
                    <a:lnTo>
                      <a:pt x="540728" y="983321"/>
                    </a:lnTo>
                    <a:lnTo>
                      <a:pt x="540728" y="758689"/>
                    </a:lnTo>
                    <a:close/>
                    <a:moveTo>
                      <a:pt x="50967" y="758689"/>
                    </a:moveTo>
                    <a:lnTo>
                      <a:pt x="50967" y="983321"/>
                    </a:lnTo>
                    <a:lnTo>
                      <a:pt x="289497" y="983321"/>
                    </a:lnTo>
                    <a:lnTo>
                      <a:pt x="289497" y="758689"/>
                    </a:lnTo>
                    <a:close/>
                    <a:moveTo>
                      <a:pt x="1558354" y="520645"/>
                    </a:moveTo>
                    <a:lnTo>
                      <a:pt x="1558354" y="745277"/>
                    </a:lnTo>
                    <a:lnTo>
                      <a:pt x="1796884" y="745277"/>
                    </a:lnTo>
                    <a:lnTo>
                      <a:pt x="1796884" y="520645"/>
                    </a:lnTo>
                    <a:close/>
                    <a:moveTo>
                      <a:pt x="1307123" y="520645"/>
                    </a:moveTo>
                    <a:lnTo>
                      <a:pt x="1307123" y="745277"/>
                    </a:lnTo>
                    <a:lnTo>
                      <a:pt x="1545653" y="745277"/>
                    </a:lnTo>
                    <a:lnTo>
                      <a:pt x="1545653" y="520645"/>
                    </a:lnTo>
                    <a:close/>
                    <a:moveTo>
                      <a:pt x="1055892" y="520645"/>
                    </a:moveTo>
                    <a:lnTo>
                      <a:pt x="1055892" y="745277"/>
                    </a:lnTo>
                    <a:lnTo>
                      <a:pt x="1294422" y="745277"/>
                    </a:lnTo>
                    <a:lnTo>
                      <a:pt x="1294422" y="520645"/>
                    </a:lnTo>
                    <a:close/>
                    <a:moveTo>
                      <a:pt x="804661" y="520645"/>
                    </a:moveTo>
                    <a:lnTo>
                      <a:pt x="804661" y="745277"/>
                    </a:lnTo>
                    <a:lnTo>
                      <a:pt x="1043191" y="745277"/>
                    </a:lnTo>
                    <a:lnTo>
                      <a:pt x="1043191" y="520645"/>
                    </a:lnTo>
                    <a:close/>
                    <a:moveTo>
                      <a:pt x="553429" y="520645"/>
                    </a:moveTo>
                    <a:lnTo>
                      <a:pt x="553429" y="745277"/>
                    </a:lnTo>
                    <a:lnTo>
                      <a:pt x="791959" y="745277"/>
                    </a:lnTo>
                    <a:lnTo>
                      <a:pt x="791959" y="520645"/>
                    </a:lnTo>
                    <a:close/>
                    <a:moveTo>
                      <a:pt x="302198" y="520645"/>
                    </a:moveTo>
                    <a:lnTo>
                      <a:pt x="302198" y="745277"/>
                    </a:lnTo>
                    <a:lnTo>
                      <a:pt x="540728" y="745277"/>
                    </a:lnTo>
                    <a:lnTo>
                      <a:pt x="540728" y="520645"/>
                    </a:lnTo>
                    <a:close/>
                    <a:moveTo>
                      <a:pt x="50967" y="520645"/>
                    </a:moveTo>
                    <a:lnTo>
                      <a:pt x="50967" y="745277"/>
                    </a:lnTo>
                    <a:lnTo>
                      <a:pt x="289497" y="745277"/>
                    </a:lnTo>
                    <a:lnTo>
                      <a:pt x="289497" y="520645"/>
                    </a:lnTo>
                    <a:close/>
                    <a:moveTo>
                      <a:pt x="1558354" y="282601"/>
                    </a:moveTo>
                    <a:lnTo>
                      <a:pt x="1558354" y="507233"/>
                    </a:lnTo>
                    <a:lnTo>
                      <a:pt x="1796884" y="507233"/>
                    </a:lnTo>
                    <a:lnTo>
                      <a:pt x="1796884" y="282601"/>
                    </a:lnTo>
                    <a:close/>
                    <a:moveTo>
                      <a:pt x="1307123" y="282601"/>
                    </a:moveTo>
                    <a:lnTo>
                      <a:pt x="1307123" y="507233"/>
                    </a:lnTo>
                    <a:lnTo>
                      <a:pt x="1545653" y="507233"/>
                    </a:lnTo>
                    <a:lnTo>
                      <a:pt x="1545653" y="282601"/>
                    </a:lnTo>
                    <a:close/>
                    <a:moveTo>
                      <a:pt x="1055892" y="282601"/>
                    </a:moveTo>
                    <a:lnTo>
                      <a:pt x="1055892" y="507233"/>
                    </a:lnTo>
                    <a:lnTo>
                      <a:pt x="1294422" y="507233"/>
                    </a:lnTo>
                    <a:lnTo>
                      <a:pt x="1294422" y="282601"/>
                    </a:lnTo>
                    <a:close/>
                    <a:moveTo>
                      <a:pt x="804661" y="282601"/>
                    </a:moveTo>
                    <a:lnTo>
                      <a:pt x="804661" y="507233"/>
                    </a:lnTo>
                    <a:lnTo>
                      <a:pt x="1043191" y="507233"/>
                    </a:lnTo>
                    <a:lnTo>
                      <a:pt x="1043191" y="282601"/>
                    </a:lnTo>
                    <a:close/>
                    <a:moveTo>
                      <a:pt x="553429" y="282601"/>
                    </a:moveTo>
                    <a:lnTo>
                      <a:pt x="553429" y="507233"/>
                    </a:lnTo>
                    <a:lnTo>
                      <a:pt x="791959" y="507233"/>
                    </a:lnTo>
                    <a:lnTo>
                      <a:pt x="791959" y="282601"/>
                    </a:lnTo>
                    <a:close/>
                    <a:moveTo>
                      <a:pt x="302198" y="282601"/>
                    </a:moveTo>
                    <a:lnTo>
                      <a:pt x="302198" y="507233"/>
                    </a:lnTo>
                    <a:lnTo>
                      <a:pt x="540728" y="507233"/>
                    </a:lnTo>
                    <a:lnTo>
                      <a:pt x="540728" y="282601"/>
                    </a:lnTo>
                    <a:close/>
                    <a:moveTo>
                      <a:pt x="50967" y="282601"/>
                    </a:moveTo>
                    <a:lnTo>
                      <a:pt x="50967" y="507233"/>
                    </a:lnTo>
                    <a:lnTo>
                      <a:pt x="289497" y="507233"/>
                    </a:lnTo>
                    <a:lnTo>
                      <a:pt x="289497" y="282601"/>
                    </a:lnTo>
                    <a:close/>
                    <a:moveTo>
                      <a:pt x="50967" y="45541"/>
                    </a:moveTo>
                    <a:lnTo>
                      <a:pt x="50967" y="269188"/>
                    </a:lnTo>
                    <a:lnTo>
                      <a:pt x="1796884" y="269188"/>
                    </a:lnTo>
                    <a:lnTo>
                      <a:pt x="1796884" y="45541"/>
                    </a:lnTo>
                    <a:close/>
                    <a:moveTo>
                      <a:pt x="0" y="0"/>
                    </a:moveTo>
                    <a:lnTo>
                      <a:pt x="1847850" y="0"/>
                    </a:lnTo>
                    <a:lnTo>
                      <a:pt x="1847850" y="1504950"/>
                    </a:lnTo>
                    <a:lnTo>
                      <a:pt x="0" y="1504950"/>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282893" marR="0" lvl="0" indent="-282893" algn="ctr" defTabSz="769289"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65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grpSp>
      <p:sp>
        <p:nvSpPr>
          <p:cNvPr id="197" name="TextBox 196"/>
          <p:cNvSpPr txBox="1"/>
          <p:nvPr/>
        </p:nvSpPr>
        <p:spPr>
          <a:xfrm>
            <a:off x="5805334" y="5781201"/>
            <a:ext cx="853824" cy="646331"/>
          </a:xfrm>
          <a:prstGeom prst="rect">
            <a:avLst/>
          </a:prstGeom>
          <a:noFill/>
        </p:spPr>
        <p:txBody>
          <a:bodyPr wrap="square" rtlCol="0">
            <a:spAutoFit/>
          </a:bodyPr>
          <a:lstStyle/>
          <a:p>
            <a:pPr marL="0" marR="0" lvl="3" indent="0" algn="ctr" defTabSz="914400" eaLnBrk="1" fontAlgn="auto" latinLnBrk="0" hangingPunct="1">
              <a:lnSpc>
                <a:spcPct val="100000"/>
              </a:lnSpc>
              <a:spcBef>
                <a:spcPts val="0"/>
              </a:spcBef>
              <a:spcAft>
                <a:spcPts val="0"/>
              </a:spcAft>
              <a:buClr>
                <a:srgbClr val="00B050"/>
              </a:buClr>
              <a:buSzTx/>
              <a:buFontTx/>
              <a:buNone/>
              <a:tabLst/>
              <a:defRPr/>
            </a:pPr>
            <a:r>
              <a:rPr kumimoji="0" lang="en-US" sz="3600" b="0" i="0" u="none" strike="noStrike" kern="0" cap="none" spc="0" normalizeH="0" baseline="0" noProof="0" dirty="0">
                <a:ln>
                  <a:noFill/>
                </a:ln>
                <a:solidFill>
                  <a:sysClr val="windowText" lastClr="000000"/>
                </a:solidFill>
                <a:effectLst/>
                <a:uLnTx/>
                <a:uFillTx/>
              </a:rPr>
              <a:t> </a:t>
            </a:r>
          </a:p>
        </p:txBody>
      </p:sp>
      <p:sp>
        <p:nvSpPr>
          <p:cNvPr id="203" name="Rectangle 202"/>
          <p:cNvSpPr/>
          <p:nvPr/>
        </p:nvSpPr>
        <p:spPr>
          <a:xfrm rot="5400000">
            <a:off x="9500587" y="3266224"/>
            <a:ext cx="1580939" cy="184666"/>
          </a:xfrm>
          <a:prstGeom prst="rect">
            <a:avLst/>
          </a:prstGeom>
        </p:spPr>
        <p:txBody>
          <a:bodyPr wrap="square" lIns="0" tIns="0" rIns="0" bIns="0" anchor="ctr" anchorCtr="0">
            <a:spAutoFit/>
          </a:bodyPr>
          <a:lstStyle/>
          <a:p>
            <a:pPr>
              <a:defRPr/>
            </a:pPr>
            <a:r>
              <a:rPr lang="en-US" sz="1200" kern="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Historical version</a:t>
            </a:r>
          </a:p>
        </p:txBody>
      </p:sp>
      <p:cxnSp>
        <p:nvCxnSpPr>
          <p:cNvPr id="138" name="Connector: Elbow 137"/>
          <p:cNvCxnSpPr/>
          <p:nvPr/>
        </p:nvCxnSpPr>
        <p:spPr>
          <a:xfrm rot="10800000" flipV="1">
            <a:off x="3380789" y="4223982"/>
            <a:ext cx="1188720" cy="1280160"/>
          </a:xfrm>
          <a:prstGeom prst="bentConnector3">
            <a:avLst>
              <a:gd name="adj1" fmla="val 565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3581492" y="4462863"/>
            <a:ext cx="633188" cy="802398"/>
            <a:chOff x="3601562" y="1357039"/>
            <a:chExt cx="3353970" cy="4068206"/>
          </a:xfrm>
          <a:solidFill>
            <a:srgbClr val="0078D7"/>
          </a:solidFill>
        </p:grpSpPr>
        <p:sp>
          <p:nvSpPr>
            <p:cNvPr id="210" name="Freeform 59"/>
            <p:cNvSpPr/>
            <p:nvPr/>
          </p:nvSpPr>
          <p:spPr bwMode="auto">
            <a:xfrm rot="5400000">
              <a:off x="3356198" y="1812783"/>
              <a:ext cx="3809029" cy="3101388"/>
            </a:xfrm>
            <a:custGeom>
              <a:avLst/>
              <a:gdLst>
                <a:gd name="connsiteX0" fmla="*/ 0 w 3809029"/>
                <a:gd name="connsiteY0" fmla="*/ 2160781 h 3101388"/>
                <a:gd name="connsiteX1" fmla="*/ 0 w 3809029"/>
                <a:gd name="connsiteY1" fmla="*/ 0 h 3101388"/>
                <a:gd name="connsiteX2" fmla="*/ 3809029 w 3809029"/>
                <a:gd name="connsiteY2" fmla="*/ 0 h 3101388"/>
                <a:gd name="connsiteX3" fmla="*/ 3809029 w 3809029"/>
                <a:gd name="connsiteY3" fmla="*/ 3101388 h 3101388"/>
                <a:gd name="connsiteX4" fmla="*/ 940607 w 3809029"/>
                <a:gd name="connsiteY4" fmla="*/ 3101388 h 3101388"/>
                <a:gd name="connsiteX5" fmla="*/ 0 w 3809029"/>
                <a:gd name="connsiteY5" fmla="*/ 2160781 h 310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9029" h="3101388">
                  <a:moveTo>
                    <a:pt x="0" y="2160781"/>
                  </a:moveTo>
                  <a:lnTo>
                    <a:pt x="0" y="0"/>
                  </a:lnTo>
                  <a:lnTo>
                    <a:pt x="3809029" y="0"/>
                  </a:lnTo>
                  <a:lnTo>
                    <a:pt x="3809029" y="3101388"/>
                  </a:lnTo>
                  <a:lnTo>
                    <a:pt x="940607" y="3101388"/>
                  </a:lnTo>
                  <a:lnTo>
                    <a:pt x="0" y="2160781"/>
                  </a:lnTo>
                  <a:close/>
                </a:path>
              </a:pathLst>
            </a:custGeom>
            <a:solidFill>
              <a:schemeClr val="tx1"/>
            </a:solid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Freeform 60"/>
            <p:cNvSpPr/>
            <p:nvPr/>
          </p:nvSpPr>
          <p:spPr bwMode="auto">
            <a:xfrm>
              <a:off x="3601562" y="1357039"/>
              <a:ext cx="3353970" cy="4068206"/>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chemeClr val="bg1"/>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50876" tIns="120701"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8" name="Connector: Elbow 217"/>
          <p:cNvCxnSpPr/>
          <p:nvPr/>
        </p:nvCxnSpPr>
        <p:spPr>
          <a:xfrm>
            <a:off x="3587972" y="2543788"/>
            <a:ext cx="2426153" cy="822960"/>
          </a:xfrm>
          <a:prstGeom prst="bentConnector3">
            <a:avLst>
              <a:gd name="adj1" fmla="val 999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364094" y="2175632"/>
            <a:ext cx="506079" cy="613849"/>
            <a:chOff x="1138562" y="1912407"/>
            <a:chExt cx="506079" cy="613849"/>
          </a:xfrm>
        </p:grpSpPr>
        <p:sp>
          <p:nvSpPr>
            <p:cNvPr id="107"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E81123"/>
                  </a:solidFill>
                  <a:effectLst/>
                  <a:uLnTx/>
                  <a:uFillTx/>
                  <a:sym typeface="Wingdings 2" panose="05020102010507070707" pitchFamily="18" charset="2"/>
                </a:rPr>
                <a:t></a:t>
              </a:r>
              <a:endParaRPr kumimoji="0" lang="en-US" sz="3200" b="0" i="0" u="none" strike="noStrike" kern="0" cap="none" spc="0" normalizeH="0" baseline="0" noProof="0" dirty="0">
                <a:ln>
                  <a:noFill/>
                </a:ln>
                <a:solidFill>
                  <a:srgbClr val="E81123"/>
                </a:solidFill>
                <a:effectLst/>
                <a:uLnTx/>
                <a:uFillTx/>
              </a:endParaRPr>
            </a:p>
          </p:txBody>
        </p:sp>
        <p:sp>
          <p:nvSpPr>
            <p:cNvPr id="108" name="TextBox 107"/>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1" name="Freeform 122"/>
          <p:cNvSpPr/>
          <p:nvPr/>
        </p:nvSpPr>
        <p:spPr bwMode="auto">
          <a:xfrm>
            <a:off x="8068461" y="2783303"/>
            <a:ext cx="349406" cy="475942"/>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cxnSp>
        <p:nvCxnSpPr>
          <p:cNvPr id="10" name="Connector: Elbow 9"/>
          <p:cNvCxnSpPr/>
          <p:nvPr/>
        </p:nvCxnSpPr>
        <p:spPr>
          <a:xfrm rot="10800000">
            <a:off x="5512122" y="5082193"/>
            <a:ext cx="3017520" cy="914400"/>
          </a:xfrm>
          <a:prstGeom prst="bentConnector3">
            <a:avLst>
              <a:gd name="adj1" fmla="val 10007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p:nvPr/>
        </p:nvCxnSpPr>
        <p:spPr>
          <a:xfrm>
            <a:off x="3729250" y="3025824"/>
            <a:ext cx="1857729" cy="340924"/>
          </a:xfrm>
          <a:prstGeom prst="bentConnector3">
            <a:avLst>
              <a:gd name="adj1" fmla="val 100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3550466" y="2719614"/>
            <a:ext cx="506079" cy="613849"/>
            <a:chOff x="1138562" y="1912407"/>
            <a:chExt cx="506079" cy="613849"/>
          </a:xfrm>
        </p:grpSpPr>
        <p:sp>
          <p:nvSpPr>
            <p:cNvPr id="95"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04" name="TextBox 103"/>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3" name="Group 112"/>
          <p:cNvGrpSpPr/>
          <p:nvPr/>
        </p:nvGrpSpPr>
        <p:grpSpPr>
          <a:xfrm>
            <a:off x="7033184" y="2916295"/>
            <a:ext cx="506079" cy="613849"/>
            <a:chOff x="1138562" y="1912407"/>
            <a:chExt cx="506079" cy="613849"/>
          </a:xfrm>
        </p:grpSpPr>
        <p:sp>
          <p:nvSpPr>
            <p:cNvPr id="116"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E81123"/>
                  </a:solidFill>
                  <a:effectLst/>
                  <a:uLnTx/>
                  <a:uFillTx/>
                  <a:sym typeface="Wingdings 2" panose="05020102010507070707" pitchFamily="18" charset="2"/>
                </a:rPr>
                <a:t></a:t>
              </a:r>
              <a:endParaRPr kumimoji="0" lang="en-US" sz="3200" b="0" i="0" u="none" strike="noStrike" kern="0" cap="none" spc="0" normalizeH="0" baseline="0" noProof="0" dirty="0">
                <a:ln>
                  <a:noFill/>
                </a:ln>
                <a:solidFill>
                  <a:srgbClr val="E81123"/>
                </a:solidFill>
                <a:effectLst/>
                <a:uLnTx/>
                <a:uFillTx/>
              </a:endParaRPr>
            </a:p>
          </p:txBody>
        </p:sp>
        <p:sp>
          <p:nvSpPr>
            <p:cNvPr id="117" name="TextBox 116"/>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Group 12"/>
          <p:cNvGrpSpPr/>
          <p:nvPr/>
        </p:nvGrpSpPr>
        <p:grpSpPr>
          <a:xfrm>
            <a:off x="9096616" y="2668624"/>
            <a:ext cx="722285" cy="722285"/>
            <a:chOff x="8350722" y="-1191707"/>
            <a:chExt cx="842905" cy="842905"/>
          </a:xfrm>
        </p:grpSpPr>
        <p:sp>
          <p:nvSpPr>
            <p:cNvPr id="12" name="Oval 11"/>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0"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cxnSp>
        <p:nvCxnSpPr>
          <p:cNvPr id="121" name="Straight Arrow Connector 120"/>
          <p:cNvCxnSpPr/>
          <p:nvPr/>
        </p:nvCxnSpPr>
        <p:spPr>
          <a:xfrm flipV="1">
            <a:off x="6580624" y="4558226"/>
            <a:ext cx="1424934" cy="1756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6958252" y="4229149"/>
            <a:ext cx="506079" cy="613849"/>
            <a:chOff x="1138562" y="1912407"/>
            <a:chExt cx="506079" cy="613849"/>
          </a:xfrm>
        </p:grpSpPr>
        <p:sp>
          <p:nvSpPr>
            <p:cNvPr id="119"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20" name="TextBox 119"/>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2" name="Group 121"/>
          <p:cNvGrpSpPr/>
          <p:nvPr/>
        </p:nvGrpSpPr>
        <p:grpSpPr>
          <a:xfrm>
            <a:off x="8535867" y="5691417"/>
            <a:ext cx="506079" cy="613849"/>
            <a:chOff x="1138562" y="1912407"/>
            <a:chExt cx="506079" cy="613849"/>
          </a:xfrm>
        </p:grpSpPr>
        <p:sp>
          <p:nvSpPr>
            <p:cNvPr id="123"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E81123"/>
                  </a:solidFill>
                  <a:effectLst/>
                  <a:uLnTx/>
                  <a:uFillTx/>
                  <a:sym typeface="Wingdings 2" panose="05020102010507070707" pitchFamily="18" charset="2"/>
                </a:rPr>
                <a:t></a:t>
              </a:r>
              <a:endParaRPr kumimoji="0" lang="en-US" sz="3200" b="0" i="0" u="none" strike="noStrike" kern="0" cap="none" spc="0" normalizeH="0" baseline="0" noProof="0" dirty="0">
                <a:ln>
                  <a:noFill/>
                </a:ln>
                <a:solidFill>
                  <a:srgbClr val="E81123"/>
                </a:solidFill>
                <a:effectLst/>
                <a:uLnTx/>
                <a:uFillTx/>
              </a:endParaRPr>
            </a:p>
          </p:txBody>
        </p:sp>
        <p:sp>
          <p:nvSpPr>
            <p:cNvPr id="124" name="TextBox 123"/>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5" name="Group 124"/>
          <p:cNvGrpSpPr/>
          <p:nvPr/>
        </p:nvGrpSpPr>
        <p:grpSpPr>
          <a:xfrm>
            <a:off x="8157256" y="5444721"/>
            <a:ext cx="506079" cy="613849"/>
            <a:chOff x="1138562" y="1912407"/>
            <a:chExt cx="506079" cy="613849"/>
          </a:xfrm>
        </p:grpSpPr>
        <p:sp>
          <p:nvSpPr>
            <p:cNvPr id="127" name="Rectangle 21"/>
            <p:cNvSpPr/>
            <p:nvPr/>
          </p:nvSpPr>
          <p:spPr>
            <a:xfrm>
              <a:off x="1169513" y="1919212"/>
              <a:ext cx="453973" cy="584946"/>
            </a:xfrm>
            <a:custGeom>
              <a:avLst/>
              <a:gdLst>
                <a:gd name="connsiteX0" fmla="*/ 0 w 445950"/>
                <a:gd name="connsiteY0" fmla="*/ 0 h 577160"/>
                <a:gd name="connsiteX1" fmla="*/ 445950 w 445950"/>
                <a:gd name="connsiteY1" fmla="*/ 0 h 577160"/>
                <a:gd name="connsiteX2" fmla="*/ 445950 w 445950"/>
                <a:gd name="connsiteY2" fmla="*/ 577160 h 577160"/>
                <a:gd name="connsiteX3" fmla="*/ 0 w 445950"/>
                <a:gd name="connsiteY3" fmla="*/ 577160 h 577160"/>
                <a:gd name="connsiteX4" fmla="*/ 0 w 445950"/>
                <a:gd name="connsiteY4" fmla="*/ 0 h 577160"/>
                <a:gd name="connsiteX0" fmla="*/ 57150 w 445950"/>
                <a:gd name="connsiteY0" fmla="*/ 70757 h 577160"/>
                <a:gd name="connsiteX1" fmla="*/ 445950 w 445950"/>
                <a:gd name="connsiteY1" fmla="*/ 0 h 577160"/>
                <a:gd name="connsiteX2" fmla="*/ 445950 w 445950"/>
                <a:gd name="connsiteY2" fmla="*/ 577160 h 577160"/>
                <a:gd name="connsiteX3" fmla="*/ 0 w 445950"/>
                <a:gd name="connsiteY3" fmla="*/ 577160 h 577160"/>
                <a:gd name="connsiteX4" fmla="*/ 57150 w 445950"/>
                <a:gd name="connsiteY4" fmla="*/ 70757 h 577160"/>
                <a:gd name="connsiteX0" fmla="*/ 57150 w 445950"/>
                <a:gd name="connsiteY0" fmla="*/ 78543 h 584946"/>
                <a:gd name="connsiteX1" fmla="*/ 445950 w 445950"/>
                <a:gd name="connsiteY1" fmla="*/ 7786 h 584946"/>
                <a:gd name="connsiteX2" fmla="*/ 445950 w 445950"/>
                <a:gd name="connsiteY2" fmla="*/ 584946 h 584946"/>
                <a:gd name="connsiteX3" fmla="*/ 0 w 445950"/>
                <a:gd name="connsiteY3" fmla="*/ 584946 h 584946"/>
                <a:gd name="connsiteX4" fmla="*/ 57150 w 445950"/>
                <a:gd name="connsiteY4" fmla="*/ 78543 h 584946"/>
                <a:gd name="connsiteX0" fmla="*/ 65173 w 453973"/>
                <a:gd name="connsiteY0" fmla="*/ 78543 h 584946"/>
                <a:gd name="connsiteX1" fmla="*/ 453973 w 453973"/>
                <a:gd name="connsiteY1" fmla="*/ 7786 h 584946"/>
                <a:gd name="connsiteX2" fmla="*/ 453973 w 453973"/>
                <a:gd name="connsiteY2" fmla="*/ 584946 h 584946"/>
                <a:gd name="connsiteX3" fmla="*/ 8023 w 453973"/>
                <a:gd name="connsiteY3" fmla="*/ 584946 h 584946"/>
                <a:gd name="connsiteX4" fmla="*/ 65173 w 453973"/>
                <a:gd name="connsiteY4" fmla="*/ 78543 h 58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73" h="584946">
                  <a:moveTo>
                    <a:pt x="65173" y="78543"/>
                  </a:moveTo>
                  <a:cubicBezTo>
                    <a:pt x="164838" y="-59343"/>
                    <a:pt x="324373" y="31372"/>
                    <a:pt x="453973" y="7786"/>
                  </a:cubicBezTo>
                  <a:lnTo>
                    <a:pt x="453973" y="584946"/>
                  </a:lnTo>
                  <a:lnTo>
                    <a:pt x="8023" y="584946"/>
                  </a:lnTo>
                  <a:cubicBezTo>
                    <a:pt x="27073" y="416145"/>
                    <a:pt x="-50487" y="143930"/>
                    <a:pt x="65173" y="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07C10"/>
                  </a:solidFill>
                  <a:effectLst/>
                  <a:uLnTx/>
                  <a:uFillTx/>
                  <a:sym typeface="Wingdings" panose="05000000000000000000" pitchFamily="2" charset="2"/>
                </a:rPr>
                <a:t></a:t>
              </a:r>
              <a:endParaRPr kumimoji="0" lang="en-US" sz="3200" b="0" i="0" u="none" strike="noStrike" kern="0" cap="none" spc="0" normalizeH="0" baseline="0" noProof="0" dirty="0">
                <a:ln>
                  <a:noFill/>
                </a:ln>
                <a:solidFill>
                  <a:srgbClr val="107C10"/>
                </a:solidFill>
                <a:effectLst/>
                <a:uLnTx/>
                <a:uFillTx/>
              </a:endParaRPr>
            </a:p>
          </p:txBody>
        </p:sp>
        <p:sp>
          <p:nvSpPr>
            <p:cNvPr id="128" name="TextBox 127"/>
            <p:cNvSpPr txBox="1"/>
            <p:nvPr/>
          </p:nvSpPr>
          <p:spPr>
            <a:xfrm>
              <a:off x="1138562" y="1912407"/>
              <a:ext cx="506079" cy="613849"/>
            </a:xfrm>
            <a:custGeom>
              <a:avLst/>
              <a:gdLst>
                <a:gd name="connsiteX0" fmla="*/ 185975 w 506079"/>
                <a:gd name="connsiteY0" fmla="*/ 36910 h 613849"/>
                <a:gd name="connsiteX1" fmla="*/ 185975 w 506079"/>
                <a:gd name="connsiteY1" fmla="*/ 129182 h 613849"/>
                <a:gd name="connsiteX2" fmla="*/ 138077 w 506079"/>
                <a:gd name="connsiteY2" fmla="*/ 177080 h 613849"/>
                <a:gd name="connsiteX3" fmla="*/ 40971 w 506079"/>
                <a:gd name="connsiteY3" fmla="*/ 177080 h 613849"/>
                <a:gd name="connsiteX4" fmla="*/ 40971 w 506079"/>
                <a:gd name="connsiteY4" fmla="*/ 547830 h 613849"/>
                <a:gd name="connsiteX5" fmla="*/ 66712 w 506079"/>
                <a:gd name="connsiteY5" fmla="*/ 573570 h 613849"/>
                <a:gd name="connsiteX6" fmla="*/ 444091 w 506079"/>
                <a:gd name="connsiteY6" fmla="*/ 573570 h 613849"/>
                <a:gd name="connsiteX7" fmla="*/ 469832 w 506079"/>
                <a:gd name="connsiteY7" fmla="*/ 547830 h 613849"/>
                <a:gd name="connsiteX8" fmla="*/ 469832 w 506079"/>
                <a:gd name="connsiteY8" fmla="*/ 62650 h 613849"/>
                <a:gd name="connsiteX9" fmla="*/ 444091 w 506079"/>
                <a:gd name="connsiteY9" fmla="*/ 36910 h 613849"/>
                <a:gd name="connsiteX10" fmla="*/ 158034 w 506079"/>
                <a:gd name="connsiteY10" fmla="*/ 0 h 613849"/>
                <a:gd name="connsiteX11" fmla="*/ 456003 w 506079"/>
                <a:gd name="connsiteY11" fmla="*/ 0 h 613849"/>
                <a:gd name="connsiteX12" fmla="*/ 506079 w 506079"/>
                <a:gd name="connsiteY12" fmla="*/ 50076 h 613849"/>
                <a:gd name="connsiteX13" fmla="*/ 506079 w 506079"/>
                <a:gd name="connsiteY13" fmla="*/ 563773 h 613849"/>
                <a:gd name="connsiteX14" fmla="*/ 456003 w 506079"/>
                <a:gd name="connsiteY14" fmla="*/ 613849 h 613849"/>
                <a:gd name="connsiteX15" fmla="*/ 50077 w 506079"/>
                <a:gd name="connsiteY15" fmla="*/ 613849 h 613849"/>
                <a:gd name="connsiteX16" fmla="*/ 0 w 506079"/>
                <a:gd name="connsiteY16" fmla="*/ 563773 h 613849"/>
                <a:gd name="connsiteX17" fmla="*/ 0 w 506079"/>
                <a:gd name="connsiteY17" fmla="*/ 158033 h 6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079" h="613849">
                  <a:moveTo>
                    <a:pt x="185975" y="36910"/>
                  </a:moveTo>
                  <a:lnTo>
                    <a:pt x="185975" y="129182"/>
                  </a:lnTo>
                  <a:cubicBezTo>
                    <a:pt x="185975" y="155636"/>
                    <a:pt x="164531" y="177080"/>
                    <a:pt x="138077" y="177080"/>
                  </a:cubicBezTo>
                  <a:lnTo>
                    <a:pt x="40971" y="177080"/>
                  </a:lnTo>
                  <a:lnTo>
                    <a:pt x="40971" y="547830"/>
                  </a:lnTo>
                  <a:cubicBezTo>
                    <a:pt x="40971" y="562046"/>
                    <a:pt x="52496" y="573570"/>
                    <a:pt x="66712" y="573570"/>
                  </a:cubicBezTo>
                  <a:lnTo>
                    <a:pt x="444091" y="573570"/>
                  </a:lnTo>
                  <a:cubicBezTo>
                    <a:pt x="458307" y="573570"/>
                    <a:pt x="469832" y="562046"/>
                    <a:pt x="469832" y="547830"/>
                  </a:cubicBezTo>
                  <a:lnTo>
                    <a:pt x="469832" y="62650"/>
                  </a:lnTo>
                  <a:cubicBezTo>
                    <a:pt x="469832" y="48434"/>
                    <a:pt x="458307" y="36910"/>
                    <a:pt x="444091" y="36910"/>
                  </a:cubicBezTo>
                  <a:close/>
                  <a:moveTo>
                    <a:pt x="158034" y="0"/>
                  </a:moveTo>
                  <a:lnTo>
                    <a:pt x="456003" y="0"/>
                  </a:lnTo>
                  <a:cubicBezTo>
                    <a:pt x="483659" y="0"/>
                    <a:pt x="506079" y="22420"/>
                    <a:pt x="506079" y="50076"/>
                  </a:cubicBezTo>
                  <a:lnTo>
                    <a:pt x="506079" y="563773"/>
                  </a:lnTo>
                  <a:cubicBezTo>
                    <a:pt x="506079" y="591429"/>
                    <a:pt x="483659" y="613849"/>
                    <a:pt x="456003" y="613849"/>
                  </a:cubicBezTo>
                  <a:lnTo>
                    <a:pt x="50077" y="613849"/>
                  </a:lnTo>
                  <a:cubicBezTo>
                    <a:pt x="22420" y="613849"/>
                    <a:pt x="0" y="591429"/>
                    <a:pt x="0" y="563773"/>
                  </a:cubicBezTo>
                  <a:lnTo>
                    <a:pt x="0" y="15803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15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6" name="Rectangle 175"/>
          <p:cNvSpPr/>
          <p:nvPr/>
        </p:nvSpPr>
        <p:spPr>
          <a:xfrm>
            <a:off x="5480260" y="6105000"/>
            <a:ext cx="1524349" cy="375537"/>
          </a:xfrm>
          <a:prstGeom prst="rect">
            <a:avLst/>
          </a:prstGeom>
          <a:solidFill>
            <a:srgbClr val="00B294"/>
          </a:solidFill>
          <a:ln w="12700">
            <a:noFill/>
          </a:ln>
        </p:spPr>
        <p:txBody>
          <a:bodyPr wrap="square" lIns="137160" rIns="0">
            <a:noAutofit/>
          </a:bodyPr>
          <a:lstStyle/>
          <a:p>
            <a:pPr marL="0" marR="0" lvl="0" indent="0" defTabSz="914400" eaLnBrk="1" fontAlgn="auto" latinLnBrk="0" hangingPunct="1">
              <a:lnSpc>
                <a:spcPct val="100000"/>
              </a:lnSpc>
              <a:spcBef>
                <a:spcPts val="0"/>
              </a:spcBef>
              <a:spcAft>
                <a:spcPts val="0"/>
              </a:spcAft>
              <a:buClrTx/>
              <a:buSzPct val="115000"/>
              <a:buFontTx/>
              <a:buNone/>
              <a:tabLst/>
              <a:defRPr/>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TEMPORAL</a:t>
            </a:r>
          </a:p>
        </p:txBody>
      </p:sp>
      <p:sp>
        <p:nvSpPr>
          <p:cNvPr id="175" name="Oval 174"/>
          <p:cNvSpPr/>
          <p:nvPr/>
        </p:nvSpPr>
        <p:spPr>
          <a:xfrm>
            <a:off x="4902078" y="5972728"/>
            <a:ext cx="640080" cy="640080"/>
          </a:xfrm>
          <a:prstGeom prst="ellipse">
            <a:avLst/>
          </a:prstGeom>
          <a:solidFill>
            <a:srgbClr val="00B294"/>
          </a:solidFill>
          <a:ln w="22225">
            <a:solidFill>
              <a:srgbClr val="E5F1FB"/>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kumimoji="0" lang="en-US" sz="4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4" name="Rectangle 113"/>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marR="0" lvl="0" indent="0" algn="r" fontAlgn="auto">
              <a:lnSpc>
                <a:spcPct val="90000"/>
              </a:lnSpc>
              <a:spcBef>
                <a:spcPts val="0"/>
              </a:spcBef>
              <a:spcAft>
                <a:spcPts val="0"/>
              </a:spcAft>
              <a:buClrTx/>
              <a:buSzTx/>
              <a:buFontTx/>
              <a:buNone/>
              <a:tabLst/>
              <a:defRPr/>
            </a:pPr>
            <a:r>
              <a:rPr lang="en-US" sz="1200" spc="30" dirty="0">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Server—Everything built in </a:t>
            </a:r>
          </a:p>
        </p:txBody>
      </p:sp>
      <p:sp>
        <p:nvSpPr>
          <p:cNvPr id="115" name="Rectangle 114"/>
          <p:cNvSpPr/>
          <p:nvPr/>
        </p:nvSpPr>
        <p:spPr>
          <a:xfrm>
            <a:off x="0" y="0"/>
            <a:ext cx="457200" cy="1651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0000"/>
              </a:lnSpc>
              <a:defRPr/>
            </a:pPr>
            <a:r>
              <a:rPr lang="en-US" sz="11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SCENARIO</a:t>
            </a:r>
            <a:r>
              <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 </a:t>
            </a:r>
            <a:r>
              <a:rPr lang="en-US"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1.1</a:t>
            </a:r>
            <a:endParaRPr lang="en-US" sz="1400" spc="3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126" name="Arrow: Pentagon 125"/>
          <p:cNvSpPr/>
          <p:nvPr/>
        </p:nvSpPr>
        <p:spPr bwMode="auto">
          <a:xfrm rot="5400000">
            <a:off x="840233" y="1267968"/>
            <a:ext cx="888999" cy="1655064"/>
          </a:xfrm>
          <a:prstGeom prst="homePlat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SOLUTION</a:t>
            </a:r>
          </a:p>
        </p:txBody>
      </p:sp>
      <p:sp>
        <p:nvSpPr>
          <p:cNvPr id="129" name="Rectangle 128"/>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Title 3"/>
          <p:cNvSpPr>
            <a:spLocks noGrp="1"/>
          </p:cNvSpPr>
          <p:nvPr>
            <p:ph type="title"/>
          </p:nvPr>
        </p:nvSpPr>
        <p:spPr>
          <a:xfrm>
            <a:off x="457201" y="289511"/>
            <a:ext cx="6059334" cy="899665"/>
          </a:xfrm>
        </p:spPr>
        <p:txBody>
          <a:bodyPr/>
          <a:lstStyle/>
          <a:p>
            <a:r>
              <a:rPr lang="en-US" sz="4400" dirty="0"/>
              <a:t>Recover from user errors more easily with Temporal</a:t>
            </a:r>
          </a:p>
        </p:txBody>
      </p:sp>
      <p:grpSp>
        <p:nvGrpSpPr>
          <p:cNvPr id="141" name="Group 140"/>
          <p:cNvGrpSpPr/>
          <p:nvPr/>
        </p:nvGrpSpPr>
        <p:grpSpPr>
          <a:xfrm>
            <a:off x="4566272" y="3445684"/>
            <a:ext cx="2041414" cy="1603083"/>
            <a:chOff x="4577018" y="3272060"/>
            <a:chExt cx="1648921" cy="1294866"/>
          </a:xfrm>
        </p:grpSpPr>
        <p:grpSp>
          <p:nvGrpSpPr>
            <p:cNvPr id="142" name="Group 141"/>
            <p:cNvGrpSpPr/>
            <p:nvPr/>
          </p:nvGrpSpPr>
          <p:grpSpPr>
            <a:xfrm>
              <a:off x="4577018" y="3272060"/>
              <a:ext cx="1648921" cy="1294866"/>
              <a:chOff x="3184313" y="2967742"/>
              <a:chExt cx="927810" cy="694770"/>
            </a:xfrm>
            <a:solidFill>
              <a:srgbClr val="107C10"/>
            </a:solidFill>
          </p:grpSpPr>
          <p:grpSp>
            <p:nvGrpSpPr>
              <p:cNvPr id="193" name="Group 192"/>
              <p:cNvGrpSpPr/>
              <p:nvPr/>
            </p:nvGrpSpPr>
            <p:grpSpPr>
              <a:xfrm>
                <a:off x="3184314" y="2967742"/>
                <a:ext cx="927809" cy="694770"/>
                <a:chOff x="2331433" y="3147790"/>
                <a:chExt cx="927809" cy="694770"/>
              </a:xfrm>
              <a:grpFill/>
            </p:grpSpPr>
            <p:sp>
              <p:nvSpPr>
                <p:cNvPr id="195" name="Rectangle 194"/>
                <p:cNvSpPr/>
                <p:nvPr/>
              </p:nvSpPr>
              <p:spPr>
                <a:xfrm>
                  <a:off x="2331433" y="3242482"/>
                  <a:ext cx="927809" cy="59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marR="0" indent="0" algn="ctr" fontAlgn="auto">
                    <a:lnSpc>
                      <a:spcPct val="90000"/>
                    </a:lnSpc>
                    <a:spcBef>
                      <a:spcPts val="0"/>
                    </a:spcBef>
                    <a:spcAft>
                      <a:spcPts val="0"/>
                    </a:spcAft>
                    <a:buClrTx/>
                    <a:buSzTx/>
                    <a:buFontTx/>
                    <a:buNone/>
                    <a:tabLst/>
                    <a:defRPr/>
                  </a:pPr>
                  <a:r>
                    <a:rPr lang="en-US" sz="2000" b="1" kern="0" dirty="0" err="1">
                      <a:gradFill>
                        <a:gsLst>
                          <a:gs pos="1250">
                            <a:schemeClr val="accent1"/>
                          </a:gs>
                          <a:gs pos="100000">
                            <a:schemeClr val="accent1"/>
                          </a:gs>
                        </a:gsLst>
                        <a:lin ang="5400000" scaled="0"/>
                      </a:gradFill>
                    </a:rPr>
                    <a:t>MyExpenses</a:t>
                  </a:r>
                  <a:endParaRPr lang="en-US" sz="2000" b="1" kern="0" dirty="0">
                    <a:gradFill>
                      <a:gsLst>
                        <a:gs pos="1250">
                          <a:schemeClr val="accent1"/>
                        </a:gs>
                        <a:gs pos="100000">
                          <a:schemeClr val="accent1"/>
                        </a:gs>
                      </a:gsLst>
                      <a:lin ang="5400000" scaled="0"/>
                    </a:gradFill>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70C0"/>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70C0"/>
                    </a:solidFill>
                    <a:effectLst/>
                    <a:uLnTx/>
                    <a:uFillTx/>
                  </a:endParaRPr>
                </a:p>
              </p:txBody>
            </p:sp>
            <p:sp>
              <p:nvSpPr>
                <p:cNvPr id="19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sp>
            <p:nvSpPr>
              <p:cNvPr id="194" name="Rectangle 193"/>
              <p:cNvSpPr/>
              <p:nvPr/>
            </p:nvSpPr>
            <p:spPr>
              <a:xfrm>
                <a:off x="3184313" y="2986922"/>
                <a:ext cx="854317" cy="62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endParaRPr>
              </a:p>
            </p:txBody>
          </p:sp>
        </p:grpSp>
        <p:grpSp>
          <p:nvGrpSpPr>
            <p:cNvPr id="149" name="Group 148"/>
            <p:cNvGrpSpPr/>
            <p:nvPr/>
          </p:nvGrpSpPr>
          <p:grpSpPr>
            <a:xfrm>
              <a:off x="5025102" y="3603976"/>
              <a:ext cx="798451" cy="450951"/>
              <a:chOff x="3481278" y="3212859"/>
              <a:chExt cx="798451" cy="450951"/>
            </a:xfrm>
          </p:grpSpPr>
          <p:sp>
            <p:nvSpPr>
              <p:cNvPr id="157" name="Arrow: Pentagon 156"/>
              <p:cNvSpPr/>
              <p:nvPr/>
            </p:nvSpPr>
            <p:spPr bwMode="auto">
              <a:xfrm>
                <a:off x="4096862" y="3327273"/>
                <a:ext cx="182867" cy="224358"/>
              </a:xfrm>
              <a:prstGeom prst="homePlat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74" name="Group 173"/>
              <p:cNvGrpSpPr/>
              <p:nvPr/>
            </p:nvGrpSpPr>
            <p:grpSpPr>
              <a:xfrm>
                <a:off x="3481278" y="3212859"/>
                <a:ext cx="684253" cy="450951"/>
                <a:chOff x="684764" y="3415502"/>
                <a:chExt cx="1066063" cy="702580"/>
              </a:xfrm>
            </p:grpSpPr>
            <p:grpSp>
              <p:nvGrpSpPr>
                <p:cNvPr id="177" name="Group 176"/>
                <p:cNvGrpSpPr>
                  <a:grpSpLocks noChangeAspect="1"/>
                </p:cNvGrpSpPr>
                <p:nvPr/>
              </p:nvGrpSpPr>
              <p:grpSpPr bwMode="auto">
                <a:xfrm>
                  <a:off x="684764" y="3415502"/>
                  <a:ext cx="1066063" cy="702580"/>
                  <a:chOff x="-1331" y="3111"/>
                  <a:chExt cx="918" cy="605"/>
                </a:xfrm>
              </p:grpSpPr>
              <p:sp>
                <p:nvSpPr>
                  <p:cNvPr id="190" name="AutoShape 3"/>
                  <p:cNvSpPr>
                    <a:spLocks noChangeAspect="1" noChangeArrowheads="1" noTextEdit="1"/>
                  </p:cNvSpPr>
                  <p:nvPr/>
                </p:nvSpPr>
                <p:spPr bwMode="auto">
                  <a:xfrm>
                    <a:off x="-1331" y="3111"/>
                    <a:ext cx="918"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5"/>
                  <p:cNvSpPr>
                    <a:spLocks/>
                  </p:cNvSpPr>
                  <p:nvPr/>
                </p:nvSpPr>
                <p:spPr bwMode="auto">
                  <a:xfrm>
                    <a:off x="-1331" y="3114"/>
                    <a:ext cx="915" cy="602"/>
                  </a:xfrm>
                  <a:custGeom>
                    <a:avLst/>
                    <a:gdLst>
                      <a:gd name="T0" fmla="*/ 275 w 275"/>
                      <a:gd name="T1" fmla="*/ 165 h 180"/>
                      <a:gd name="T2" fmla="*/ 260 w 275"/>
                      <a:gd name="T3" fmla="*/ 180 h 180"/>
                      <a:gd name="T4" fmla="*/ 15 w 275"/>
                      <a:gd name="T5" fmla="*/ 180 h 180"/>
                      <a:gd name="T6" fmla="*/ 0 w 275"/>
                      <a:gd name="T7" fmla="*/ 165 h 180"/>
                      <a:gd name="T8" fmla="*/ 0 w 275"/>
                      <a:gd name="T9" fmla="*/ 15 h 180"/>
                      <a:gd name="T10" fmla="*/ 15 w 275"/>
                      <a:gd name="T11" fmla="*/ 0 h 180"/>
                      <a:gd name="T12" fmla="*/ 260 w 275"/>
                      <a:gd name="T13" fmla="*/ 0 h 180"/>
                      <a:gd name="T14" fmla="*/ 275 w 275"/>
                      <a:gd name="T15" fmla="*/ 15 h 180"/>
                      <a:gd name="T16" fmla="*/ 275 w 275"/>
                      <a:gd name="T17" fmla="*/ 16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80">
                        <a:moveTo>
                          <a:pt x="275" y="165"/>
                        </a:moveTo>
                        <a:cubicBezTo>
                          <a:pt x="275" y="173"/>
                          <a:pt x="268" y="180"/>
                          <a:pt x="260" y="180"/>
                        </a:cubicBezTo>
                        <a:cubicBezTo>
                          <a:pt x="15" y="180"/>
                          <a:pt x="15" y="180"/>
                          <a:pt x="15" y="180"/>
                        </a:cubicBezTo>
                        <a:cubicBezTo>
                          <a:pt x="6" y="180"/>
                          <a:pt x="0" y="173"/>
                          <a:pt x="0" y="165"/>
                        </a:cubicBezTo>
                        <a:cubicBezTo>
                          <a:pt x="0" y="15"/>
                          <a:pt x="0" y="15"/>
                          <a:pt x="0" y="15"/>
                        </a:cubicBezTo>
                        <a:cubicBezTo>
                          <a:pt x="0" y="7"/>
                          <a:pt x="6" y="0"/>
                          <a:pt x="15" y="0"/>
                        </a:cubicBezTo>
                        <a:cubicBezTo>
                          <a:pt x="260" y="0"/>
                          <a:pt x="260" y="0"/>
                          <a:pt x="260" y="0"/>
                        </a:cubicBezTo>
                        <a:cubicBezTo>
                          <a:pt x="268" y="0"/>
                          <a:pt x="275" y="7"/>
                          <a:pt x="275" y="15"/>
                        </a:cubicBezTo>
                        <a:lnTo>
                          <a:pt x="275" y="1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2" name="Rectangle 6"/>
                  <p:cNvSpPr>
                    <a:spLocks noChangeArrowheads="1"/>
                  </p:cNvSpPr>
                  <p:nvPr/>
                </p:nvSpPr>
                <p:spPr bwMode="auto">
                  <a:xfrm>
                    <a:off x="-1331" y="3226"/>
                    <a:ext cx="915"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8" name="Group 177"/>
                <p:cNvGrpSpPr/>
                <p:nvPr/>
              </p:nvGrpSpPr>
              <p:grpSpPr>
                <a:xfrm>
                  <a:off x="764549" y="3890671"/>
                  <a:ext cx="208129" cy="136465"/>
                  <a:chOff x="-1968651" y="1723586"/>
                  <a:chExt cx="433388" cy="284162"/>
                </a:xfrm>
              </p:grpSpPr>
              <p:sp>
                <p:nvSpPr>
                  <p:cNvPr id="179" name="Rectangle 42"/>
                  <p:cNvSpPr>
                    <a:spLocks noChangeArrowheads="1"/>
                  </p:cNvSpPr>
                  <p:nvPr/>
                </p:nvSpPr>
                <p:spPr bwMode="auto">
                  <a:xfrm>
                    <a:off x="-1932139" y="1823598"/>
                    <a:ext cx="341313" cy="114300"/>
                  </a:xfrm>
                  <a:prstGeom prst="rect">
                    <a:avLst/>
                  </a:prstGeom>
                  <a:solidFill>
                    <a:srgbClr val="002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Freeform 45"/>
                  <p:cNvSpPr>
                    <a:spLocks/>
                  </p:cNvSpPr>
                  <p:nvPr/>
                </p:nvSpPr>
                <p:spPr bwMode="auto">
                  <a:xfrm>
                    <a:off x="-1968651" y="1723586"/>
                    <a:ext cx="433388" cy="284162"/>
                  </a:xfrm>
                  <a:custGeom>
                    <a:avLst/>
                    <a:gdLst>
                      <a:gd name="T0" fmla="*/ 117 w 117"/>
                      <a:gd name="T1" fmla="*/ 66 h 77"/>
                      <a:gd name="T2" fmla="*/ 107 w 117"/>
                      <a:gd name="T3" fmla="*/ 77 h 77"/>
                      <a:gd name="T4" fmla="*/ 10 w 117"/>
                      <a:gd name="T5" fmla="*/ 77 h 77"/>
                      <a:gd name="T6" fmla="*/ 0 w 117"/>
                      <a:gd name="T7" fmla="*/ 66 h 77"/>
                      <a:gd name="T8" fmla="*/ 0 w 117"/>
                      <a:gd name="T9" fmla="*/ 10 h 77"/>
                      <a:gd name="T10" fmla="*/ 10 w 117"/>
                      <a:gd name="T11" fmla="*/ 0 h 77"/>
                      <a:gd name="T12" fmla="*/ 107 w 117"/>
                      <a:gd name="T13" fmla="*/ 0 h 77"/>
                      <a:gd name="T14" fmla="*/ 117 w 117"/>
                      <a:gd name="T15" fmla="*/ 10 h 77"/>
                      <a:gd name="T16" fmla="*/ 117 w 117"/>
                      <a:gd name="T17"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7">
                        <a:moveTo>
                          <a:pt x="117" y="66"/>
                        </a:moveTo>
                        <a:cubicBezTo>
                          <a:pt x="117" y="72"/>
                          <a:pt x="113" y="77"/>
                          <a:pt x="107" y="77"/>
                        </a:cubicBezTo>
                        <a:cubicBezTo>
                          <a:pt x="10" y="77"/>
                          <a:pt x="10" y="77"/>
                          <a:pt x="10" y="77"/>
                        </a:cubicBezTo>
                        <a:cubicBezTo>
                          <a:pt x="4" y="77"/>
                          <a:pt x="0" y="72"/>
                          <a:pt x="0" y="66"/>
                        </a:cubicBezTo>
                        <a:cubicBezTo>
                          <a:pt x="0" y="10"/>
                          <a:pt x="0" y="10"/>
                          <a:pt x="0" y="10"/>
                        </a:cubicBezTo>
                        <a:cubicBezTo>
                          <a:pt x="0" y="4"/>
                          <a:pt x="4" y="0"/>
                          <a:pt x="10" y="0"/>
                        </a:cubicBezTo>
                        <a:cubicBezTo>
                          <a:pt x="107" y="0"/>
                          <a:pt x="107" y="0"/>
                          <a:pt x="107" y="0"/>
                        </a:cubicBezTo>
                        <a:cubicBezTo>
                          <a:pt x="113" y="0"/>
                          <a:pt x="117" y="4"/>
                          <a:pt x="117" y="10"/>
                        </a:cubicBezTo>
                        <a:lnTo>
                          <a:pt x="117"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Rectangle 46"/>
                  <p:cNvSpPr>
                    <a:spLocks noChangeArrowheads="1"/>
                  </p:cNvSpPr>
                  <p:nvPr/>
                </p:nvSpPr>
                <p:spPr bwMode="auto">
                  <a:xfrm>
                    <a:off x="-1846414" y="1793436"/>
                    <a:ext cx="188913" cy="139700"/>
                  </a:xfrm>
                  <a:prstGeom prst="rect">
                    <a:avLst/>
                  </a:prstGeom>
                  <a:noFill/>
                  <a:ln w="31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Line 47"/>
                  <p:cNvSpPr>
                    <a:spLocks noChangeShapeType="1"/>
                  </p:cNvSpPr>
                  <p:nvPr/>
                </p:nvSpPr>
                <p:spPr bwMode="auto">
                  <a:xfrm flipH="1">
                    <a:off x="-196865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Line 48"/>
                  <p:cNvSpPr>
                    <a:spLocks noChangeShapeType="1"/>
                  </p:cNvSpPr>
                  <p:nvPr/>
                </p:nvSpPr>
                <p:spPr bwMode="auto">
                  <a:xfrm>
                    <a:off x="-1657501" y="17934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49"/>
                  <p:cNvSpPr>
                    <a:spLocks noChangeShapeType="1"/>
                  </p:cNvSpPr>
                  <p:nvPr/>
                </p:nvSpPr>
                <p:spPr bwMode="auto">
                  <a:xfrm>
                    <a:off x="-165750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Line 50"/>
                  <p:cNvSpPr>
                    <a:spLocks noChangeShapeType="1"/>
                  </p:cNvSpPr>
                  <p:nvPr/>
                </p:nvSpPr>
                <p:spPr bwMode="auto">
                  <a:xfrm flipH="1">
                    <a:off x="-1968651" y="193313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Line 51"/>
                  <p:cNvSpPr>
                    <a:spLocks noChangeShapeType="1"/>
                  </p:cNvSpPr>
                  <p:nvPr/>
                </p:nvSpPr>
                <p:spPr bwMode="auto">
                  <a:xfrm flipH="1">
                    <a:off x="-196865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Line 52"/>
                  <p:cNvSpPr>
                    <a:spLocks noChangeShapeType="1"/>
                  </p:cNvSpPr>
                  <p:nvPr/>
                </p:nvSpPr>
                <p:spPr bwMode="auto">
                  <a:xfrm>
                    <a:off x="-1657501" y="1863286"/>
                    <a:ext cx="122238" cy="0"/>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53"/>
                  <p:cNvSpPr>
                    <a:spLocks noChangeShapeType="1"/>
                  </p:cNvSpPr>
                  <p:nvPr/>
                </p:nvSpPr>
                <p:spPr bwMode="auto">
                  <a:xfrm>
                    <a:off x="-1749576" y="1933136"/>
                    <a:ext cx="0" cy="74612"/>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Line 54"/>
                  <p:cNvSpPr>
                    <a:spLocks noChangeShapeType="1"/>
                  </p:cNvSpPr>
                  <p:nvPr/>
                </p:nvSpPr>
                <p:spPr bwMode="auto">
                  <a:xfrm flipV="1">
                    <a:off x="-1749576" y="1723586"/>
                    <a:ext cx="0" cy="66675"/>
                  </a:xfrm>
                  <a:prstGeom prst="line">
                    <a:avLst/>
                  </a:prstGeom>
                  <a:noFill/>
                  <a:ln w="31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spTree>
    <p:extLst>
      <p:ext uri="{BB962C8B-B14F-4D97-AF65-F5344CB8AC3E}">
        <p14:creationId xmlns:p14="http://schemas.microsoft.com/office/powerpoint/2010/main" val="387747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770" fill="hold"/>
                                        <p:tgtEl>
                                          <p:spTgt spid="126"/>
                                        </p:tgtEl>
                                        <p:attrNameLst>
                                          <p:attrName>ppt_x</p:attrName>
                                        </p:attrNameLst>
                                      </p:cBhvr>
                                      <p:tavLst>
                                        <p:tav tm="0">
                                          <p:val>
                                            <p:strVal val="#ppt_x"/>
                                          </p:val>
                                        </p:tav>
                                        <p:tav tm="100000">
                                          <p:val>
                                            <p:strVal val="#ppt_x"/>
                                          </p:val>
                                        </p:tav>
                                      </p:tavLst>
                                    </p:anim>
                                    <p:anim calcmode="lin" valueType="num">
                                      <p:cBhvr additive="base">
                                        <p:cTn id="8" dur="770" fill="hold"/>
                                        <p:tgtEl>
                                          <p:spTgt spid="1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childTnLst>
                          </p:cTn>
                        </p:par>
                        <p:par>
                          <p:cTn id="14" fill="hold">
                            <p:stCondLst>
                              <p:cond delay="500"/>
                            </p:stCondLst>
                            <p:childTnLst>
                              <p:par>
                                <p:cTn id="15" presetID="22" presetClass="entr" presetSubtype="8" fill="hold" nodeType="afterEffect">
                                  <p:stCondLst>
                                    <p:cond delay="25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750"/>
                                        <p:tgtEl>
                                          <p:spTgt spid="21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childTnLst>
                          </p:cTn>
                        </p:par>
                        <p:par>
                          <p:cTn id="22" fill="hold">
                            <p:stCondLst>
                              <p:cond delay="2000"/>
                            </p:stCondLst>
                            <p:childTnLst>
                              <p:par>
                                <p:cTn id="23" presetID="22" presetClass="entr" presetSubtype="8" fill="hold" nodeType="afterEffect">
                                  <p:stCondLst>
                                    <p:cond delay="250"/>
                                  </p:stCondLst>
                                  <p:childTnLst>
                                    <p:set>
                                      <p:cBhvr>
                                        <p:cTn id="24" dur="1" fill="hold">
                                          <p:stCondLst>
                                            <p:cond delay="0"/>
                                          </p:stCondLst>
                                        </p:cTn>
                                        <p:tgtEl>
                                          <p:spTgt spid="236"/>
                                        </p:tgtEl>
                                        <p:attrNameLst>
                                          <p:attrName>style.visibility</p:attrName>
                                        </p:attrNameLst>
                                      </p:cBhvr>
                                      <p:to>
                                        <p:strVal val="visible"/>
                                      </p:to>
                                    </p:set>
                                    <p:animEffect transition="in" filter="wipe(left)">
                                      <p:cBhvr>
                                        <p:cTn id="25" dur="750"/>
                                        <p:tgtEl>
                                          <p:spTgt spid="236"/>
                                        </p:tgtEl>
                                      </p:cBhvr>
                                    </p:animEffect>
                                  </p:childTnLst>
                                </p:cTn>
                              </p:par>
                            </p:childTnLst>
                          </p:cTn>
                        </p:par>
                        <p:par>
                          <p:cTn id="26" fill="hold">
                            <p:stCondLst>
                              <p:cond delay="3000"/>
                            </p:stCondLst>
                            <p:childTnLst>
                              <p:par>
                                <p:cTn id="27" presetID="22" presetClass="entr" presetSubtype="8" fill="hold" nodeType="afterEffect">
                                  <p:stCondLst>
                                    <p:cond delay="50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750"/>
                                        <p:tgtEl>
                                          <p:spTgt spid="80"/>
                                        </p:tgtEl>
                                      </p:cBhvr>
                                    </p:animEffect>
                                  </p:childTnLst>
                                </p:cTn>
                              </p:par>
                              <p:par>
                                <p:cTn id="30" presetID="22" presetClass="entr" presetSubtype="8" fill="hold" nodeType="withEffect">
                                  <p:stCondLst>
                                    <p:cond delay="500"/>
                                  </p:stCondLst>
                                  <p:childTnLst>
                                    <p:set>
                                      <p:cBhvr>
                                        <p:cTn id="31" dur="1" fill="hold">
                                          <p:stCondLst>
                                            <p:cond delay="0"/>
                                          </p:stCondLst>
                                        </p:cTn>
                                        <p:tgtEl>
                                          <p:spTgt spid="121"/>
                                        </p:tgtEl>
                                        <p:attrNameLst>
                                          <p:attrName>style.visibility</p:attrName>
                                        </p:attrNameLst>
                                      </p:cBhvr>
                                      <p:to>
                                        <p:strVal val="visible"/>
                                      </p:to>
                                    </p:set>
                                    <p:animEffect transition="in" filter="wipe(left)">
                                      <p:cBhvr>
                                        <p:cTn id="32" dur="750"/>
                                        <p:tgtEl>
                                          <p:spTgt spid="121"/>
                                        </p:tgtEl>
                                      </p:cBhvr>
                                    </p:animEffect>
                                  </p:childTnLst>
                                </p:cTn>
                              </p:par>
                              <p:par>
                                <p:cTn id="33" presetID="10" presetClass="entr" presetSubtype="0" fill="hold" nodeType="withEffect">
                                  <p:stCondLst>
                                    <p:cond delay="75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500"/>
                                        <p:tgtEl>
                                          <p:spTgt spid="113"/>
                                        </p:tgtEl>
                                      </p:cBhvr>
                                    </p:animEffect>
                                  </p:childTnLst>
                                </p:cTn>
                              </p:par>
                              <p:par>
                                <p:cTn id="36" presetID="10" presetClass="entr" presetSubtype="0" fill="hold" nodeType="withEffect">
                                  <p:stCondLst>
                                    <p:cond delay="75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childTnLst>
                          </p:cTn>
                        </p:par>
                        <p:par>
                          <p:cTn id="39" fill="hold">
                            <p:stCondLst>
                              <p:cond delay="4250"/>
                            </p:stCondLst>
                            <p:childTnLst>
                              <p:par>
                                <p:cTn id="40" presetID="10" presetClass="entr" presetSubtype="0" fill="hold" nodeType="afterEffect">
                                  <p:stCondLst>
                                    <p:cond delay="25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500"/>
                                        <p:tgtEl>
                                          <p:spTgt spid="258"/>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500"/>
                                        <p:tgtEl>
                                          <p:spTgt spid="111"/>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54"/>
                                        </p:tgtEl>
                                        <p:attrNameLst>
                                          <p:attrName>style.visibility</p:attrName>
                                        </p:attrNameLst>
                                      </p:cBhvr>
                                      <p:to>
                                        <p:strVal val="visible"/>
                                      </p:to>
                                    </p:set>
                                    <p:animEffect transition="in" filter="fade">
                                      <p:cBhvr>
                                        <p:cTn id="56" dur="500"/>
                                        <p:tgtEl>
                                          <p:spTgt spid="154"/>
                                        </p:tgtEl>
                                      </p:cBhvr>
                                    </p:animEffect>
                                  </p:childTnLst>
                                </p:cTn>
                              </p:par>
                            </p:childTnLst>
                          </p:cTn>
                        </p:par>
                        <p:par>
                          <p:cTn id="57" fill="hold">
                            <p:stCondLst>
                              <p:cond delay="6000"/>
                            </p:stCondLst>
                            <p:childTnLst>
                              <p:par>
                                <p:cTn id="58" presetID="21" presetClass="entr" presetSubtype="1" fill="hold" nodeType="afterEffect">
                                  <p:stCondLst>
                                    <p:cond delay="1000"/>
                                  </p:stCondLst>
                                  <p:childTnLst>
                                    <p:set>
                                      <p:cBhvr>
                                        <p:cTn id="59" dur="1" fill="hold">
                                          <p:stCondLst>
                                            <p:cond delay="0"/>
                                          </p:stCondLst>
                                        </p:cTn>
                                        <p:tgtEl>
                                          <p:spTgt spid="145"/>
                                        </p:tgtEl>
                                        <p:attrNameLst>
                                          <p:attrName>style.visibility</p:attrName>
                                        </p:attrNameLst>
                                      </p:cBhvr>
                                      <p:to>
                                        <p:strVal val="visible"/>
                                      </p:to>
                                    </p:set>
                                    <p:animEffect transition="in" filter="wheel(1)">
                                      <p:cBhvr>
                                        <p:cTn id="60" dur="1250"/>
                                        <p:tgtEl>
                                          <p:spTgt spid="145"/>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500"/>
                                        <p:tgtEl>
                                          <p:spTgt spid="203"/>
                                        </p:tgtEl>
                                      </p:cBhvr>
                                    </p:animEffect>
                                  </p:childTnLst>
                                </p:cTn>
                              </p:par>
                              <p:par>
                                <p:cTn id="64" presetID="22" presetClass="entr" presetSubtype="1" fill="hold" nodeType="withEffect">
                                  <p:stCondLst>
                                    <p:cond delay="1000"/>
                                  </p:stCondLst>
                                  <p:childTnLst>
                                    <p:set>
                                      <p:cBhvr>
                                        <p:cTn id="65" dur="1" fill="hold">
                                          <p:stCondLst>
                                            <p:cond delay="0"/>
                                          </p:stCondLst>
                                        </p:cTn>
                                        <p:tgtEl>
                                          <p:spTgt spid="159"/>
                                        </p:tgtEl>
                                        <p:attrNameLst>
                                          <p:attrName>style.visibility</p:attrName>
                                        </p:attrNameLst>
                                      </p:cBhvr>
                                      <p:to>
                                        <p:strVal val="visible"/>
                                      </p:to>
                                    </p:set>
                                    <p:animEffect transition="in" filter="wipe(up)">
                                      <p:cBhvr>
                                        <p:cTn id="66" dur="500"/>
                                        <p:tgtEl>
                                          <p:spTgt spid="159"/>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par>
                          <p:cTn id="70" fill="hold">
                            <p:stCondLst>
                              <p:cond delay="8250"/>
                            </p:stCondLst>
                            <p:childTnLst>
                              <p:par>
                                <p:cTn id="71" presetID="10" presetClass="entr" presetSubtype="0" fill="hold" nodeType="afterEffect">
                                  <p:stCondLst>
                                    <p:cond delay="0"/>
                                  </p:stCondLst>
                                  <p:childTnLst>
                                    <p:set>
                                      <p:cBhvr>
                                        <p:cTn id="72" dur="1" fill="hold">
                                          <p:stCondLst>
                                            <p:cond delay="0"/>
                                          </p:stCondLst>
                                        </p:cTn>
                                        <p:tgtEl>
                                          <p:spTgt spid="122"/>
                                        </p:tgtEl>
                                        <p:attrNameLst>
                                          <p:attrName>style.visibility</p:attrName>
                                        </p:attrNameLst>
                                      </p:cBhvr>
                                      <p:to>
                                        <p:strVal val="visible"/>
                                      </p:to>
                                    </p:set>
                                    <p:animEffect transition="in" filter="fade">
                                      <p:cBhvr>
                                        <p:cTn id="73" dur="500"/>
                                        <p:tgtEl>
                                          <p:spTgt spid="122"/>
                                        </p:tgtEl>
                                      </p:cBhvr>
                                    </p:animEffect>
                                  </p:childTnLst>
                                </p:cTn>
                              </p:par>
                              <p:par>
                                <p:cTn id="74" presetID="10" presetClass="entr" presetSubtype="0" fill="hold"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fade">
                                      <p:cBhvr>
                                        <p:cTn id="76" dur="500"/>
                                        <p:tgtEl>
                                          <p:spTgt spid="125"/>
                                        </p:tgtEl>
                                      </p:cBhvr>
                                    </p:animEffect>
                                  </p:childTnLst>
                                </p:cTn>
                              </p:par>
                            </p:childTnLst>
                          </p:cTn>
                        </p:par>
                        <p:par>
                          <p:cTn id="77" fill="hold">
                            <p:stCondLst>
                              <p:cond delay="8750"/>
                            </p:stCondLst>
                            <p:childTnLst>
                              <p:par>
                                <p:cTn id="78" presetID="21" presetClass="entr" presetSubtype="1" fill="hold" nodeType="afterEffect">
                                  <p:stCondLst>
                                    <p:cond delay="1000"/>
                                  </p:stCondLst>
                                  <p:childTnLst>
                                    <p:set>
                                      <p:cBhvr>
                                        <p:cTn id="79" dur="1" fill="hold">
                                          <p:stCondLst>
                                            <p:cond delay="0"/>
                                          </p:stCondLst>
                                        </p:cTn>
                                        <p:tgtEl>
                                          <p:spTgt spid="10"/>
                                        </p:tgtEl>
                                        <p:attrNameLst>
                                          <p:attrName>style.visibility</p:attrName>
                                        </p:attrNameLst>
                                      </p:cBhvr>
                                      <p:to>
                                        <p:strVal val="visible"/>
                                      </p:to>
                                    </p:set>
                                    <p:animEffect transition="in" filter="wheel(1)">
                                      <p:cBhvr>
                                        <p:cTn id="80" dur="1000"/>
                                        <p:tgtEl>
                                          <p:spTgt spid="10"/>
                                        </p:tgtEl>
                                      </p:cBhvr>
                                    </p:animEffect>
                                  </p:childTnLst>
                                </p:cTn>
                              </p:par>
                            </p:childTnLst>
                          </p:cTn>
                        </p:par>
                        <p:par>
                          <p:cTn id="81" fill="hold">
                            <p:stCondLst>
                              <p:cond delay="10750"/>
                            </p:stCondLst>
                            <p:childTnLst>
                              <p:par>
                                <p:cTn id="82" presetID="22" presetClass="entr" presetSubtype="1" fill="hold" nodeType="afterEffect">
                                  <p:stCondLst>
                                    <p:cond delay="5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750"/>
                                        <p:tgtEl>
                                          <p:spTgt spid="138"/>
                                        </p:tgtEl>
                                      </p:cBhvr>
                                    </p:animEffect>
                                  </p:childTnLst>
                                </p:cTn>
                              </p:par>
                              <p:par>
                                <p:cTn id="85" presetID="10" presetClass="entr" presetSubtype="0" fill="hold" nodeType="withEffect">
                                  <p:stCondLst>
                                    <p:cond delay="750"/>
                                  </p:stCondLst>
                                  <p:childTnLst>
                                    <p:set>
                                      <p:cBhvr>
                                        <p:cTn id="86" dur="1" fill="hold">
                                          <p:stCondLst>
                                            <p:cond delay="0"/>
                                          </p:stCondLst>
                                        </p:cTn>
                                        <p:tgtEl>
                                          <p:spTgt spid="208"/>
                                        </p:tgtEl>
                                        <p:attrNameLst>
                                          <p:attrName>style.visibility</p:attrName>
                                        </p:attrNameLst>
                                      </p:cBhvr>
                                      <p:to>
                                        <p:strVal val="visible"/>
                                      </p:to>
                                    </p:set>
                                    <p:animEffect transition="in" filter="fade">
                                      <p:cBhvr>
                                        <p:cTn id="87" dur="500"/>
                                        <p:tgtEl>
                                          <p:spTgt spid="208"/>
                                        </p:tgtEl>
                                      </p:cBhvr>
                                    </p:animEffect>
                                  </p:childTnLst>
                                </p:cTn>
                              </p:par>
                            </p:childTnLst>
                          </p:cTn>
                        </p:par>
                        <p:par>
                          <p:cTn id="88" fill="hold">
                            <p:stCondLst>
                              <p:cond delay="12000"/>
                            </p:stCondLst>
                            <p:childTnLst>
                              <p:par>
                                <p:cTn id="89" presetID="53" presetClass="entr" presetSubtype="16" fill="hold" grpId="0" nodeType="afterEffect">
                                  <p:stCondLst>
                                    <p:cond delay="0"/>
                                  </p:stCondLst>
                                  <p:childTnLst>
                                    <p:set>
                                      <p:cBhvr>
                                        <p:cTn id="90" dur="1" fill="hold">
                                          <p:stCondLst>
                                            <p:cond delay="0"/>
                                          </p:stCondLst>
                                        </p:cTn>
                                        <p:tgtEl>
                                          <p:spTgt spid="175"/>
                                        </p:tgtEl>
                                        <p:attrNameLst>
                                          <p:attrName>style.visibility</p:attrName>
                                        </p:attrNameLst>
                                      </p:cBhvr>
                                      <p:to>
                                        <p:strVal val="visible"/>
                                      </p:to>
                                    </p:set>
                                    <p:anim calcmode="lin" valueType="num">
                                      <p:cBhvr>
                                        <p:cTn id="91" dur="500" fill="hold"/>
                                        <p:tgtEl>
                                          <p:spTgt spid="175"/>
                                        </p:tgtEl>
                                        <p:attrNameLst>
                                          <p:attrName>ppt_w</p:attrName>
                                        </p:attrNameLst>
                                      </p:cBhvr>
                                      <p:tavLst>
                                        <p:tav tm="0">
                                          <p:val>
                                            <p:fltVal val="0"/>
                                          </p:val>
                                        </p:tav>
                                        <p:tav tm="100000">
                                          <p:val>
                                            <p:strVal val="#ppt_w"/>
                                          </p:val>
                                        </p:tav>
                                      </p:tavLst>
                                    </p:anim>
                                    <p:anim calcmode="lin" valueType="num">
                                      <p:cBhvr>
                                        <p:cTn id="92" dur="500" fill="hold"/>
                                        <p:tgtEl>
                                          <p:spTgt spid="175"/>
                                        </p:tgtEl>
                                        <p:attrNameLst>
                                          <p:attrName>ppt_h</p:attrName>
                                        </p:attrNameLst>
                                      </p:cBhvr>
                                      <p:tavLst>
                                        <p:tav tm="0">
                                          <p:val>
                                            <p:fltVal val="0"/>
                                          </p:val>
                                        </p:tav>
                                        <p:tav tm="100000">
                                          <p:val>
                                            <p:strVal val="#ppt_h"/>
                                          </p:val>
                                        </p:tav>
                                      </p:tavLst>
                                    </p:anim>
                                    <p:animEffect transition="in" filter="fade">
                                      <p:cBhvr>
                                        <p:cTn id="93" dur="500"/>
                                        <p:tgtEl>
                                          <p:spTgt spid="175"/>
                                        </p:tgtEl>
                                      </p:cBhvr>
                                    </p:animEffect>
                                  </p:childTnLst>
                                </p:cTn>
                              </p:par>
                            </p:childTnLst>
                          </p:cTn>
                        </p:par>
                        <p:par>
                          <p:cTn id="94" fill="hold">
                            <p:stCondLst>
                              <p:cond delay="12500"/>
                            </p:stCondLst>
                            <p:childTnLst>
                              <p:par>
                                <p:cTn id="95" presetID="22" presetClass="entr" presetSubtype="8" fill="hold" grpId="0" nodeType="after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wipe(left)">
                                      <p:cBhvr>
                                        <p:cTn id="97"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3" grpId="0"/>
      <p:bldP spid="111" grpId="0" animBg="1"/>
      <p:bldP spid="176" grpId="0" animBg="1"/>
      <p:bldP spid="175" grpId="0" animBg="1"/>
      <p:bldP spid="126" grpId="0" animBg="1"/>
    </p:bldLst>
  </p:timing>
</p:sld>
</file>

<file path=ppt/theme/theme1.xml><?xml version="1.0" encoding="utf-8"?>
<a:theme xmlns:a="http://schemas.openxmlformats.org/drawingml/2006/main" name="Microsoft Standard">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ank" id="{1A444D3F-9471-42FA-96DE-DBE8B4D344BC}" vid="{56996F2A-ECE4-4D59-A08B-05A919035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BBF201C122347A56815831C482BA4" ma:contentTypeVersion="9" ma:contentTypeDescription="Create a new document." ma:contentTypeScope="" ma:versionID="95df206c96dda23eebbc35aa7b04551c">
  <xsd:schema xmlns:xsd="http://www.w3.org/2001/XMLSchema" xmlns:xs="http://www.w3.org/2001/XMLSchema" xmlns:p="http://schemas.microsoft.com/office/2006/metadata/properties" xmlns:ns1="http://schemas.microsoft.com/sharepoint/v3" xmlns:ns2="83a5dd58-589d-4ceb-9e28-5ab6ba214a0b" xmlns:ns3="ab9935e2-506a-4c08-a2d9-e4933902f610" targetNamespace="http://schemas.microsoft.com/office/2006/metadata/properties" ma:root="true" ma:fieldsID="21513610be4d8ea54c1946ade22d70d4" ns1:_="" ns2:_="" ns3:_="">
    <xsd:import namespace="http://schemas.microsoft.com/sharepoint/v3"/>
    <xsd:import namespace="83a5dd58-589d-4ceb-9e28-5ab6ba214a0b"/>
    <xsd:import namespace="ab9935e2-506a-4c08-a2d9-e4933902f610"/>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a5dd58-589d-4ceb-9e28-5ab6ba214a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935e2-506a-4c08-a2d9-e4933902f61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__type":"ComplianceItemProperties:#Microsoft.Office.CompliancePolicy.ComplianceData","LastPolicyEvaluatedTimeUtc":"\/Date(1488841162748)\/","Rules":{"ba398ebb-411b-4929-8908-8504ca16c7b0":{"Actions":{"GenerateIncidentReport":{"ActionName":"GenerateIncidentReport","CodeVersion":"1.0.2.0","LastAppliedTimeUTC":"\/Date(1488841162701)\/","Properties":null,"RuleVersion":"0"},"TagReporting":{"ActionName":"TagReporting","CodeVersion":"1.00.0002.000","LastAppliedTimeUTC":"\/Date(1488841162748)\/","Properties":{},"RuleVersion":"0"}},"Properties":{},"RuleId":"ba398ebb-411b-4929-8908-8504ca16c7b0","Scenario":0}},"UniqueId":"3f268136-3c0f-4983-a2e0-625558dca310"}</_ip_UnifiedCompliancePolicyProperties>
    <LastSharedByUser xmlns="83a5dd58-589d-4ceb-9e28-5ab6ba214a0b">v-chanha@microsoft.com</LastSharedByUser>
    <SharedWithUsers xmlns="83a5dd58-589d-4ceb-9e28-5ab6ba214a0b">
      <UserInfo>
        <DisplayName>Alyssa Jones</DisplayName>
        <AccountId>71</AccountId>
        <AccountType/>
      </UserInfo>
    </SharedWithUsers>
    <LastSharedByTime xmlns="83a5dd58-589d-4ceb-9e28-5ab6ba214a0b">2017-02-04T01:41:26+00:00</LastSharedByTime>
  </documentManagement>
</p:properties>
</file>

<file path=customXml/itemProps1.xml><?xml version="1.0" encoding="utf-8"?>
<ds:datastoreItem xmlns:ds="http://schemas.openxmlformats.org/officeDocument/2006/customXml" ds:itemID="{F9AD4DF7-E8FD-485B-A663-9471FDF29C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a5dd58-589d-4ceb-9e28-5ab6ba214a0b"/>
    <ds:schemaRef ds:uri="ab9935e2-506a-4c08-a2d9-e4933902f6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FD75A-A029-49EB-BA06-141E0B8FC2EA}">
  <ds:schemaRefs>
    <ds:schemaRef ds:uri="http://schemas.microsoft.com/sharepoint/v3/contenttype/forms"/>
  </ds:schemaRefs>
</ds:datastoreItem>
</file>

<file path=customXml/itemProps3.xml><?xml version="1.0" encoding="utf-8"?>
<ds:datastoreItem xmlns:ds="http://schemas.openxmlformats.org/officeDocument/2006/customXml" ds:itemID="{13FCE27D-A4AB-4A0A-A157-A9491790034A}">
  <ds:schemaRefs>
    <ds:schemaRef ds:uri="http://schemas.microsoft.com/office/2006/documentManagement/types"/>
    <ds:schemaRef ds:uri="http://schemas.microsoft.com/office/infopath/2007/PartnerControls"/>
    <ds:schemaRef ds:uri="83a5dd58-589d-4ceb-9e28-5ab6ba214a0b"/>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ab9935e2-506a-4c08-a2d9-e4933902f61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35242</TotalTime>
  <Words>10428</Words>
  <Application>Microsoft Office PowerPoint</Application>
  <PresentationFormat>Widescreen</PresentationFormat>
  <Paragraphs>1770</Paragraphs>
  <Slides>74</Slides>
  <Notes>74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Calibri</vt:lpstr>
      <vt:lpstr>Segoe UI</vt:lpstr>
      <vt:lpstr>Segoe UI Black</vt:lpstr>
      <vt:lpstr>Segoe UI Light</vt:lpstr>
      <vt:lpstr>Segoe UI Semibold</vt:lpstr>
      <vt:lpstr>Segoe UI Semilight</vt:lpstr>
      <vt:lpstr>Wingdings</vt:lpstr>
      <vt:lpstr>Wingdings 2</vt:lpstr>
      <vt:lpstr>Wingdings 3</vt:lpstr>
      <vt:lpstr>Microsoft Standard</vt:lpstr>
      <vt:lpstr>Developing with data</vt:lpstr>
      <vt:lpstr>Developer centric</vt:lpstr>
      <vt:lpstr>Sessions</vt:lpstr>
      <vt:lpstr>Experience 1 SQL Server 2016—Everything built in </vt:lpstr>
      <vt:lpstr>Sessions</vt:lpstr>
      <vt:lpstr>PowerPoint Presentation</vt:lpstr>
      <vt:lpstr>SQL Server 2016 architecture MyExpenses app</vt:lpstr>
      <vt:lpstr>Recover from user errors more easily with Temporal</vt:lpstr>
      <vt:lpstr>Recover from user errors more easily with Temporal</vt:lpstr>
      <vt:lpstr>Scenario 1.1</vt:lpstr>
      <vt:lpstr>Optimize transactional performance using memory optimized tables and natively compiled SPs</vt:lpstr>
      <vt:lpstr>Optimize transactional performance using memory optimized tables and natively compiled SPs</vt:lpstr>
      <vt:lpstr>Scenario 1.2</vt:lpstr>
      <vt:lpstr>Offer real-time insights into app transactions</vt:lpstr>
      <vt:lpstr>Offer real-time insights into app transactions</vt:lpstr>
      <vt:lpstr>Scenario 1.3</vt:lpstr>
      <vt:lpstr>Develop secure and compliant database apps</vt:lpstr>
      <vt:lpstr>Develop secure and compliant database apps Row level security solution</vt:lpstr>
      <vt:lpstr>Develop secure and compliant database apps Dynamic data masking solution</vt:lpstr>
      <vt:lpstr>Develop secure and compliant database apps Always encrypted solution</vt:lpstr>
      <vt:lpstr>Scenario 1.4</vt:lpstr>
      <vt:lpstr>Stretch cold data to the cloud without losing query functionality</vt:lpstr>
      <vt:lpstr>PowerPoint Presentation</vt:lpstr>
      <vt:lpstr>Scenario 1.5</vt:lpstr>
      <vt:lpstr>Explore the power of JSON in SQL Server</vt:lpstr>
      <vt:lpstr>Explore the power of JSON in SQL Server</vt:lpstr>
      <vt:lpstr>Scenario 1.6</vt:lpstr>
      <vt:lpstr>Call to action</vt:lpstr>
      <vt:lpstr>Experience 2 Modernizing LOB apps with intelligence</vt:lpstr>
      <vt:lpstr>Sessions</vt:lpstr>
      <vt:lpstr>PowerPoint Presentation</vt:lpstr>
      <vt:lpstr>PowerPoint Presentation</vt:lpstr>
      <vt:lpstr>Build predictive and prescriptive analytics into apps using R</vt:lpstr>
      <vt:lpstr>Build predictive and prescriptive analytics into apps using R</vt:lpstr>
      <vt:lpstr>Scenario 2.1</vt:lpstr>
      <vt:lpstr>Re-architect your LOB workload for cloud</vt:lpstr>
      <vt:lpstr>Re-architect your LOB workload for cloud</vt:lpstr>
      <vt:lpstr>Scenario 2.2</vt:lpstr>
      <vt:lpstr>Call to action</vt:lpstr>
      <vt:lpstr>Experience 3 Evolving SQL workloads from software to SaaS</vt:lpstr>
      <vt:lpstr>Sessions</vt:lpstr>
      <vt:lpstr>PowerPoint Presentation</vt:lpstr>
      <vt:lpstr>Ecommerce SaaS architecture AdventureWorks Bikes app </vt:lpstr>
      <vt:lpstr>Build multitenant cloud-based apps with customer isolation and efficiency</vt:lpstr>
      <vt:lpstr>Build multitenant cloud-based apps with customer isolation and efficiency</vt:lpstr>
      <vt:lpstr>Scenario 3.1</vt:lpstr>
      <vt:lpstr>Leverage built-in service intelligence for greater performance and data security</vt:lpstr>
      <vt:lpstr>Leverage built-in service intelligence for greater performance and data security</vt:lpstr>
      <vt:lpstr>Scenario 3.2</vt:lpstr>
      <vt:lpstr>Develop more secure and compliant apps  with minimal custom code changes</vt:lpstr>
      <vt:lpstr>Develop more secure and compliant apps  with minimal custom code changes</vt:lpstr>
      <vt:lpstr>Scenario 3.3</vt:lpstr>
      <vt:lpstr>Call to action</vt:lpstr>
      <vt:lpstr>Experience 4 Modernizing cloud-based web apps</vt:lpstr>
      <vt:lpstr>Sessions</vt:lpstr>
      <vt:lpstr>Accelerate development with NoSQL</vt:lpstr>
      <vt:lpstr>Build globally-distributed, multi-model database service for mission-critical apps</vt:lpstr>
      <vt:lpstr>Accelerate development with NoSQL</vt:lpstr>
      <vt:lpstr>Accelerate development with NoSQL</vt:lpstr>
      <vt:lpstr>Scenario 4.1</vt:lpstr>
      <vt:lpstr>Build first-class search experiences within your web apps</vt:lpstr>
      <vt:lpstr>Build first-class search experiences within your web apps</vt:lpstr>
      <vt:lpstr>Build first-class search experiences within your web apps</vt:lpstr>
      <vt:lpstr>Scenario 4.2</vt:lpstr>
      <vt:lpstr>Process unstructured Big Data using U-SQL</vt:lpstr>
      <vt:lpstr>Process unstructured Big Data using U-SQL</vt:lpstr>
      <vt:lpstr>Scenario 4.3</vt:lpstr>
      <vt:lpstr>Build SQL-based cloud DW solutions to support business intelligence needs</vt:lpstr>
      <vt:lpstr>Build SQL-based cloud DW solutions to support business intelligence needs</vt:lpstr>
      <vt:lpstr>Build SQL-based cloud DW solutions to support business intelligence needs</vt:lpstr>
      <vt:lpstr>Scenario 4.4</vt:lpstr>
      <vt:lpstr>Call to action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application and development immersion</dc:title>
  <dc:creator>Nick Dwyer</dc:creator>
  <cp:lastModifiedBy>Sachin Jagtap</cp:lastModifiedBy>
  <cp:revision>764</cp:revision>
  <dcterms:created xsi:type="dcterms:W3CDTF">2016-08-15T23:30:55Z</dcterms:created>
  <dcterms:modified xsi:type="dcterms:W3CDTF">2018-09-28T13:21:38Z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0x010100C75BBF201C122347A56815831C482BA4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tarasha@microsoft.com</vt:lpwstr>
  </property>
  <property fmtid="{D5CDD505-2E9C-101B-9397-08002B2CF9AE}" pid="7" name="MSIP_Label_f42aa342-8706-4288-bd11-ebb85995028c_SetDate">
    <vt:lpwstr>2017-05-23T15:44:00.1054870-07:00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